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2" r:id="rId3"/>
    <p:sldId id="307" r:id="rId4"/>
    <p:sldId id="275" r:id="rId5"/>
    <p:sldId id="292" r:id="rId6"/>
    <p:sldId id="316" r:id="rId7"/>
    <p:sldId id="315" r:id="rId8"/>
    <p:sldId id="312" r:id="rId9"/>
    <p:sldId id="310" r:id="rId10"/>
    <p:sldId id="287" r:id="rId11"/>
    <p:sldId id="280" r:id="rId12"/>
    <p:sldId id="304" r:id="rId13"/>
    <p:sldId id="281" r:id="rId14"/>
    <p:sldId id="301" r:id="rId15"/>
    <p:sldId id="286" r:id="rId16"/>
    <p:sldId id="305" r:id="rId17"/>
    <p:sldId id="300" r:id="rId18"/>
    <p:sldId id="314" r:id="rId19"/>
    <p:sldId id="283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F8FC"/>
    <a:srgbClr val="E5FCFF"/>
    <a:srgbClr val="418584"/>
    <a:srgbClr val="0090BA"/>
    <a:srgbClr val="0462A2"/>
    <a:srgbClr val="1354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73" autoAdjust="0"/>
    <p:restoredTop sz="65429" autoAdjust="0"/>
  </p:normalViewPr>
  <p:slideViewPr>
    <p:cSldViewPr snapToGrid="0">
      <p:cViewPr varScale="1">
        <p:scale>
          <a:sx n="75" d="100"/>
          <a:sy n="75" d="100"/>
        </p:scale>
        <p:origin x="10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DF4-41C7-9B35-8F5657ABD76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DF4-41C7-9B35-8F5657ABD76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DF4-41C7-9B35-8F5657ABD76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DF4-41C7-9B35-8F5657ABD76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FDF4-41C7-9B35-8F5657ABD76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FDF4-41C7-9B35-8F5657ABD76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FDF4-41C7-9B35-8F5657ABD766}"/>
              </c:ext>
            </c:extLst>
          </c:dPt>
          <c:cat>
            <c:strRef>
              <c:f>Sheet1!$A$2:$A$8</c:f>
              <c:strCache>
                <c:ptCount val="7"/>
                <c:pt idx="0">
                  <c:v>Biomasa</c:v>
                </c:pt>
                <c:pt idx="1">
                  <c:v>Solar</c:v>
                </c:pt>
                <c:pt idx="2">
                  <c:v>Geotérmica</c:v>
                </c:pt>
                <c:pt idx="3">
                  <c:v>Hidraúlica</c:v>
                </c:pt>
                <c:pt idx="4">
                  <c:v>Mareomotriz</c:v>
                </c:pt>
                <c:pt idx="5">
                  <c:v>Olamotriz</c:v>
                </c:pt>
                <c:pt idx="6">
                  <c:v>Eolica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230</c:v>
                </c:pt>
                <c:pt idx="1">
                  <c:v>48</c:v>
                </c:pt>
                <c:pt idx="2">
                  <c:v>38</c:v>
                </c:pt>
                <c:pt idx="3">
                  <c:v>24</c:v>
                </c:pt>
                <c:pt idx="4">
                  <c:v>17</c:v>
                </c:pt>
                <c:pt idx="5">
                  <c:v>17</c:v>
                </c:pt>
                <c:pt idx="6">
                  <c:v>11.5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DF4-41C7-9B35-8F5657ABD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7"/>
        <c:axId val="939708208"/>
        <c:axId val="939715656"/>
      </c:barChart>
      <c:catAx>
        <c:axId val="939708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s-CO"/>
          </a:p>
        </c:txPr>
        <c:crossAx val="939715656"/>
        <c:crosses val="autoZero"/>
        <c:auto val="1"/>
        <c:lblAlgn val="ctr"/>
        <c:lblOffset val="100"/>
        <c:noMultiLvlLbl val="0"/>
      </c:catAx>
      <c:valAx>
        <c:axId val="939715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pPr>
            <a:endParaRPr lang="es-CO"/>
          </a:p>
        </c:txPr>
        <c:crossAx val="939708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="0" i="0">
          <a:solidFill>
            <a:schemeClr val="tx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Ventas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74-4589-863B-3070EAA4AFE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74-4589-863B-3070EAA4AFE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174-4589-863B-3070EAA4AFE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174-4589-863B-3070EAA4AFE3}"/>
              </c:ext>
            </c:extLst>
          </c:dPt>
          <c:cat>
            <c:strRef>
              <c:f>Sheet1!$A$2:$A$5</c:f>
              <c:strCache>
                <c:ptCount val="4"/>
                <c:pt idx="0">
                  <c:v>Carbón</c:v>
                </c:pt>
                <c:pt idx="1">
                  <c:v>Gasolina</c:v>
                </c:pt>
                <c:pt idx="2">
                  <c:v>Gas</c:v>
                </c:pt>
                <c:pt idx="3">
                  <c:v>Nuclear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820</c:v>
                </c:pt>
                <c:pt idx="1">
                  <c:v>556</c:v>
                </c:pt>
                <c:pt idx="2">
                  <c:v>490</c:v>
                </c:pt>
                <c:pt idx="3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174-4589-863B-3070EAA4AF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939717224"/>
        <c:axId val="939727024"/>
      </c:barChart>
      <c:catAx>
        <c:axId val="939717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0000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Open Sans Light" panose="020B0306030504020204" pitchFamily="34" charset="0"/>
              </a:defRPr>
            </a:pPr>
            <a:endParaRPr lang="es-CO"/>
          </a:p>
        </c:txPr>
        <c:crossAx val="939727024"/>
        <c:crosses val="autoZero"/>
        <c:auto val="1"/>
        <c:lblAlgn val="ctr"/>
        <c:lblOffset val="100"/>
        <c:noMultiLvlLbl val="0"/>
      </c:catAx>
      <c:valAx>
        <c:axId val="9397270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000000"/>
                </a:solidFill>
                <a:latin typeface="Yu Gothic Light" panose="020B0300000000000000" pitchFamily="34" charset="-128"/>
                <a:ea typeface="Yu Gothic Light" panose="020B0300000000000000" pitchFamily="34" charset="-128"/>
                <a:cs typeface="Open Sans Light" panose="020B0306030504020204" pitchFamily="34" charset="0"/>
              </a:defRPr>
            </a:pPr>
            <a:endParaRPr lang="es-CO"/>
          </a:p>
        </c:txPr>
        <c:crossAx val="93971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2800" b="1" i="0">
          <a:solidFill>
            <a:schemeClr val="bg1"/>
          </a:solidFill>
          <a:latin typeface="Open Sans Light" panose="020B0306030504020204" pitchFamily="34" charset="0"/>
          <a:ea typeface="Open Sans Light" panose="020B0306030504020204" pitchFamily="34" charset="0"/>
          <a:cs typeface="Open Sans Light" panose="020B0306030504020204" pitchFamily="34" charset="0"/>
        </a:defRPr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B78EFC-59FC-4313-B279-7EC5BC8258CB}" type="doc">
      <dgm:prSet loTypeId="urn:microsoft.com/office/officeart/2005/8/layout/list1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5CFB1A7-0794-4F90-A3B5-4C3F79B6E0A5}">
      <dgm:prSet phldrT="[Texto]" custT="1"/>
      <dgm:spPr>
        <a:solidFill>
          <a:srgbClr val="3F843C"/>
        </a:solidFill>
        <a:ln>
          <a:solidFill>
            <a:srgbClr val="3F843C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s-ES" sz="1600" b="0" dirty="0" smtClean="0"/>
            <a:t>1. Las hidroeléctricas Colombianas utilizan menos del 99% del volumen útil de la reserva, lo que implica un inventario potencial de </a:t>
          </a:r>
          <a:r>
            <a:rPr lang="es-ES" sz="1600" b="0" dirty="0" smtClean="0"/>
            <a:t>energía; </a:t>
          </a:r>
          <a:r>
            <a:rPr lang="es-ES" sz="1600" b="0" dirty="0" smtClean="0"/>
            <a:t>incluirlo en los EEFF incrementaría las utilidades en </a:t>
          </a:r>
          <a:r>
            <a:rPr lang="es-ES" sz="1600" b="0" dirty="0" smtClean="0"/>
            <a:t>más del 50%.</a:t>
          </a:r>
          <a:endParaRPr lang="es-ES" sz="1600" b="0" dirty="0"/>
        </a:p>
      </dgm:t>
    </dgm:pt>
    <dgm:pt modelId="{49CDB31C-5B85-4AB1-A6B6-90453ED9CFB4}" type="parTrans" cxnId="{F3AE1B2C-8ECC-4972-B631-DB7969623628}">
      <dgm:prSet/>
      <dgm:spPr/>
      <dgm:t>
        <a:bodyPr/>
        <a:lstStyle/>
        <a:p>
          <a:pPr>
            <a:lnSpc>
              <a:spcPct val="150000"/>
            </a:lnSpc>
          </a:pPr>
          <a:endParaRPr lang="es-CO" sz="1600" b="0"/>
        </a:p>
      </dgm:t>
    </dgm:pt>
    <dgm:pt modelId="{C4546C88-00CB-4725-B35A-EC5421B14035}" type="sibTrans" cxnId="{F3AE1B2C-8ECC-4972-B631-DB7969623628}">
      <dgm:prSet/>
      <dgm:spPr/>
      <dgm:t>
        <a:bodyPr/>
        <a:lstStyle/>
        <a:p>
          <a:pPr>
            <a:lnSpc>
              <a:spcPct val="150000"/>
            </a:lnSpc>
          </a:pPr>
          <a:endParaRPr lang="es-CO" sz="1600" b="0"/>
        </a:p>
      </dgm:t>
    </dgm:pt>
    <dgm:pt modelId="{2AE71570-AD04-422F-9C0A-4DC74F89F16A}">
      <dgm:prSet phldrT="[Texto]" custT="1"/>
      <dgm:spPr>
        <a:solidFill>
          <a:srgbClr val="3F843C"/>
        </a:solidFill>
        <a:ln>
          <a:solidFill>
            <a:srgbClr val="3F843C"/>
          </a:solidFill>
        </a:ln>
      </dgm:spPr>
      <dgm:t>
        <a:bodyPr/>
        <a:lstStyle/>
        <a:p>
          <a:pPr algn="just">
            <a:lnSpc>
              <a:spcPct val="150000"/>
            </a:lnSpc>
          </a:pPr>
          <a:r>
            <a:rPr lang="es-CO" sz="1600" b="0" dirty="0" smtClean="0"/>
            <a:t>2. La disminución de los costos de la capacidad ociosa de las hidroeléctricas disminuye las emisiones de CO2, dado su alta asociación y efecto incremental.  </a:t>
          </a:r>
          <a:endParaRPr lang="es-ES" sz="1600" b="0" dirty="0"/>
        </a:p>
      </dgm:t>
    </dgm:pt>
    <dgm:pt modelId="{31D8C669-87A8-4BF3-A3D6-83EFE774A019}" type="parTrans" cxnId="{1C544927-E9DE-4D63-8903-5CECA12C0645}">
      <dgm:prSet/>
      <dgm:spPr/>
      <dgm:t>
        <a:bodyPr/>
        <a:lstStyle/>
        <a:p>
          <a:pPr>
            <a:lnSpc>
              <a:spcPct val="150000"/>
            </a:lnSpc>
          </a:pPr>
          <a:endParaRPr lang="es-CO" sz="1600" b="0"/>
        </a:p>
      </dgm:t>
    </dgm:pt>
    <dgm:pt modelId="{774FBB0F-5FC0-412F-88CB-AD4B7A7191A4}" type="sibTrans" cxnId="{1C544927-E9DE-4D63-8903-5CECA12C0645}">
      <dgm:prSet/>
      <dgm:spPr/>
      <dgm:t>
        <a:bodyPr/>
        <a:lstStyle/>
        <a:p>
          <a:pPr>
            <a:lnSpc>
              <a:spcPct val="150000"/>
            </a:lnSpc>
          </a:pPr>
          <a:endParaRPr lang="es-CO" sz="1600" b="0"/>
        </a:p>
      </dgm:t>
    </dgm:pt>
    <dgm:pt modelId="{B12DD7DC-20BA-436F-A0EB-52B41B7DB22A}" type="pres">
      <dgm:prSet presAssocID="{68B78EFC-59FC-4313-B279-7EC5BC8258C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624826CE-C50C-4248-AB2A-5AF82D2D08A5}" type="pres">
      <dgm:prSet presAssocID="{85CFB1A7-0794-4F90-A3B5-4C3F79B6E0A5}" presName="parentLin" presStyleCnt="0"/>
      <dgm:spPr/>
    </dgm:pt>
    <dgm:pt modelId="{F1895B97-557B-49D7-A02B-84FA00E15E41}" type="pres">
      <dgm:prSet presAssocID="{85CFB1A7-0794-4F90-A3B5-4C3F79B6E0A5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271BE8C7-75BA-402A-A4E2-009D682FD8DB}" type="pres">
      <dgm:prSet presAssocID="{85CFB1A7-0794-4F90-A3B5-4C3F79B6E0A5}" presName="parentText" presStyleLbl="node1" presStyleIdx="0" presStyleCnt="2" custScaleX="129475" custScaleY="121401" custLinFactNeighborX="24619" custLinFactNeighborY="18995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C476982-20E5-46C2-A05A-72FFC8779347}" type="pres">
      <dgm:prSet presAssocID="{85CFB1A7-0794-4F90-A3B5-4C3F79B6E0A5}" presName="negativeSpace" presStyleCnt="0"/>
      <dgm:spPr/>
    </dgm:pt>
    <dgm:pt modelId="{A38D0100-DE05-4455-BA4D-C25B39B01630}" type="pres">
      <dgm:prSet presAssocID="{85CFB1A7-0794-4F90-A3B5-4C3F79B6E0A5}" presName="childText" presStyleLbl="conFgAcc1" presStyleIdx="0" presStyleCnt="2">
        <dgm:presLayoutVars>
          <dgm:bulletEnabled val="1"/>
        </dgm:presLayoutVars>
      </dgm:prSet>
      <dgm:spPr/>
    </dgm:pt>
    <dgm:pt modelId="{21C8BE10-A841-462E-892D-16B73593D679}" type="pres">
      <dgm:prSet presAssocID="{C4546C88-00CB-4725-B35A-EC5421B14035}" presName="spaceBetweenRectangles" presStyleCnt="0"/>
      <dgm:spPr/>
    </dgm:pt>
    <dgm:pt modelId="{20BF021B-88B0-489E-B2B8-F3851823EE4C}" type="pres">
      <dgm:prSet presAssocID="{2AE71570-AD04-422F-9C0A-4DC74F89F16A}" presName="parentLin" presStyleCnt="0"/>
      <dgm:spPr/>
    </dgm:pt>
    <dgm:pt modelId="{4F62CE6F-3AB7-4FCA-A971-5962AD2313F4}" type="pres">
      <dgm:prSet presAssocID="{2AE71570-AD04-422F-9C0A-4DC74F89F16A}" presName="parentLeftMargin" presStyleLbl="node1" presStyleIdx="0" presStyleCnt="2"/>
      <dgm:spPr/>
      <dgm:t>
        <a:bodyPr/>
        <a:lstStyle/>
        <a:p>
          <a:endParaRPr lang="es-CO"/>
        </a:p>
      </dgm:t>
    </dgm:pt>
    <dgm:pt modelId="{2CD8E6E8-78A3-45B2-BA7B-96FF1C98272A}" type="pres">
      <dgm:prSet presAssocID="{2AE71570-AD04-422F-9C0A-4DC74F89F16A}" presName="parentText" presStyleLbl="node1" presStyleIdx="1" presStyleCnt="2" custScaleX="129475" custScaleY="108992" custLinFactNeighborX="8677" custLinFactNeighborY="-373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4A47D5-C549-416A-9B5B-8856A2A2CA15}" type="pres">
      <dgm:prSet presAssocID="{2AE71570-AD04-422F-9C0A-4DC74F89F16A}" presName="negativeSpace" presStyleCnt="0"/>
      <dgm:spPr/>
    </dgm:pt>
    <dgm:pt modelId="{D8D7B087-AE64-48D5-AB51-1BA5AA2F7C80}" type="pres">
      <dgm:prSet presAssocID="{2AE71570-AD04-422F-9C0A-4DC74F89F16A}" presName="childText" presStyleLbl="conFgAcc1" presStyleIdx="1" presStyleCnt="2" custLinFactNeighborY="-34927">
        <dgm:presLayoutVars>
          <dgm:bulletEnabled val="1"/>
        </dgm:presLayoutVars>
      </dgm:prSet>
      <dgm:spPr/>
    </dgm:pt>
  </dgm:ptLst>
  <dgm:cxnLst>
    <dgm:cxn modelId="{1C544927-E9DE-4D63-8903-5CECA12C0645}" srcId="{68B78EFC-59FC-4313-B279-7EC5BC8258CB}" destId="{2AE71570-AD04-422F-9C0A-4DC74F89F16A}" srcOrd="1" destOrd="0" parTransId="{31D8C669-87A8-4BF3-A3D6-83EFE774A019}" sibTransId="{774FBB0F-5FC0-412F-88CB-AD4B7A7191A4}"/>
    <dgm:cxn modelId="{172C665A-59FC-4DEF-B1CA-8E88BEE0FEB8}" type="presOf" srcId="{68B78EFC-59FC-4313-B279-7EC5BC8258CB}" destId="{B12DD7DC-20BA-436F-A0EB-52B41B7DB22A}" srcOrd="0" destOrd="0" presId="urn:microsoft.com/office/officeart/2005/8/layout/list1"/>
    <dgm:cxn modelId="{67744A2B-C177-4477-8375-9ADE195F3180}" type="presOf" srcId="{2AE71570-AD04-422F-9C0A-4DC74F89F16A}" destId="{4F62CE6F-3AB7-4FCA-A971-5962AD2313F4}" srcOrd="0" destOrd="0" presId="urn:microsoft.com/office/officeart/2005/8/layout/list1"/>
    <dgm:cxn modelId="{398FD902-8527-485F-AEFB-99E03AE68DEC}" type="presOf" srcId="{85CFB1A7-0794-4F90-A3B5-4C3F79B6E0A5}" destId="{271BE8C7-75BA-402A-A4E2-009D682FD8DB}" srcOrd="1" destOrd="0" presId="urn:microsoft.com/office/officeart/2005/8/layout/list1"/>
    <dgm:cxn modelId="{AA877F9E-2B97-430D-A28A-7FF2DD9651E4}" type="presOf" srcId="{85CFB1A7-0794-4F90-A3B5-4C3F79B6E0A5}" destId="{F1895B97-557B-49D7-A02B-84FA00E15E41}" srcOrd="0" destOrd="0" presId="urn:microsoft.com/office/officeart/2005/8/layout/list1"/>
    <dgm:cxn modelId="{F3AE1B2C-8ECC-4972-B631-DB7969623628}" srcId="{68B78EFC-59FC-4313-B279-7EC5BC8258CB}" destId="{85CFB1A7-0794-4F90-A3B5-4C3F79B6E0A5}" srcOrd="0" destOrd="0" parTransId="{49CDB31C-5B85-4AB1-A6B6-90453ED9CFB4}" sibTransId="{C4546C88-00CB-4725-B35A-EC5421B14035}"/>
    <dgm:cxn modelId="{95AF0871-2081-4E4B-9E96-2455739E3839}" type="presOf" srcId="{2AE71570-AD04-422F-9C0A-4DC74F89F16A}" destId="{2CD8E6E8-78A3-45B2-BA7B-96FF1C98272A}" srcOrd="1" destOrd="0" presId="urn:microsoft.com/office/officeart/2005/8/layout/list1"/>
    <dgm:cxn modelId="{B5697719-1D68-4B5D-AA1D-76A4BBC93CB4}" type="presParOf" srcId="{B12DD7DC-20BA-436F-A0EB-52B41B7DB22A}" destId="{624826CE-C50C-4248-AB2A-5AF82D2D08A5}" srcOrd="0" destOrd="0" presId="urn:microsoft.com/office/officeart/2005/8/layout/list1"/>
    <dgm:cxn modelId="{207DDBAF-4944-4179-B167-DA0570A0B557}" type="presParOf" srcId="{624826CE-C50C-4248-AB2A-5AF82D2D08A5}" destId="{F1895B97-557B-49D7-A02B-84FA00E15E41}" srcOrd="0" destOrd="0" presId="urn:microsoft.com/office/officeart/2005/8/layout/list1"/>
    <dgm:cxn modelId="{FEDD6C04-3FB9-4D4A-9BEF-995FE9F87173}" type="presParOf" srcId="{624826CE-C50C-4248-AB2A-5AF82D2D08A5}" destId="{271BE8C7-75BA-402A-A4E2-009D682FD8DB}" srcOrd="1" destOrd="0" presId="urn:microsoft.com/office/officeart/2005/8/layout/list1"/>
    <dgm:cxn modelId="{4FC0AF2E-54D0-4CCC-BA83-FF0B4B2FD9F6}" type="presParOf" srcId="{B12DD7DC-20BA-436F-A0EB-52B41B7DB22A}" destId="{EC476982-20E5-46C2-A05A-72FFC8779347}" srcOrd="1" destOrd="0" presId="urn:microsoft.com/office/officeart/2005/8/layout/list1"/>
    <dgm:cxn modelId="{91E0826E-CF02-4208-A0B1-439FCC6D59AF}" type="presParOf" srcId="{B12DD7DC-20BA-436F-A0EB-52B41B7DB22A}" destId="{A38D0100-DE05-4455-BA4D-C25B39B01630}" srcOrd="2" destOrd="0" presId="urn:microsoft.com/office/officeart/2005/8/layout/list1"/>
    <dgm:cxn modelId="{01086030-E063-4CB2-B611-5C55B6144C76}" type="presParOf" srcId="{B12DD7DC-20BA-436F-A0EB-52B41B7DB22A}" destId="{21C8BE10-A841-462E-892D-16B73593D679}" srcOrd="3" destOrd="0" presId="urn:microsoft.com/office/officeart/2005/8/layout/list1"/>
    <dgm:cxn modelId="{D79DBD45-ECB4-4B7D-B97E-BF023C4B033A}" type="presParOf" srcId="{B12DD7DC-20BA-436F-A0EB-52B41B7DB22A}" destId="{20BF021B-88B0-489E-B2B8-F3851823EE4C}" srcOrd="4" destOrd="0" presId="urn:microsoft.com/office/officeart/2005/8/layout/list1"/>
    <dgm:cxn modelId="{5759DF3F-D93C-4D9E-BCB9-6A08EEFC45E5}" type="presParOf" srcId="{20BF021B-88B0-489E-B2B8-F3851823EE4C}" destId="{4F62CE6F-3AB7-4FCA-A971-5962AD2313F4}" srcOrd="0" destOrd="0" presId="urn:microsoft.com/office/officeart/2005/8/layout/list1"/>
    <dgm:cxn modelId="{7DA15C29-61FB-472D-8A6B-5FE19E56398D}" type="presParOf" srcId="{20BF021B-88B0-489E-B2B8-F3851823EE4C}" destId="{2CD8E6E8-78A3-45B2-BA7B-96FF1C98272A}" srcOrd="1" destOrd="0" presId="urn:microsoft.com/office/officeart/2005/8/layout/list1"/>
    <dgm:cxn modelId="{83C2C443-D435-43A6-BA9E-5EE27553BCC1}" type="presParOf" srcId="{B12DD7DC-20BA-436F-A0EB-52B41B7DB22A}" destId="{284A47D5-C549-416A-9B5B-8856A2A2CA15}" srcOrd="5" destOrd="0" presId="urn:microsoft.com/office/officeart/2005/8/layout/list1"/>
    <dgm:cxn modelId="{4A2A06E5-16DC-471C-99AE-0C89F3CC9D6E}" type="presParOf" srcId="{B12DD7DC-20BA-436F-A0EB-52B41B7DB22A}" destId="{D8D7B087-AE64-48D5-AB51-1BA5AA2F7C80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39ACF4-AC9E-49AA-ADDC-A4C13DD6D380}" type="doc">
      <dgm:prSet loTypeId="urn:microsoft.com/office/officeart/2005/8/layout/radial6" loCatId="cycle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s-CO"/>
        </a:p>
      </dgm:t>
    </dgm:pt>
    <dgm:pt modelId="{26E7E641-9E13-4FA0-BCF8-251B05ECDFCB}">
      <dgm:prSet phldrT="[Texto]"/>
      <dgm:spPr>
        <a:solidFill>
          <a:schemeClr val="bg1">
            <a:lumMod val="95000"/>
          </a:schemeClr>
        </a:solidFill>
        <a:ln>
          <a:solidFill>
            <a:srgbClr val="1F4E79"/>
          </a:solidFill>
        </a:ln>
      </dgm:spPr>
      <dgm:t>
        <a:bodyPr/>
        <a:lstStyle/>
        <a:p>
          <a:r>
            <a:rPr lang="es-CO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Domain</a:t>
          </a:r>
          <a:r>
            <a:rPr lang="es-CO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CO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Summary</a:t>
          </a:r>
          <a:endParaRPr lang="es-CO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73A4AD-A5C1-4BEA-9BC2-F27C4EF2410C}" type="parTrans" cxnId="{FBEB321B-6BAC-4DA6-AEC2-F4693103B522}">
      <dgm:prSet/>
      <dgm:spPr/>
      <dgm:t>
        <a:bodyPr/>
        <a:lstStyle/>
        <a:p>
          <a:endParaRPr lang="es-CO"/>
        </a:p>
      </dgm:t>
    </dgm:pt>
    <dgm:pt modelId="{BAEC8645-1857-4D30-9929-67295942AF07}" type="sibTrans" cxnId="{FBEB321B-6BAC-4DA6-AEC2-F4693103B522}">
      <dgm:prSet/>
      <dgm:spPr/>
      <dgm:t>
        <a:bodyPr/>
        <a:lstStyle/>
        <a:p>
          <a:endParaRPr lang="es-CO"/>
        </a:p>
      </dgm:t>
    </dgm:pt>
    <dgm:pt modelId="{AAE945E2-19CE-432F-B1CC-C6E859221ADB}">
      <dgm:prSet phldrT="[Texto]" custT="1"/>
      <dgm:spPr>
        <a:solidFill>
          <a:srgbClr val="4EF8FC"/>
        </a:solidFill>
        <a:ln>
          <a:solidFill>
            <a:srgbClr val="1F4E79"/>
          </a:solidFill>
        </a:ln>
      </dgm:spPr>
      <dgm:t>
        <a:bodyPr/>
        <a:lstStyle/>
        <a:p>
          <a:pPr algn="ctr"/>
          <a:r>
            <a:rPr lang="es-ES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1. </a:t>
          </a:r>
          <a:r>
            <a:rPr lang="es-ES" sz="1600" b="1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Strategic</a:t>
          </a:r>
          <a:r>
            <a:rPr lang="es-ES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Management</a:t>
          </a:r>
          <a:endParaRPr lang="es-CO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C67F4272-A0E6-4BCE-B58D-13FEB25300E1}" type="parTrans" cxnId="{B47ED1DB-0D4B-4801-892A-266D08E7A6F0}">
      <dgm:prSet/>
      <dgm:spPr/>
      <dgm:t>
        <a:bodyPr/>
        <a:lstStyle/>
        <a:p>
          <a:endParaRPr lang="es-CO"/>
        </a:p>
      </dgm:t>
    </dgm:pt>
    <dgm:pt modelId="{4A7A69EB-54A0-4ECD-825D-62F2DD32DB9E}" type="sibTrans" cxnId="{B47ED1DB-0D4B-4801-892A-266D08E7A6F0}">
      <dgm:prSet/>
      <dgm:spPr>
        <a:solidFill>
          <a:srgbClr val="E1EDF7"/>
        </a:solidFill>
        <a:ln>
          <a:solidFill>
            <a:srgbClr val="E1EDF7"/>
          </a:solidFill>
        </a:ln>
      </dgm:spPr>
      <dgm:t>
        <a:bodyPr/>
        <a:lstStyle/>
        <a:p>
          <a:endParaRPr lang="es-CO"/>
        </a:p>
      </dgm:t>
    </dgm:pt>
    <dgm:pt modelId="{2DB4D116-0E82-4DC0-9259-138730B6D84E}">
      <dgm:prSet phldrT="[Texto]" custT="1"/>
      <dgm:spPr>
        <a:solidFill>
          <a:srgbClr val="4EF8FC"/>
        </a:solidFill>
        <a:ln>
          <a:solidFill>
            <a:srgbClr val="1F4E79"/>
          </a:solidFill>
        </a:ln>
      </dgm:spPr>
      <dgm:t>
        <a:bodyPr/>
        <a:lstStyle/>
        <a:p>
          <a:pPr algn="ctr"/>
          <a:r>
            <a:rPr lang="es-CO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2. </a:t>
          </a:r>
          <a:r>
            <a:rPr lang="es-CO" sz="1600" b="1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Reporting</a:t>
          </a:r>
          <a:r>
            <a:rPr lang="es-CO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&amp; Control</a:t>
          </a:r>
          <a:endParaRPr lang="es-CO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4D9248A8-DD94-4371-B521-9ACD4F4CD51A}" type="parTrans" cxnId="{2A8905B7-3605-46B6-A4B8-505F3EF70CDB}">
      <dgm:prSet/>
      <dgm:spPr/>
      <dgm:t>
        <a:bodyPr/>
        <a:lstStyle/>
        <a:p>
          <a:endParaRPr lang="es-CO"/>
        </a:p>
      </dgm:t>
    </dgm:pt>
    <dgm:pt modelId="{7F0ECF97-9D5B-41D3-817E-199DC3DC759F}" type="sibTrans" cxnId="{2A8905B7-3605-46B6-A4B8-505F3EF70CDB}">
      <dgm:prSet/>
      <dgm:spPr>
        <a:solidFill>
          <a:srgbClr val="E1EDF7"/>
        </a:solidFill>
        <a:ln>
          <a:solidFill>
            <a:srgbClr val="E1EDF7"/>
          </a:solidFill>
        </a:ln>
      </dgm:spPr>
      <dgm:t>
        <a:bodyPr/>
        <a:lstStyle/>
        <a:p>
          <a:endParaRPr lang="es-CO"/>
        </a:p>
      </dgm:t>
    </dgm:pt>
    <dgm:pt modelId="{21823855-9B72-40C9-A7BE-D6F1E7565910}">
      <dgm:prSet phldrT="[Texto]" custT="1"/>
      <dgm:spPr>
        <a:solidFill>
          <a:srgbClr val="4EF8FC"/>
        </a:solidFill>
        <a:ln>
          <a:solidFill>
            <a:srgbClr val="1F4E79"/>
          </a:solidFill>
        </a:ln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4. </a:t>
          </a:r>
          <a:r>
            <a:rPr lang="es-ES" sz="1600" b="1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Leadership</a:t>
          </a:r>
          <a:endParaRPr lang="es-CO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2ED15C86-BC76-4AAC-BC5B-30364DBE1A6E}" type="parTrans" cxnId="{F5F70151-819B-4081-AE0E-205DB6607ECA}">
      <dgm:prSet/>
      <dgm:spPr/>
      <dgm:t>
        <a:bodyPr/>
        <a:lstStyle/>
        <a:p>
          <a:endParaRPr lang="es-CO"/>
        </a:p>
      </dgm:t>
    </dgm:pt>
    <dgm:pt modelId="{59A4668B-612D-49C0-B3B5-B6EFB03A3163}" type="sibTrans" cxnId="{F5F70151-819B-4081-AE0E-205DB6607ECA}">
      <dgm:prSet/>
      <dgm:spPr>
        <a:solidFill>
          <a:srgbClr val="E1EDF7"/>
        </a:solidFill>
        <a:ln>
          <a:solidFill>
            <a:srgbClr val="E1EDF7"/>
          </a:solidFill>
        </a:ln>
      </dgm:spPr>
      <dgm:t>
        <a:bodyPr/>
        <a:lstStyle/>
        <a:p>
          <a:endParaRPr lang="es-CO"/>
        </a:p>
      </dgm:t>
    </dgm:pt>
    <dgm:pt modelId="{47130A61-29E8-4E3A-908C-5912AA462630}">
      <dgm:prSet phldrT="[Texto]" custT="1"/>
      <dgm:spPr>
        <a:solidFill>
          <a:srgbClr val="4EF8FC"/>
        </a:solidFill>
        <a:ln>
          <a:solidFill>
            <a:srgbClr val="1F4E79"/>
          </a:solidFill>
        </a:ln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5. </a:t>
          </a:r>
          <a:r>
            <a:rPr lang="es-ES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Business Acumen &amp; </a:t>
          </a:r>
          <a:r>
            <a:rPr lang="es-ES" sz="1600" b="1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Operations</a:t>
          </a:r>
          <a:endParaRPr lang="es-CO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7AABB0D5-BF04-479F-A97E-BD146E36E05E}" type="parTrans" cxnId="{3EE7D612-3B29-4F09-87A2-FD8C6E9ED45A}">
      <dgm:prSet/>
      <dgm:spPr/>
      <dgm:t>
        <a:bodyPr/>
        <a:lstStyle/>
        <a:p>
          <a:endParaRPr lang="es-CO"/>
        </a:p>
      </dgm:t>
    </dgm:pt>
    <dgm:pt modelId="{567ABCF9-D5A0-49BF-94F9-487B1064F10D}" type="sibTrans" cxnId="{3EE7D612-3B29-4F09-87A2-FD8C6E9ED45A}">
      <dgm:prSet/>
      <dgm:spPr>
        <a:solidFill>
          <a:srgbClr val="E1EDF7"/>
        </a:solidFill>
        <a:ln>
          <a:solidFill>
            <a:srgbClr val="E1EDF7"/>
          </a:solidFill>
        </a:ln>
      </dgm:spPr>
      <dgm:t>
        <a:bodyPr/>
        <a:lstStyle/>
        <a:p>
          <a:endParaRPr lang="es-CO"/>
        </a:p>
      </dgm:t>
    </dgm:pt>
    <dgm:pt modelId="{DEB2E4ED-9293-48FE-B0D6-0CA25C7C51C6}">
      <dgm:prSet phldrT="[Texto]" custT="1"/>
      <dgm:spPr>
        <a:solidFill>
          <a:srgbClr val="4EF8FC"/>
        </a:solidFill>
        <a:ln>
          <a:solidFill>
            <a:srgbClr val="1F4E79"/>
          </a:solidFill>
        </a:ln>
      </dgm:spPr>
      <dgm:t>
        <a:bodyPr/>
        <a:lstStyle/>
        <a:p>
          <a:r>
            <a:rPr lang="es-CO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6. </a:t>
          </a:r>
          <a:r>
            <a:rPr lang="es-ES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Professional </a:t>
          </a:r>
          <a:r>
            <a:rPr lang="es-ES" sz="1600" b="1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Ethics</a:t>
          </a:r>
          <a:r>
            <a:rPr lang="es-ES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&amp; </a:t>
          </a:r>
          <a:r>
            <a:rPr lang="es-ES" sz="1600" b="1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Values</a:t>
          </a:r>
          <a:endParaRPr lang="es-CO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16656A86-6E98-4358-AAA4-825BC60B35E4}" type="parTrans" cxnId="{7B54E515-C2E6-414C-B77C-95BAB4A8F191}">
      <dgm:prSet/>
      <dgm:spPr/>
      <dgm:t>
        <a:bodyPr/>
        <a:lstStyle/>
        <a:p>
          <a:endParaRPr lang="es-CO"/>
        </a:p>
      </dgm:t>
    </dgm:pt>
    <dgm:pt modelId="{8AE40C2E-3A4C-4B6B-BE52-1707A2520852}" type="sibTrans" cxnId="{7B54E515-C2E6-414C-B77C-95BAB4A8F191}">
      <dgm:prSet/>
      <dgm:spPr>
        <a:solidFill>
          <a:srgbClr val="E1EDF7"/>
        </a:solidFill>
        <a:ln>
          <a:solidFill>
            <a:srgbClr val="E1EDF7"/>
          </a:solidFill>
        </a:ln>
      </dgm:spPr>
      <dgm:t>
        <a:bodyPr/>
        <a:lstStyle/>
        <a:p>
          <a:endParaRPr lang="es-CO"/>
        </a:p>
      </dgm:t>
    </dgm:pt>
    <dgm:pt modelId="{8C524C13-8A07-4ED9-AE9B-5D40F5187194}">
      <dgm:prSet phldrT="[Texto]" custT="1"/>
      <dgm:spPr>
        <a:solidFill>
          <a:srgbClr val="4EF8FC"/>
        </a:solidFill>
        <a:ln>
          <a:solidFill>
            <a:srgbClr val="1F4E79"/>
          </a:solidFill>
        </a:ln>
      </dgm:spPr>
      <dgm:t>
        <a:bodyPr/>
        <a:lstStyle/>
        <a:p>
          <a:pPr algn="ctr"/>
          <a:r>
            <a:rPr lang="es-CO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3. </a:t>
          </a:r>
          <a:r>
            <a:rPr lang="es-CO" sz="1600" b="1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Technology</a:t>
          </a:r>
          <a:r>
            <a:rPr lang="es-CO" sz="1600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&amp; Data </a:t>
          </a:r>
          <a:r>
            <a:rPr lang="es-CO" sz="1600" b="1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Analytics</a:t>
          </a:r>
          <a:endParaRPr lang="es-CO" sz="1600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39C2F299-E255-4AD6-AE99-97639F5E8470}" type="parTrans" cxnId="{B828DD75-23A1-46AC-82E4-B4294765C0AF}">
      <dgm:prSet/>
      <dgm:spPr/>
      <dgm:t>
        <a:bodyPr/>
        <a:lstStyle/>
        <a:p>
          <a:endParaRPr lang="es-CO"/>
        </a:p>
      </dgm:t>
    </dgm:pt>
    <dgm:pt modelId="{7FE50617-7D6B-497A-B036-8882C982B56A}" type="sibTrans" cxnId="{B828DD75-23A1-46AC-82E4-B4294765C0AF}">
      <dgm:prSet/>
      <dgm:spPr>
        <a:solidFill>
          <a:srgbClr val="E1EDF7"/>
        </a:solidFill>
        <a:ln>
          <a:solidFill>
            <a:srgbClr val="E1EDF7"/>
          </a:solidFill>
        </a:ln>
      </dgm:spPr>
      <dgm:t>
        <a:bodyPr/>
        <a:lstStyle/>
        <a:p>
          <a:endParaRPr lang="es-CO"/>
        </a:p>
      </dgm:t>
    </dgm:pt>
    <dgm:pt modelId="{16A2A740-201B-48E6-9E51-2F44792731AD}" type="pres">
      <dgm:prSet presAssocID="{8E39ACF4-AC9E-49AA-ADDC-A4C13DD6D38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BF61236-95C3-42BD-9AA3-9E4C4CC4F0C8}" type="pres">
      <dgm:prSet presAssocID="{26E7E641-9E13-4FA0-BCF8-251B05ECDFCB}" presName="centerShape" presStyleLbl="node0" presStyleIdx="0" presStyleCnt="1" custLinFactNeighborX="713" custLinFactNeighborY="-78"/>
      <dgm:spPr/>
      <dgm:t>
        <a:bodyPr/>
        <a:lstStyle/>
        <a:p>
          <a:endParaRPr lang="es-ES"/>
        </a:p>
      </dgm:t>
    </dgm:pt>
    <dgm:pt modelId="{89930AE8-8B02-454D-8E22-C9B50D6EE63E}" type="pres">
      <dgm:prSet presAssocID="{AAE945E2-19CE-432F-B1CC-C6E859221ADB}" presName="node" presStyleLbl="node1" presStyleIdx="0" presStyleCnt="6" custScaleX="128648" custScaleY="100965" custRadScaleRad="100167" custRadScaleInc="408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7E9A1D8-F85B-4CE6-ADB2-B9ACB334CF69}" type="pres">
      <dgm:prSet presAssocID="{AAE945E2-19CE-432F-B1CC-C6E859221ADB}" presName="dummy" presStyleCnt="0"/>
      <dgm:spPr/>
    </dgm:pt>
    <dgm:pt modelId="{29B838A3-4423-4A32-B118-B543F4650D07}" type="pres">
      <dgm:prSet presAssocID="{4A7A69EB-54A0-4ECD-825D-62F2DD32DB9E}" presName="sibTrans" presStyleLbl="sibTrans2D1" presStyleIdx="0" presStyleCnt="6"/>
      <dgm:spPr/>
      <dgm:t>
        <a:bodyPr/>
        <a:lstStyle/>
        <a:p>
          <a:endParaRPr lang="es-ES"/>
        </a:p>
      </dgm:t>
    </dgm:pt>
    <dgm:pt modelId="{EF002A73-7B94-4705-BD24-2D2F2C0CE824}" type="pres">
      <dgm:prSet presAssocID="{2DB4D116-0E82-4DC0-9259-138730B6D84E}" presName="node" presStyleLbl="node1" presStyleIdx="1" presStyleCnt="6" custScaleX="128648" custScaleY="100965" custRadScaleRad="101315" custRadScaleInc="163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1CF4582-ACEB-4D59-BD91-92F2F80688FD}" type="pres">
      <dgm:prSet presAssocID="{2DB4D116-0E82-4DC0-9259-138730B6D84E}" presName="dummy" presStyleCnt="0"/>
      <dgm:spPr/>
    </dgm:pt>
    <dgm:pt modelId="{359C4A33-EF06-4BD8-9829-EB47E477DC23}" type="pres">
      <dgm:prSet presAssocID="{7F0ECF97-9D5B-41D3-817E-199DC3DC759F}" presName="sibTrans" presStyleLbl="sibTrans2D1" presStyleIdx="1" presStyleCnt="6"/>
      <dgm:spPr/>
      <dgm:t>
        <a:bodyPr/>
        <a:lstStyle/>
        <a:p>
          <a:endParaRPr lang="es-ES"/>
        </a:p>
      </dgm:t>
    </dgm:pt>
    <dgm:pt modelId="{5F01AC40-D220-4D2F-AECC-36F8CF39E2AB}" type="pres">
      <dgm:prSet presAssocID="{8C524C13-8A07-4ED9-AE9B-5D40F5187194}" presName="node" presStyleLbl="node1" presStyleIdx="2" presStyleCnt="6" custScaleX="128648" custScaleY="1009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41E979-F1BC-42BD-8149-32EDC2C445F1}" type="pres">
      <dgm:prSet presAssocID="{8C524C13-8A07-4ED9-AE9B-5D40F5187194}" presName="dummy" presStyleCnt="0"/>
      <dgm:spPr/>
    </dgm:pt>
    <dgm:pt modelId="{C6B4776B-3B5E-4989-95FE-025D9EC25286}" type="pres">
      <dgm:prSet presAssocID="{7FE50617-7D6B-497A-B036-8882C982B56A}" presName="sibTrans" presStyleLbl="sibTrans2D1" presStyleIdx="2" presStyleCnt="6"/>
      <dgm:spPr/>
      <dgm:t>
        <a:bodyPr/>
        <a:lstStyle/>
        <a:p>
          <a:endParaRPr lang="es-ES"/>
        </a:p>
      </dgm:t>
    </dgm:pt>
    <dgm:pt modelId="{EB842FFB-2C7F-447F-B563-0D446A355B3D}" type="pres">
      <dgm:prSet presAssocID="{21823855-9B72-40C9-A7BE-D6F1E7565910}" presName="node" presStyleLbl="node1" presStyleIdx="3" presStyleCnt="6" custScaleX="128648" custScaleY="100965" custRadScaleRad="99563" custRadScaleInc="-63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A6CF7F-FF1C-437F-997B-09C98B347C5E}" type="pres">
      <dgm:prSet presAssocID="{21823855-9B72-40C9-A7BE-D6F1E7565910}" presName="dummy" presStyleCnt="0"/>
      <dgm:spPr/>
    </dgm:pt>
    <dgm:pt modelId="{1E5A040E-BD92-455E-88FD-EA27A244E667}" type="pres">
      <dgm:prSet presAssocID="{59A4668B-612D-49C0-B3B5-B6EFB03A3163}" presName="sibTrans" presStyleLbl="sibTrans2D1" presStyleIdx="3" presStyleCnt="6"/>
      <dgm:spPr/>
      <dgm:t>
        <a:bodyPr/>
        <a:lstStyle/>
        <a:p>
          <a:endParaRPr lang="es-ES"/>
        </a:p>
      </dgm:t>
    </dgm:pt>
    <dgm:pt modelId="{09FBD88B-C385-4CED-B896-43FDE8BC1E5A}" type="pres">
      <dgm:prSet presAssocID="{47130A61-29E8-4E3A-908C-5912AA462630}" presName="node" presStyleLbl="node1" presStyleIdx="4" presStyleCnt="6" custScaleX="128648" custScaleY="10096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AC3452-0B79-49C7-AE6D-FA42FF4F13D6}" type="pres">
      <dgm:prSet presAssocID="{47130A61-29E8-4E3A-908C-5912AA462630}" presName="dummy" presStyleCnt="0"/>
      <dgm:spPr/>
    </dgm:pt>
    <dgm:pt modelId="{E07EED23-170E-4E28-AC2B-EAF3F7ACE4FF}" type="pres">
      <dgm:prSet presAssocID="{567ABCF9-D5A0-49BF-94F9-487B1064F10D}" presName="sibTrans" presStyleLbl="sibTrans2D1" presStyleIdx="4" presStyleCnt="6"/>
      <dgm:spPr/>
      <dgm:t>
        <a:bodyPr/>
        <a:lstStyle/>
        <a:p>
          <a:endParaRPr lang="es-ES"/>
        </a:p>
      </dgm:t>
    </dgm:pt>
    <dgm:pt modelId="{FC3123C6-CC2F-403C-8756-C45A2BD67E1B}" type="pres">
      <dgm:prSet presAssocID="{DEB2E4ED-9293-48FE-B0D6-0CA25C7C51C6}" presName="node" presStyleLbl="node1" presStyleIdx="5" presStyleCnt="6" custScaleX="127293" custScaleY="100965" custRadScaleRad="98846" custRadScaleInc="246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B3D1086-431E-4602-BD26-BD7BAFB09B0F}" type="pres">
      <dgm:prSet presAssocID="{DEB2E4ED-9293-48FE-B0D6-0CA25C7C51C6}" presName="dummy" presStyleCnt="0"/>
      <dgm:spPr/>
    </dgm:pt>
    <dgm:pt modelId="{614DBDA4-1CA9-4CB8-8971-A4486ABCDFBE}" type="pres">
      <dgm:prSet presAssocID="{8AE40C2E-3A4C-4B6B-BE52-1707A2520852}" presName="sibTrans" presStyleLbl="sibTrans2D1" presStyleIdx="5" presStyleCnt="6"/>
      <dgm:spPr/>
      <dgm:t>
        <a:bodyPr/>
        <a:lstStyle/>
        <a:p>
          <a:endParaRPr lang="es-ES"/>
        </a:p>
      </dgm:t>
    </dgm:pt>
  </dgm:ptLst>
  <dgm:cxnLst>
    <dgm:cxn modelId="{95D0AAF2-D182-427C-B050-D64C273F1492}" type="presOf" srcId="{7F0ECF97-9D5B-41D3-817E-199DC3DC759F}" destId="{359C4A33-EF06-4BD8-9829-EB47E477DC23}" srcOrd="0" destOrd="0" presId="urn:microsoft.com/office/officeart/2005/8/layout/radial6"/>
    <dgm:cxn modelId="{BEE8D342-E472-4C90-AC16-F7EABCA80468}" type="presOf" srcId="{8E39ACF4-AC9E-49AA-ADDC-A4C13DD6D380}" destId="{16A2A740-201B-48E6-9E51-2F44792731AD}" srcOrd="0" destOrd="0" presId="urn:microsoft.com/office/officeart/2005/8/layout/radial6"/>
    <dgm:cxn modelId="{2A8905B7-3605-46B6-A4B8-505F3EF70CDB}" srcId="{26E7E641-9E13-4FA0-BCF8-251B05ECDFCB}" destId="{2DB4D116-0E82-4DC0-9259-138730B6D84E}" srcOrd="1" destOrd="0" parTransId="{4D9248A8-DD94-4371-B521-9ACD4F4CD51A}" sibTransId="{7F0ECF97-9D5B-41D3-817E-199DC3DC759F}"/>
    <dgm:cxn modelId="{81832662-D275-494F-9D97-ADA10F6E67DB}" type="presOf" srcId="{47130A61-29E8-4E3A-908C-5912AA462630}" destId="{09FBD88B-C385-4CED-B896-43FDE8BC1E5A}" srcOrd="0" destOrd="0" presId="urn:microsoft.com/office/officeart/2005/8/layout/radial6"/>
    <dgm:cxn modelId="{B7B59C52-8F85-4783-BECB-B1C33B2541DF}" type="presOf" srcId="{567ABCF9-D5A0-49BF-94F9-487B1064F10D}" destId="{E07EED23-170E-4E28-AC2B-EAF3F7ACE4FF}" srcOrd="0" destOrd="0" presId="urn:microsoft.com/office/officeart/2005/8/layout/radial6"/>
    <dgm:cxn modelId="{97F13F2E-C479-4D68-B0D4-FB2A7203BCE5}" type="presOf" srcId="{8C524C13-8A07-4ED9-AE9B-5D40F5187194}" destId="{5F01AC40-D220-4D2F-AECC-36F8CF39E2AB}" srcOrd="0" destOrd="0" presId="urn:microsoft.com/office/officeart/2005/8/layout/radial6"/>
    <dgm:cxn modelId="{3EE7D612-3B29-4F09-87A2-FD8C6E9ED45A}" srcId="{26E7E641-9E13-4FA0-BCF8-251B05ECDFCB}" destId="{47130A61-29E8-4E3A-908C-5912AA462630}" srcOrd="4" destOrd="0" parTransId="{7AABB0D5-BF04-479F-A97E-BD146E36E05E}" sibTransId="{567ABCF9-D5A0-49BF-94F9-487B1064F10D}"/>
    <dgm:cxn modelId="{77C05219-A760-4BA9-9323-566AAB57F0D5}" type="presOf" srcId="{59A4668B-612D-49C0-B3B5-B6EFB03A3163}" destId="{1E5A040E-BD92-455E-88FD-EA27A244E667}" srcOrd="0" destOrd="0" presId="urn:microsoft.com/office/officeart/2005/8/layout/radial6"/>
    <dgm:cxn modelId="{7B54E515-C2E6-414C-B77C-95BAB4A8F191}" srcId="{26E7E641-9E13-4FA0-BCF8-251B05ECDFCB}" destId="{DEB2E4ED-9293-48FE-B0D6-0CA25C7C51C6}" srcOrd="5" destOrd="0" parTransId="{16656A86-6E98-4358-AAA4-825BC60B35E4}" sibTransId="{8AE40C2E-3A4C-4B6B-BE52-1707A2520852}"/>
    <dgm:cxn modelId="{089C6095-0D03-419E-9549-B1C82325F949}" type="presOf" srcId="{2DB4D116-0E82-4DC0-9259-138730B6D84E}" destId="{EF002A73-7B94-4705-BD24-2D2F2C0CE824}" srcOrd="0" destOrd="0" presId="urn:microsoft.com/office/officeart/2005/8/layout/radial6"/>
    <dgm:cxn modelId="{6719EAFE-D813-4623-BBA8-80744D4F9339}" type="presOf" srcId="{21823855-9B72-40C9-A7BE-D6F1E7565910}" destId="{EB842FFB-2C7F-447F-B563-0D446A355B3D}" srcOrd="0" destOrd="0" presId="urn:microsoft.com/office/officeart/2005/8/layout/radial6"/>
    <dgm:cxn modelId="{839404C4-F02E-41AB-9466-F7D67E010B44}" type="presOf" srcId="{DEB2E4ED-9293-48FE-B0D6-0CA25C7C51C6}" destId="{FC3123C6-CC2F-403C-8756-C45A2BD67E1B}" srcOrd="0" destOrd="0" presId="urn:microsoft.com/office/officeart/2005/8/layout/radial6"/>
    <dgm:cxn modelId="{F5F70151-819B-4081-AE0E-205DB6607ECA}" srcId="{26E7E641-9E13-4FA0-BCF8-251B05ECDFCB}" destId="{21823855-9B72-40C9-A7BE-D6F1E7565910}" srcOrd="3" destOrd="0" parTransId="{2ED15C86-BC76-4AAC-BC5B-30364DBE1A6E}" sibTransId="{59A4668B-612D-49C0-B3B5-B6EFB03A3163}"/>
    <dgm:cxn modelId="{B241521B-AE1C-45FF-826C-53788154F762}" type="presOf" srcId="{AAE945E2-19CE-432F-B1CC-C6E859221ADB}" destId="{89930AE8-8B02-454D-8E22-C9B50D6EE63E}" srcOrd="0" destOrd="0" presId="urn:microsoft.com/office/officeart/2005/8/layout/radial6"/>
    <dgm:cxn modelId="{4C222FBE-43CA-4B0A-B217-5BEF3B61A049}" type="presOf" srcId="{26E7E641-9E13-4FA0-BCF8-251B05ECDFCB}" destId="{4BF61236-95C3-42BD-9AA3-9E4C4CC4F0C8}" srcOrd="0" destOrd="0" presId="urn:microsoft.com/office/officeart/2005/8/layout/radial6"/>
    <dgm:cxn modelId="{A46D59FC-3DA4-4492-A89E-4F3B7FB34136}" type="presOf" srcId="{7FE50617-7D6B-497A-B036-8882C982B56A}" destId="{C6B4776B-3B5E-4989-95FE-025D9EC25286}" srcOrd="0" destOrd="0" presId="urn:microsoft.com/office/officeart/2005/8/layout/radial6"/>
    <dgm:cxn modelId="{CA983243-FCD4-4B94-A2F1-E5718F719CBF}" type="presOf" srcId="{8AE40C2E-3A4C-4B6B-BE52-1707A2520852}" destId="{614DBDA4-1CA9-4CB8-8971-A4486ABCDFBE}" srcOrd="0" destOrd="0" presId="urn:microsoft.com/office/officeart/2005/8/layout/radial6"/>
    <dgm:cxn modelId="{FBEB321B-6BAC-4DA6-AEC2-F4693103B522}" srcId="{8E39ACF4-AC9E-49AA-ADDC-A4C13DD6D380}" destId="{26E7E641-9E13-4FA0-BCF8-251B05ECDFCB}" srcOrd="0" destOrd="0" parTransId="{6873A4AD-A5C1-4BEA-9BC2-F27C4EF2410C}" sibTransId="{BAEC8645-1857-4D30-9929-67295942AF07}"/>
    <dgm:cxn modelId="{B828DD75-23A1-46AC-82E4-B4294765C0AF}" srcId="{26E7E641-9E13-4FA0-BCF8-251B05ECDFCB}" destId="{8C524C13-8A07-4ED9-AE9B-5D40F5187194}" srcOrd="2" destOrd="0" parTransId="{39C2F299-E255-4AD6-AE99-97639F5E8470}" sibTransId="{7FE50617-7D6B-497A-B036-8882C982B56A}"/>
    <dgm:cxn modelId="{B47ED1DB-0D4B-4801-892A-266D08E7A6F0}" srcId="{26E7E641-9E13-4FA0-BCF8-251B05ECDFCB}" destId="{AAE945E2-19CE-432F-B1CC-C6E859221ADB}" srcOrd="0" destOrd="0" parTransId="{C67F4272-A0E6-4BCE-B58D-13FEB25300E1}" sibTransId="{4A7A69EB-54A0-4ECD-825D-62F2DD32DB9E}"/>
    <dgm:cxn modelId="{AAC06F51-969A-4DD6-9740-9E428AD4FFBE}" type="presOf" srcId="{4A7A69EB-54A0-4ECD-825D-62F2DD32DB9E}" destId="{29B838A3-4423-4A32-B118-B543F4650D07}" srcOrd="0" destOrd="0" presId="urn:microsoft.com/office/officeart/2005/8/layout/radial6"/>
    <dgm:cxn modelId="{B2929CFB-F956-441E-B5B5-670FA17AEA7D}" type="presParOf" srcId="{16A2A740-201B-48E6-9E51-2F44792731AD}" destId="{4BF61236-95C3-42BD-9AA3-9E4C4CC4F0C8}" srcOrd="0" destOrd="0" presId="urn:microsoft.com/office/officeart/2005/8/layout/radial6"/>
    <dgm:cxn modelId="{B7929EF8-1B19-4AC1-A0A2-938C070C2460}" type="presParOf" srcId="{16A2A740-201B-48E6-9E51-2F44792731AD}" destId="{89930AE8-8B02-454D-8E22-C9B50D6EE63E}" srcOrd="1" destOrd="0" presId="urn:microsoft.com/office/officeart/2005/8/layout/radial6"/>
    <dgm:cxn modelId="{BF78CA95-1820-4B33-A4C9-66DD2EA3294D}" type="presParOf" srcId="{16A2A740-201B-48E6-9E51-2F44792731AD}" destId="{D7E9A1D8-F85B-4CE6-ADB2-B9ACB334CF69}" srcOrd="2" destOrd="0" presId="urn:microsoft.com/office/officeart/2005/8/layout/radial6"/>
    <dgm:cxn modelId="{3114DFE0-5455-4D55-9854-480430B7A608}" type="presParOf" srcId="{16A2A740-201B-48E6-9E51-2F44792731AD}" destId="{29B838A3-4423-4A32-B118-B543F4650D07}" srcOrd="3" destOrd="0" presId="urn:microsoft.com/office/officeart/2005/8/layout/radial6"/>
    <dgm:cxn modelId="{6D856894-ABEE-470E-947B-26BC156DAF2C}" type="presParOf" srcId="{16A2A740-201B-48E6-9E51-2F44792731AD}" destId="{EF002A73-7B94-4705-BD24-2D2F2C0CE824}" srcOrd="4" destOrd="0" presId="urn:microsoft.com/office/officeart/2005/8/layout/radial6"/>
    <dgm:cxn modelId="{14BC1C29-5497-45B1-8CDF-4BEFEECA21E1}" type="presParOf" srcId="{16A2A740-201B-48E6-9E51-2F44792731AD}" destId="{D1CF4582-ACEB-4D59-BD91-92F2F80688FD}" srcOrd="5" destOrd="0" presId="urn:microsoft.com/office/officeart/2005/8/layout/radial6"/>
    <dgm:cxn modelId="{0A814A45-93DB-4F02-9589-C9C0E3E4182D}" type="presParOf" srcId="{16A2A740-201B-48E6-9E51-2F44792731AD}" destId="{359C4A33-EF06-4BD8-9829-EB47E477DC23}" srcOrd="6" destOrd="0" presId="urn:microsoft.com/office/officeart/2005/8/layout/radial6"/>
    <dgm:cxn modelId="{E8E74350-AF5E-4632-9AAD-5E934B0A0290}" type="presParOf" srcId="{16A2A740-201B-48E6-9E51-2F44792731AD}" destId="{5F01AC40-D220-4D2F-AECC-36F8CF39E2AB}" srcOrd="7" destOrd="0" presId="urn:microsoft.com/office/officeart/2005/8/layout/radial6"/>
    <dgm:cxn modelId="{CCC3F056-7E71-452D-BCFB-4EDF707F3ED8}" type="presParOf" srcId="{16A2A740-201B-48E6-9E51-2F44792731AD}" destId="{C141E979-F1BC-42BD-8149-32EDC2C445F1}" srcOrd="8" destOrd="0" presId="urn:microsoft.com/office/officeart/2005/8/layout/radial6"/>
    <dgm:cxn modelId="{C5231857-4FFB-4891-9377-2E5CDFC07F89}" type="presParOf" srcId="{16A2A740-201B-48E6-9E51-2F44792731AD}" destId="{C6B4776B-3B5E-4989-95FE-025D9EC25286}" srcOrd="9" destOrd="0" presId="urn:microsoft.com/office/officeart/2005/8/layout/radial6"/>
    <dgm:cxn modelId="{BF1CB73E-85E6-4DDF-8939-E15D63FEBCB0}" type="presParOf" srcId="{16A2A740-201B-48E6-9E51-2F44792731AD}" destId="{EB842FFB-2C7F-447F-B563-0D446A355B3D}" srcOrd="10" destOrd="0" presId="urn:microsoft.com/office/officeart/2005/8/layout/radial6"/>
    <dgm:cxn modelId="{88BE098C-ACD7-44DB-A9B5-21AD0855D3A8}" type="presParOf" srcId="{16A2A740-201B-48E6-9E51-2F44792731AD}" destId="{9AA6CF7F-FF1C-437F-997B-09C98B347C5E}" srcOrd="11" destOrd="0" presId="urn:microsoft.com/office/officeart/2005/8/layout/radial6"/>
    <dgm:cxn modelId="{7E99A658-3C30-4558-936E-8C907B97C2E4}" type="presParOf" srcId="{16A2A740-201B-48E6-9E51-2F44792731AD}" destId="{1E5A040E-BD92-455E-88FD-EA27A244E667}" srcOrd="12" destOrd="0" presId="urn:microsoft.com/office/officeart/2005/8/layout/radial6"/>
    <dgm:cxn modelId="{7A6F7284-FFDC-44A3-8814-6BB4C7414805}" type="presParOf" srcId="{16A2A740-201B-48E6-9E51-2F44792731AD}" destId="{09FBD88B-C385-4CED-B896-43FDE8BC1E5A}" srcOrd="13" destOrd="0" presId="urn:microsoft.com/office/officeart/2005/8/layout/radial6"/>
    <dgm:cxn modelId="{EF2A9DE7-429A-473A-B459-402F772B403E}" type="presParOf" srcId="{16A2A740-201B-48E6-9E51-2F44792731AD}" destId="{34AC3452-0B79-49C7-AE6D-FA42FF4F13D6}" srcOrd="14" destOrd="0" presId="urn:microsoft.com/office/officeart/2005/8/layout/radial6"/>
    <dgm:cxn modelId="{9F71B9F3-EE85-4DDF-B8AA-284EA0550580}" type="presParOf" srcId="{16A2A740-201B-48E6-9E51-2F44792731AD}" destId="{E07EED23-170E-4E28-AC2B-EAF3F7ACE4FF}" srcOrd="15" destOrd="0" presId="urn:microsoft.com/office/officeart/2005/8/layout/radial6"/>
    <dgm:cxn modelId="{496E9C63-EB9A-4AA6-AEE5-69CD6CDDA56E}" type="presParOf" srcId="{16A2A740-201B-48E6-9E51-2F44792731AD}" destId="{FC3123C6-CC2F-403C-8756-C45A2BD67E1B}" srcOrd="16" destOrd="0" presId="urn:microsoft.com/office/officeart/2005/8/layout/radial6"/>
    <dgm:cxn modelId="{A114A7E2-B101-4FDC-BE22-449FFEF61BFD}" type="presParOf" srcId="{16A2A740-201B-48E6-9E51-2F44792731AD}" destId="{2B3D1086-431E-4602-BD26-BD7BAFB09B0F}" srcOrd="17" destOrd="0" presId="urn:microsoft.com/office/officeart/2005/8/layout/radial6"/>
    <dgm:cxn modelId="{B97B1659-A32A-482F-B3F7-86EBD24B48BD}" type="presParOf" srcId="{16A2A740-201B-48E6-9E51-2F44792731AD}" destId="{614DBDA4-1CA9-4CB8-8971-A4486ABCDFBE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8D0100-DE05-4455-BA4D-C25B39B01630}">
      <dsp:nvSpPr>
        <dsp:cNvPr id="0" name=""/>
        <dsp:cNvSpPr/>
      </dsp:nvSpPr>
      <dsp:spPr>
        <a:xfrm>
          <a:off x="0" y="861388"/>
          <a:ext cx="693794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1BE8C7-75BA-402A-A4E2-009D682FD8DB}">
      <dsp:nvSpPr>
        <dsp:cNvPr id="0" name=""/>
        <dsp:cNvSpPr/>
      </dsp:nvSpPr>
      <dsp:spPr>
        <a:xfrm>
          <a:off x="432300" y="258048"/>
          <a:ext cx="6288034" cy="1397665"/>
        </a:xfrm>
        <a:prstGeom prst="roundRect">
          <a:avLst/>
        </a:prstGeom>
        <a:solidFill>
          <a:srgbClr val="3F843C"/>
        </a:solidFill>
        <a:ln>
          <a:solidFill>
            <a:srgbClr val="3F843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567" tIns="0" rIns="183567" bIns="0" numCol="1" spcCol="1270" anchor="ctr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 smtClean="0"/>
            <a:t>1. Las hidroeléctricas Colombianas utilizan menos del 99% del volumen útil de la reserva, lo que implica un inventario potencial de </a:t>
          </a:r>
          <a:r>
            <a:rPr lang="es-ES" sz="1600" b="0" kern="1200" dirty="0" smtClean="0"/>
            <a:t>energía; </a:t>
          </a:r>
          <a:r>
            <a:rPr lang="es-ES" sz="1600" b="0" kern="1200" dirty="0" smtClean="0"/>
            <a:t>incluirlo en los EEFF incrementaría las utilidades en </a:t>
          </a:r>
          <a:r>
            <a:rPr lang="es-ES" sz="1600" b="0" kern="1200" dirty="0" smtClean="0"/>
            <a:t>más del 50%.</a:t>
          </a:r>
          <a:endParaRPr lang="es-ES" sz="1600" b="0" kern="1200" dirty="0"/>
        </a:p>
      </dsp:txBody>
      <dsp:txXfrm>
        <a:off x="500528" y="326276"/>
        <a:ext cx="6151578" cy="1261209"/>
      </dsp:txXfrm>
    </dsp:sp>
    <dsp:sp modelId="{D8D7B087-AE64-48D5-AB51-1BA5AA2F7C80}">
      <dsp:nvSpPr>
        <dsp:cNvPr id="0" name=""/>
        <dsp:cNvSpPr/>
      </dsp:nvSpPr>
      <dsp:spPr>
        <a:xfrm>
          <a:off x="0" y="2532897"/>
          <a:ext cx="6937947" cy="982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CD8E6E8-78A3-45B2-BA7B-96FF1C98272A}">
      <dsp:nvSpPr>
        <dsp:cNvPr id="0" name=""/>
        <dsp:cNvSpPr/>
      </dsp:nvSpPr>
      <dsp:spPr>
        <a:xfrm>
          <a:off x="376997" y="2011822"/>
          <a:ext cx="6288034" cy="1254803"/>
        </a:xfrm>
        <a:prstGeom prst="roundRect">
          <a:avLst/>
        </a:prstGeom>
        <a:solidFill>
          <a:srgbClr val="3F843C"/>
        </a:solidFill>
        <a:ln>
          <a:solidFill>
            <a:srgbClr val="3F843C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83567" tIns="0" rIns="183567" bIns="0" numCol="1" spcCol="1270" anchor="ctr" anchorCtr="0">
          <a:noAutofit/>
        </a:bodyPr>
        <a:lstStyle/>
        <a:p>
          <a:pPr lvl="0" algn="just" defTabSz="7112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s-CO" sz="1600" b="0" kern="1200" dirty="0" smtClean="0"/>
            <a:t>2. La disminución de los costos de la capacidad ociosa de las hidroeléctricas disminuye las emisiones de CO2, dado su alta asociación y efecto incremental.  </a:t>
          </a:r>
          <a:endParaRPr lang="es-ES" sz="1600" b="0" kern="1200" dirty="0"/>
        </a:p>
      </dsp:txBody>
      <dsp:txXfrm>
        <a:off x="438251" y="2073076"/>
        <a:ext cx="6165526" cy="11322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DBDA4-1CA9-4CB8-8971-A4486ABCDFBE}">
      <dsp:nvSpPr>
        <dsp:cNvPr id="0" name=""/>
        <dsp:cNvSpPr/>
      </dsp:nvSpPr>
      <dsp:spPr>
        <a:xfrm>
          <a:off x="2631696" y="637322"/>
          <a:ext cx="4358959" cy="4358959"/>
        </a:xfrm>
        <a:prstGeom prst="blockArc">
          <a:avLst>
            <a:gd name="adj1" fmla="val 12606204"/>
            <a:gd name="adj2" fmla="val 16203092"/>
            <a:gd name="adj3" fmla="val 4525"/>
          </a:avLst>
        </a:prstGeom>
        <a:solidFill>
          <a:srgbClr val="E1EDF7"/>
        </a:solidFill>
        <a:ln>
          <a:solidFill>
            <a:srgbClr val="E1EDF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07EED23-170E-4E28-AC2B-EAF3F7ACE4FF}">
      <dsp:nvSpPr>
        <dsp:cNvPr id="0" name=""/>
        <dsp:cNvSpPr/>
      </dsp:nvSpPr>
      <dsp:spPr>
        <a:xfrm>
          <a:off x="2617211" y="661924"/>
          <a:ext cx="4358959" cy="4358959"/>
        </a:xfrm>
        <a:prstGeom prst="blockArc">
          <a:avLst>
            <a:gd name="adj1" fmla="val 9045671"/>
            <a:gd name="adj2" fmla="val 12652279"/>
            <a:gd name="adj3" fmla="val 4525"/>
          </a:avLst>
        </a:prstGeom>
        <a:solidFill>
          <a:srgbClr val="E1EDF7"/>
        </a:solidFill>
        <a:ln>
          <a:solidFill>
            <a:srgbClr val="E1EDF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E5A040E-BD92-455E-88FD-EA27A244E667}">
      <dsp:nvSpPr>
        <dsp:cNvPr id="0" name=""/>
        <dsp:cNvSpPr/>
      </dsp:nvSpPr>
      <dsp:spPr>
        <a:xfrm>
          <a:off x="2597890" y="628136"/>
          <a:ext cx="4358959" cy="4358959"/>
        </a:xfrm>
        <a:prstGeom prst="blockArc">
          <a:avLst>
            <a:gd name="adj1" fmla="val 5315880"/>
            <a:gd name="adj2" fmla="val 8982855"/>
            <a:gd name="adj3" fmla="val 4525"/>
          </a:avLst>
        </a:prstGeom>
        <a:solidFill>
          <a:srgbClr val="E1EDF7"/>
        </a:solidFill>
        <a:ln>
          <a:solidFill>
            <a:srgbClr val="E1EDF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6B4776B-3B5E-4989-95FE-025D9EC25286}">
      <dsp:nvSpPr>
        <dsp:cNvPr id="0" name=""/>
        <dsp:cNvSpPr/>
      </dsp:nvSpPr>
      <dsp:spPr>
        <a:xfrm>
          <a:off x="2608698" y="627898"/>
          <a:ext cx="4358959" cy="4358959"/>
        </a:xfrm>
        <a:prstGeom prst="blockArc">
          <a:avLst>
            <a:gd name="adj1" fmla="val 1817588"/>
            <a:gd name="adj2" fmla="val 5333326"/>
            <a:gd name="adj3" fmla="val 4525"/>
          </a:avLst>
        </a:prstGeom>
        <a:solidFill>
          <a:srgbClr val="E1EDF7"/>
        </a:solidFill>
        <a:ln>
          <a:solidFill>
            <a:srgbClr val="E1EDF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59C4A33-EF06-4BD8-9829-EB47E477DC23}">
      <dsp:nvSpPr>
        <dsp:cNvPr id="0" name=""/>
        <dsp:cNvSpPr/>
      </dsp:nvSpPr>
      <dsp:spPr>
        <a:xfrm>
          <a:off x="2619627" y="609405"/>
          <a:ext cx="4358959" cy="4358959"/>
        </a:xfrm>
        <a:prstGeom prst="blockArc">
          <a:avLst>
            <a:gd name="adj1" fmla="val 19845638"/>
            <a:gd name="adj2" fmla="val 1852257"/>
            <a:gd name="adj3" fmla="val 4525"/>
          </a:avLst>
        </a:prstGeom>
        <a:solidFill>
          <a:srgbClr val="E1EDF7"/>
        </a:solidFill>
        <a:ln>
          <a:solidFill>
            <a:srgbClr val="E1EDF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9B838A3-4423-4A32-B118-B543F4650D07}">
      <dsp:nvSpPr>
        <dsp:cNvPr id="0" name=""/>
        <dsp:cNvSpPr/>
      </dsp:nvSpPr>
      <dsp:spPr>
        <a:xfrm>
          <a:off x="2635533" y="637322"/>
          <a:ext cx="4358959" cy="4358959"/>
        </a:xfrm>
        <a:prstGeom prst="blockArc">
          <a:avLst>
            <a:gd name="adj1" fmla="val 16196900"/>
            <a:gd name="adj2" fmla="val 19793785"/>
            <a:gd name="adj3" fmla="val 4525"/>
          </a:avLst>
        </a:prstGeom>
        <a:solidFill>
          <a:srgbClr val="E1EDF7"/>
        </a:solidFill>
        <a:ln>
          <a:solidFill>
            <a:srgbClr val="E1EDF7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BF61236-95C3-42BD-9AA3-9E4C4CC4F0C8}">
      <dsp:nvSpPr>
        <dsp:cNvPr id="0" name=""/>
        <dsp:cNvSpPr/>
      </dsp:nvSpPr>
      <dsp:spPr>
        <a:xfrm>
          <a:off x="3834588" y="1834987"/>
          <a:ext cx="1956985" cy="1956985"/>
        </a:xfrm>
        <a:prstGeom prst="ellipse">
          <a:avLst/>
        </a:prstGeom>
        <a:solidFill>
          <a:schemeClr val="bg1">
            <a:lumMod val="95000"/>
          </a:schemeClr>
        </a:solidFill>
        <a:ln>
          <a:solidFill>
            <a:srgbClr val="1F4E7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Domain</a:t>
          </a:r>
          <a:r>
            <a:rPr lang="es-CO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s-CO" sz="24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Summary</a:t>
          </a:r>
          <a:endParaRPr lang="es-CO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1182" y="2121581"/>
        <a:ext cx="1383797" cy="1383797"/>
      </dsp:txXfrm>
    </dsp:sp>
    <dsp:sp modelId="{89930AE8-8B02-454D-8E22-C9B50D6EE63E}">
      <dsp:nvSpPr>
        <dsp:cNvPr id="0" name=""/>
        <dsp:cNvSpPr/>
      </dsp:nvSpPr>
      <dsp:spPr>
        <a:xfrm>
          <a:off x="3931924" y="-4915"/>
          <a:ext cx="1762336" cy="1383109"/>
        </a:xfrm>
        <a:prstGeom prst="ellipse">
          <a:avLst/>
        </a:prstGeom>
        <a:solidFill>
          <a:srgbClr val="4EF8FC"/>
        </a:solidFill>
        <a:ln>
          <a:solidFill>
            <a:srgbClr val="1F4E7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1. </a:t>
          </a:r>
          <a:r>
            <a:rPr lang="es-ES" sz="1600" b="1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Strategic</a:t>
          </a:r>
          <a:r>
            <a:rPr lang="es-ES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Management</a:t>
          </a:r>
          <a:endParaRPr lang="es-CO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4190012" y="197637"/>
        <a:ext cx="1246160" cy="978005"/>
      </dsp:txXfrm>
    </dsp:sp>
    <dsp:sp modelId="{EF002A73-7B94-4705-BD24-2D2F2C0CE824}">
      <dsp:nvSpPr>
        <dsp:cNvPr id="0" name=""/>
        <dsp:cNvSpPr/>
      </dsp:nvSpPr>
      <dsp:spPr>
        <a:xfrm>
          <a:off x="5776692" y="1056832"/>
          <a:ext cx="1762336" cy="1383109"/>
        </a:xfrm>
        <a:prstGeom prst="ellipse">
          <a:avLst/>
        </a:prstGeom>
        <a:solidFill>
          <a:srgbClr val="4EF8FC"/>
        </a:solidFill>
        <a:ln>
          <a:solidFill>
            <a:srgbClr val="1F4E7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2. </a:t>
          </a:r>
          <a:r>
            <a:rPr lang="es-CO" sz="1600" b="1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Reporting</a:t>
          </a:r>
          <a:r>
            <a:rPr lang="es-CO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&amp; Control</a:t>
          </a:r>
          <a:endParaRPr lang="es-CO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6034780" y="1259384"/>
        <a:ext cx="1246160" cy="978005"/>
      </dsp:txXfrm>
    </dsp:sp>
    <dsp:sp modelId="{5F01AC40-D220-4D2F-AECC-36F8CF39E2AB}">
      <dsp:nvSpPr>
        <dsp:cNvPr id="0" name=""/>
        <dsp:cNvSpPr/>
      </dsp:nvSpPr>
      <dsp:spPr>
        <a:xfrm>
          <a:off x="5746312" y="3190330"/>
          <a:ext cx="1762336" cy="1383109"/>
        </a:xfrm>
        <a:prstGeom prst="ellipse">
          <a:avLst/>
        </a:prstGeom>
        <a:solidFill>
          <a:srgbClr val="4EF8FC"/>
        </a:solidFill>
        <a:ln>
          <a:solidFill>
            <a:srgbClr val="1F4E7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3. </a:t>
          </a:r>
          <a:r>
            <a:rPr lang="es-CO" sz="1600" b="1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Technology</a:t>
          </a:r>
          <a:r>
            <a:rPr lang="es-CO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&amp; Data </a:t>
          </a:r>
          <a:r>
            <a:rPr lang="es-CO" sz="1600" b="1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Analytics</a:t>
          </a:r>
          <a:endParaRPr lang="es-CO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6004400" y="3392882"/>
        <a:ext cx="1246160" cy="978005"/>
      </dsp:txXfrm>
    </dsp:sp>
    <dsp:sp modelId="{EB842FFB-2C7F-447F-B563-0D446A355B3D}">
      <dsp:nvSpPr>
        <dsp:cNvPr id="0" name=""/>
        <dsp:cNvSpPr/>
      </dsp:nvSpPr>
      <dsp:spPr>
        <a:xfrm>
          <a:off x="3948321" y="4245587"/>
          <a:ext cx="1762336" cy="1383109"/>
        </a:xfrm>
        <a:prstGeom prst="ellipse">
          <a:avLst/>
        </a:prstGeom>
        <a:solidFill>
          <a:srgbClr val="4EF8FC"/>
        </a:solidFill>
        <a:ln>
          <a:solidFill>
            <a:srgbClr val="1F4E7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4. </a:t>
          </a:r>
          <a:r>
            <a:rPr lang="es-ES" sz="1600" b="1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Leadership</a:t>
          </a:r>
          <a:endParaRPr lang="es-CO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4206409" y="4448139"/>
        <a:ext cx="1246160" cy="978005"/>
      </dsp:txXfrm>
    </dsp:sp>
    <dsp:sp modelId="{09FBD88B-C385-4CED-B896-43FDE8BC1E5A}">
      <dsp:nvSpPr>
        <dsp:cNvPr id="0" name=""/>
        <dsp:cNvSpPr/>
      </dsp:nvSpPr>
      <dsp:spPr>
        <a:xfrm>
          <a:off x="2056761" y="3190330"/>
          <a:ext cx="1762336" cy="1383109"/>
        </a:xfrm>
        <a:prstGeom prst="ellipse">
          <a:avLst/>
        </a:prstGeom>
        <a:solidFill>
          <a:srgbClr val="4EF8FC"/>
        </a:solidFill>
        <a:ln>
          <a:solidFill>
            <a:srgbClr val="1F4E7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5. </a:t>
          </a:r>
          <a:r>
            <a:rPr lang="es-ES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Business Acumen &amp; </a:t>
          </a:r>
          <a:r>
            <a:rPr lang="es-ES" sz="1600" b="1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Operations</a:t>
          </a:r>
          <a:endParaRPr lang="es-CO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314849" y="3392882"/>
        <a:ext cx="1246160" cy="978005"/>
      </dsp:txXfrm>
    </dsp:sp>
    <dsp:sp modelId="{FC3123C6-CC2F-403C-8756-C45A2BD67E1B}">
      <dsp:nvSpPr>
        <dsp:cNvPr id="0" name=""/>
        <dsp:cNvSpPr/>
      </dsp:nvSpPr>
      <dsp:spPr>
        <a:xfrm>
          <a:off x="2096438" y="1056838"/>
          <a:ext cx="1743774" cy="1383109"/>
        </a:xfrm>
        <a:prstGeom prst="ellipse">
          <a:avLst/>
        </a:prstGeom>
        <a:solidFill>
          <a:srgbClr val="4EF8FC"/>
        </a:solidFill>
        <a:ln>
          <a:solidFill>
            <a:srgbClr val="1F4E79"/>
          </a:solidFill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6. </a:t>
          </a:r>
          <a:r>
            <a:rPr lang="es-ES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Professional </a:t>
          </a:r>
          <a:r>
            <a:rPr lang="es-ES" sz="1600" b="1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Ethics</a:t>
          </a:r>
          <a:r>
            <a:rPr lang="es-ES" sz="1600" b="1" kern="1200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 &amp; </a:t>
          </a:r>
          <a:r>
            <a:rPr lang="es-ES" sz="1600" b="1" kern="1200" dirty="0" err="1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Values</a:t>
          </a:r>
          <a:endParaRPr lang="es-CO" sz="1600" b="1" kern="1200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sp:txBody>
      <dsp:txXfrm>
        <a:off x="2351808" y="1259390"/>
        <a:ext cx="1233034" cy="9780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B7D09-FB24-43E0-83B1-8CF1594119CB}" type="datetimeFigureOut">
              <a:rPr lang="es-CO" smtClean="0"/>
              <a:t>14/10/2021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0ED30-8878-44ED-A4DE-C808673799A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4818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ED30-8878-44ED-A4DE-C808673799AC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390323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ED30-8878-44ED-A4DE-C808673799AC}" type="slidenum">
              <a:rPr lang="es-CO" smtClean="0"/>
              <a:t>18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6123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ED30-8878-44ED-A4DE-C808673799AC}" type="slidenum">
              <a:rPr lang="es-CO" smtClean="0"/>
              <a:t>6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08677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ED30-8878-44ED-A4DE-C808673799AC}" type="slidenum">
              <a:rPr lang="es-CO" smtClean="0"/>
              <a:t>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1744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 smtClean="0"/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ED30-8878-44ED-A4DE-C808673799AC}" type="slidenum">
              <a:rPr lang="es-CO" smtClean="0"/>
              <a:t>8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3778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ED30-8878-44ED-A4DE-C808673799AC}" type="slidenum">
              <a:rPr lang="es-CO" smtClean="0"/>
              <a:t>9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03132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es-CO" sz="9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66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6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s-CO" altLang="es-C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es-CO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ED30-8878-44ED-A4DE-C808673799AC}" type="slidenum">
              <a:rPr lang="es-CO" smtClean="0"/>
              <a:t>11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183330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ED30-8878-44ED-A4DE-C808673799AC}" type="slidenum">
              <a:rPr lang="es-CO" smtClean="0"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26236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ED30-8878-44ED-A4DE-C808673799AC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4074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es-CO" sz="1200" b="1" i="1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0ED30-8878-44ED-A4DE-C808673799AC}" type="slidenum">
              <a:rPr lang="es-CO" smtClean="0"/>
              <a:t>17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3701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../media/image35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sv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19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65F2BF33-92BC-40CF-86DD-593CB4D259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978"/>
            <a:ext cx="12192000" cy="6887978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AB9C1D02-DEB8-4CE4-97FE-A7A0CE4F1F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36995" y="2855219"/>
            <a:ext cx="11014270" cy="128123"/>
          </a:xfrm>
          <a:prstGeom prst="rect">
            <a:avLst/>
          </a:prstGeo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1309A2-64C7-4F4E-BE8E-AB19E4ED1AC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6563" y="1634836"/>
            <a:ext cx="11014075" cy="1094467"/>
          </a:xfrm>
        </p:spPr>
        <p:txBody>
          <a:bodyPr>
            <a:noAutofit/>
          </a:bodyPr>
          <a:lstStyle>
            <a:lvl1pPr algn="ctr">
              <a:defRPr sz="3600">
                <a:solidFill>
                  <a:srgbClr val="0462A2"/>
                </a:solidFill>
              </a:defRPr>
            </a:lvl1pPr>
          </a:lstStyle>
          <a:p>
            <a:pPr lvl="0"/>
            <a:r>
              <a:rPr lang="es-ES" dirty="0"/>
              <a:t>Haga clic para escribir el n</a:t>
            </a:r>
            <a:r>
              <a:rPr lang="es-MX" dirty="0" err="1"/>
              <a:t>ombre</a:t>
            </a:r>
            <a:r>
              <a:rPr lang="es-MX" dirty="0"/>
              <a:t> de la conferencia, panel o conversatorio.</a:t>
            </a:r>
            <a:endParaRPr lang="es-ES" dirty="0"/>
          </a:p>
        </p:txBody>
      </p:sp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B95BD9DE-5763-49F8-97C6-25DFA08EED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6368" y="4013547"/>
            <a:ext cx="11014270" cy="620712"/>
          </a:xfrm>
        </p:spPr>
        <p:txBody>
          <a:bodyPr/>
          <a:lstStyle>
            <a:lvl1pPr algn="ctr">
              <a:defRPr sz="2400">
                <a:solidFill>
                  <a:srgbClr val="418584"/>
                </a:solidFill>
                <a:latin typeface="+mj-lt"/>
              </a:defRPr>
            </a:lvl1pPr>
          </a:lstStyle>
          <a:p>
            <a:pPr lvl="0"/>
            <a:r>
              <a:rPr lang="es-CO" dirty="0"/>
              <a:t>Haga clic </a:t>
            </a:r>
            <a:r>
              <a:rPr lang="es-MX" dirty="0"/>
              <a:t>para escribir el cargo o profesión y la entidad a la que se encuentra vinculado.</a:t>
            </a:r>
            <a:endParaRPr lang="es-CO" dirty="0"/>
          </a:p>
        </p:txBody>
      </p:sp>
      <p:sp>
        <p:nvSpPr>
          <p:cNvPr id="14" name="Marcador de texto 13">
            <a:extLst>
              <a:ext uri="{FF2B5EF4-FFF2-40B4-BE49-F238E27FC236}">
                <a16:creationId xmlns:a16="http://schemas.microsoft.com/office/drawing/2014/main" id="{DB005628-9CC1-4D95-B627-0CAD86392E4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6368" y="3247669"/>
            <a:ext cx="11014270" cy="455522"/>
          </a:xfrm>
        </p:spPr>
        <p:txBody>
          <a:bodyPr/>
          <a:lstStyle>
            <a:lvl1pPr algn="ctr">
              <a:defRPr>
                <a:solidFill>
                  <a:srgbClr val="418584"/>
                </a:solidFill>
              </a:defRPr>
            </a:lvl1pPr>
            <a:lvl2pPr algn="ctr">
              <a:defRPr>
                <a:solidFill>
                  <a:srgbClr val="418584"/>
                </a:solidFill>
              </a:defRPr>
            </a:lvl2pPr>
            <a:lvl3pPr algn="ctr">
              <a:defRPr>
                <a:solidFill>
                  <a:srgbClr val="418584"/>
                </a:solidFill>
              </a:defRPr>
            </a:lvl3pPr>
            <a:lvl4pPr algn="ctr">
              <a:defRPr>
                <a:solidFill>
                  <a:srgbClr val="418584"/>
                </a:solidFill>
              </a:defRPr>
            </a:lvl4pPr>
            <a:lvl5pPr algn="ctr">
              <a:defRPr>
                <a:solidFill>
                  <a:srgbClr val="418584"/>
                </a:solidFill>
              </a:defRPr>
            </a:lvl5pPr>
          </a:lstStyle>
          <a:p>
            <a:pPr lvl="0"/>
            <a:r>
              <a:rPr lang="es-ES" dirty="0"/>
              <a:t>Haga clic para escribir el nombre completo del conferencista.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DD430C4-52C3-4CBF-8D84-59BCF04A76E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410" y="4634259"/>
            <a:ext cx="6709719" cy="2741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899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áfico 5">
            <a:extLst>
              <a:ext uri="{FF2B5EF4-FFF2-40B4-BE49-F238E27FC236}">
                <a16:creationId xmlns:a16="http://schemas.microsoft.com/office/drawing/2014/main" id="{9845C426-9B99-4EAE-AFA8-87FF290D40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9779" y="1670334"/>
            <a:ext cx="103114" cy="3517333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7BAE268D-8839-447C-A83C-A5AC11615B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6039" y="1818167"/>
            <a:ext cx="3530193" cy="3221665"/>
          </a:xfrm>
        </p:spPr>
        <p:txBody>
          <a:bodyPr/>
          <a:lstStyle>
            <a:lvl1pPr>
              <a:defRPr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escribir el  título del tema o subtema.</a:t>
            </a:r>
            <a:endParaRPr lang="es-CO" dirty="0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4DE86C8-B199-4C29-B380-16A7769DA01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041556" y="1242205"/>
            <a:ext cx="6483693" cy="4390844"/>
          </a:xfrm>
          <a:ln w="38100">
            <a:solidFill>
              <a:srgbClr val="418584"/>
            </a:solidFill>
          </a:ln>
        </p:spPr>
        <p:txBody>
          <a:bodyPr/>
          <a:lstStyle/>
          <a:p>
            <a:endParaRPr lang="es-CO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C34381F-9007-43A5-B121-C999D3A436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598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1EE73-F32A-4A85-AF39-EAF5662957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05601" y="653536"/>
            <a:ext cx="10349111" cy="607156"/>
          </a:xfrm>
        </p:spPr>
        <p:txBody>
          <a:bodyPr anchor="b">
            <a:noAutofit/>
          </a:bodyPr>
          <a:lstStyle>
            <a:lvl1pPr>
              <a:defRPr sz="40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escribir el título.</a:t>
            </a:r>
            <a:endParaRPr lang="es-CO" dirty="0"/>
          </a:p>
        </p:txBody>
      </p:sp>
      <p:pic>
        <p:nvPicPr>
          <p:cNvPr id="9" name="Gráfico 8">
            <a:extLst>
              <a:ext uri="{FF2B5EF4-FFF2-40B4-BE49-F238E27FC236}">
                <a16:creationId xmlns:a16="http://schemas.microsoft.com/office/drawing/2014/main" id="{9F478335-9906-4445-8FC9-B82FD95D00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653536"/>
            <a:ext cx="978195" cy="607156"/>
          </a:xfrm>
          <a:prstGeom prst="rect">
            <a:avLst/>
          </a:prstGeom>
        </p:spPr>
      </p:pic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F622E2AD-8D67-4DCB-97A6-511218D8CC31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105603" y="1680518"/>
            <a:ext cx="10349112" cy="422036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6577F5E-0BC5-4602-ABC4-0AB53CD800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436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5BDD682C-6E4A-438D-B086-256D707BD7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3" y="653973"/>
            <a:ext cx="977492" cy="606719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4FFA084A-C34C-499F-858A-E6620FADE20A}"/>
              </a:ext>
            </a:extLst>
          </p:cNvPr>
          <p:cNvSpPr txBox="1">
            <a:spLocks/>
          </p:cNvSpPr>
          <p:nvPr userDrawn="1"/>
        </p:nvSpPr>
        <p:spPr>
          <a:xfrm>
            <a:off x="1105601" y="653536"/>
            <a:ext cx="10349111" cy="60715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1858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rgbClr val="0462A2"/>
                </a:solidFill>
              </a:rPr>
              <a:t>Haga clic para escribir el título.</a:t>
            </a:r>
            <a:endParaRPr lang="es-CO" dirty="0">
              <a:solidFill>
                <a:srgbClr val="0462A2"/>
              </a:solidFill>
            </a:endParaRPr>
          </a:p>
        </p:txBody>
      </p:sp>
      <p:sp>
        <p:nvSpPr>
          <p:cNvPr id="15" name="Marcador de texto 3">
            <a:extLst>
              <a:ext uri="{FF2B5EF4-FFF2-40B4-BE49-F238E27FC236}">
                <a16:creationId xmlns:a16="http://schemas.microsoft.com/office/drawing/2014/main" id="{3BCA8FE8-E9FF-4703-9824-DCE760F2D5E9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105603" y="1680518"/>
            <a:ext cx="10349112" cy="422036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BFDEE027-67E2-4935-8E93-BA95F75E4E2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34" y="5423092"/>
            <a:ext cx="3817149" cy="1535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9978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E58B2CC-C204-478A-8528-B41C5153A4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F2104A40-DBD3-4138-B2A0-C4D5CB7A7D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59170"/>
          <a:stretch/>
        </p:blipFill>
        <p:spPr>
          <a:xfrm>
            <a:off x="223286" y="1157290"/>
            <a:ext cx="11111023" cy="1939593"/>
          </a:xfrm>
          <a:prstGeom prst="rect">
            <a:avLst/>
          </a:prstGeom>
        </p:spPr>
      </p:pic>
      <p:pic>
        <p:nvPicPr>
          <p:cNvPr id="18" name="Gráfico 17">
            <a:extLst>
              <a:ext uri="{FF2B5EF4-FFF2-40B4-BE49-F238E27FC236}">
                <a16:creationId xmlns:a16="http://schemas.microsoft.com/office/drawing/2014/main" id="{07805257-82E0-4526-854E-4385DCA6283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7696" y="5986193"/>
            <a:ext cx="2922240" cy="306261"/>
          </a:xfrm>
          <a:prstGeom prst="rect">
            <a:avLst/>
          </a:prstGeom>
        </p:spPr>
      </p:pic>
      <p:pic>
        <p:nvPicPr>
          <p:cNvPr id="22" name="Gráfico 21">
            <a:extLst>
              <a:ext uri="{FF2B5EF4-FFF2-40B4-BE49-F238E27FC236}">
                <a16:creationId xmlns:a16="http://schemas.microsoft.com/office/drawing/2014/main" id="{B88BD599-6AEA-4BB6-A78D-55764765BEE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49726" y="5998176"/>
            <a:ext cx="171672" cy="326177"/>
          </a:xfrm>
          <a:prstGeom prst="rect">
            <a:avLst/>
          </a:prstGeom>
        </p:spPr>
      </p:pic>
      <p:sp>
        <p:nvSpPr>
          <p:cNvPr id="23" name="CuadroTexto 22">
            <a:extLst>
              <a:ext uri="{FF2B5EF4-FFF2-40B4-BE49-F238E27FC236}">
                <a16:creationId xmlns:a16="http://schemas.microsoft.com/office/drawing/2014/main" id="{82B1899E-2844-420D-B04A-38A36C5DF770}"/>
              </a:ext>
            </a:extLst>
          </p:cNvPr>
          <p:cNvSpPr txBox="1"/>
          <p:nvPr userDrawn="1"/>
        </p:nvSpPr>
        <p:spPr>
          <a:xfrm>
            <a:off x="3689499" y="5976598"/>
            <a:ext cx="390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50" dirty="0">
                <a:solidFill>
                  <a:srgbClr val="135479"/>
                </a:solidFill>
                <a:latin typeface="Myriad pro"/>
              </a:rPr>
              <a:t>@ContaduriaGeneraldelaNacionCGN</a:t>
            </a:r>
          </a:p>
        </p:txBody>
      </p:sp>
      <p:pic>
        <p:nvPicPr>
          <p:cNvPr id="25" name="Gráfico 24">
            <a:extLst>
              <a:ext uri="{FF2B5EF4-FFF2-40B4-BE49-F238E27FC236}">
                <a16:creationId xmlns:a16="http://schemas.microsoft.com/office/drawing/2014/main" id="{65F9561B-D2EE-45FF-8064-98D3ADC4D4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93669" y="6008133"/>
            <a:ext cx="367514" cy="306261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9E9DB164-359B-402B-BCA8-456577B28B71}"/>
              </a:ext>
            </a:extLst>
          </p:cNvPr>
          <p:cNvSpPr txBox="1"/>
          <p:nvPr userDrawn="1"/>
        </p:nvSpPr>
        <p:spPr>
          <a:xfrm>
            <a:off x="8129284" y="5970410"/>
            <a:ext cx="1992912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solidFill>
                  <a:srgbClr val="135479"/>
                </a:solidFill>
                <a:latin typeface="Myriad pro"/>
              </a:rPr>
              <a:t>@Contaduria_CGN</a:t>
            </a:r>
          </a:p>
        </p:txBody>
      </p:sp>
      <p:pic>
        <p:nvPicPr>
          <p:cNvPr id="28" name="Gráfico 27">
            <a:extLst>
              <a:ext uri="{FF2B5EF4-FFF2-40B4-BE49-F238E27FC236}">
                <a16:creationId xmlns:a16="http://schemas.microsoft.com/office/drawing/2014/main" id="{A794E9DB-709A-4D08-97C1-883731C9359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309115" y="6015829"/>
            <a:ext cx="426522" cy="298565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560CA380-7081-4817-8BA3-A3293A36D25D}"/>
              </a:ext>
            </a:extLst>
          </p:cNvPr>
          <p:cNvSpPr txBox="1"/>
          <p:nvPr userDrawn="1"/>
        </p:nvSpPr>
        <p:spPr>
          <a:xfrm>
            <a:off x="10757441" y="5962351"/>
            <a:ext cx="126389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700" dirty="0">
                <a:solidFill>
                  <a:srgbClr val="135479"/>
                </a:solidFill>
                <a:latin typeface="Myriad pro"/>
              </a:rPr>
              <a:t>CGNOficial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19AC42-E0F9-497A-BDF2-CF7CAEF90EB9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663991" y="1309688"/>
            <a:ext cx="2916409" cy="28797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s-ES" dirty="0"/>
              <a:t>Haga clic para insertar QR</a:t>
            </a: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E1B6AA05-DAF4-4BC3-A8C0-12176A4DD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81688"/>
          <a:stretch/>
        </p:blipFill>
        <p:spPr>
          <a:xfrm>
            <a:off x="223286" y="4694339"/>
            <a:ext cx="11111023" cy="869918"/>
          </a:xfrm>
          <a:prstGeom prst="rect">
            <a:avLst/>
          </a:prstGeom>
        </p:spPr>
      </p:pic>
      <p:pic>
        <p:nvPicPr>
          <p:cNvPr id="13" name="Gráfico 12">
            <a:extLst>
              <a:ext uri="{FF2B5EF4-FFF2-40B4-BE49-F238E27FC236}">
                <a16:creationId xmlns:a16="http://schemas.microsoft.com/office/drawing/2014/main" id="{CA1A2585-D5B3-4E29-9048-541188285E3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38106" b="25031"/>
          <a:stretch/>
        </p:blipFill>
        <p:spPr>
          <a:xfrm>
            <a:off x="793630" y="2944241"/>
            <a:ext cx="9609827" cy="1514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15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7CE60B43-25A3-46A3-9BA1-A5FA7F7F40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691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texto 2">
            <a:extLst>
              <a:ext uri="{FF2B5EF4-FFF2-40B4-BE49-F238E27FC236}">
                <a16:creationId xmlns:a16="http://schemas.microsoft.com/office/drawing/2014/main" id="{ED976096-2716-4AB2-B30B-469D95B593C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977082"/>
            <a:ext cx="5573233" cy="38284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s-ES" dirty="0"/>
              <a:t>Haga clic para modificar los estilos de texto del patrón.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ABAE6F06-2C59-41F2-9C56-F6F7B4E8F6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479" y="5534150"/>
            <a:ext cx="3541104" cy="1424646"/>
          </a:xfrm>
          <a:prstGeom prst="rect">
            <a:avLst/>
          </a:prstGeom>
        </p:spPr>
      </p:pic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8C60B89-FE65-4E60-AD9D-43B13B39428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69211" y="881110"/>
            <a:ext cx="4497560" cy="4924467"/>
          </a:xfrm>
          <a:ln w="57150">
            <a:solidFill>
              <a:srgbClr val="418584"/>
            </a:solidFill>
          </a:ln>
        </p:spPr>
        <p:txBody>
          <a:bodyPr/>
          <a:lstStyle/>
          <a:p>
            <a:endParaRPr lang="es-CO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AAC6AB90-2348-4CC3-A7D7-9773C661A5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81110"/>
            <a:ext cx="5573233" cy="809578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418584"/>
                </a:solidFill>
              </a:defRPr>
            </a:lvl1pPr>
          </a:lstStyle>
          <a:p>
            <a:r>
              <a:rPr lang="es-ES" dirty="0"/>
              <a:t>Haga clic para modificar el estilo de título del patrón.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226386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áfico 8">
            <a:extLst>
              <a:ext uri="{FF2B5EF4-FFF2-40B4-BE49-F238E27FC236}">
                <a16:creationId xmlns:a16="http://schemas.microsoft.com/office/drawing/2014/main" id="{EEB2D242-A956-4104-8AB8-0747BF7A86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 l="1" t="2" r="-1126" b="75446"/>
          <a:stretch/>
        </p:blipFill>
        <p:spPr>
          <a:xfrm>
            <a:off x="492642" y="5289531"/>
            <a:ext cx="11332774" cy="271010"/>
          </a:xfrm>
          <a:prstGeom prst="rect">
            <a:avLst/>
          </a:prstGeom>
        </p:spPr>
      </p:pic>
      <p:sp>
        <p:nvSpPr>
          <p:cNvPr id="15" name="Título 1">
            <a:extLst>
              <a:ext uri="{FF2B5EF4-FFF2-40B4-BE49-F238E27FC236}">
                <a16:creationId xmlns:a16="http://schemas.microsoft.com/office/drawing/2014/main" id="{3431BDDE-5E3E-4FDA-96E6-5A959B1310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1227" y="4732638"/>
            <a:ext cx="10164725" cy="427897"/>
          </a:xfrm>
        </p:spPr>
        <p:txBody>
          <a:bodyPr>
            <a:normAutofit/>
          </a:bodyPr>
          <a:lstStyle>
            <a:lvl1pPr algn="ctr">
              <a:defRPr sz="3400" b="1">
                <a:solidFill>
                  <a:srgbClr val="0462A2"/>
                </a:solidFill>
              </a:defRPr>
            </a:lvl1pPr>
          </a:lstStyle>
          <a:p>
            <a:r>
              <a:rPr lang="es-ES" dirty="0"/>
              <a:t>Haga clic para escribir el nombre del video.</a:t>
            </a:r>
            <a:endParaRPr lang="es-CO" dirty="0"/>
          </a:p>
        </p:txBody>
      </p:sp>
      <p:sp>
        <p:nvSpPr>
          <p:cNvPr id="3" name="Marcador de medios 2">
            <a:extLst>
              <a:ext uri="{FF2B5EF4-FFF2-40B4-BE49-F238E27FC236}">
                <a16:creationId xmlns:a16="http://schemas.microsoft.com/office/drawing/2014/main" id="{0305276D-5BD8-4926-A8EC-4DF90E00CBF8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141227" y="1037280"/>
            <a:ext cx="10164725" cy="3373253"/>
          </a:xfrm>
          <a:ln w="28575">
            <a:solidFill>
              <a:srgbClr val="0090BA"/>
            </a:solidFill>
          </a:ln>
        </p:spPr>
        <p:txBody>
          <a:bodyPr/>
          <a:lstStyle/>
          <a:p>
            <a:endParaRPr lang="es-CO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32D9CBA-1297-4E63-8681-EBC244BB87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811" y="5160535"/>
            <a:ext cx="4015556" cy="162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16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atrón de fondo&#10;&#10;Descripción generada automáticamente">
            <a:extLst>
              <a:ext uri="{FF2B5EF4-FFF2-40B4-BE49-F238E27FC236}">
                <a16:creationId xmlns:a16="http://schemas.microsoft.com/office/drawing/2014/main" id="{88569A38-E143-4E2C-934E-3098585148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FFD87B93-0D7C-4DEC-9A4E-5C49F80484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525" y="2369128"/>
            <a:ext cx="10515600" cy="1384166"/>
          </a:xfrm>
        </p:spPr>
        <p:txBody>
          <a:bodyPr>
            <a:normAutofit/>
          </a:bodyPr>
          <a:lstStyle>
            <a:lvl1pPr>
              <a:defRPr sz="5400" b="1">
                <a:solidFill>
                  <a:srgbClr val="0462A2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pic>
        <p:nvPicPr>
          <p:cNvPr id="8" name="Gráfico 7">
            <a:extLst>
              <a:ext uri="{FF2B5EF4-FFF2-40B4-BE49-F238E27FC236}">
                <a16:creationId xmlns:a16="http://schemas.microsoft.com/office/drawing/2014/main" id="{60EDC5F5-D0C9-4608-BC13-E957FE93F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b="69302"/>
          <a:stretch/>
        </p:blipFill>
        <p:spPr>
          <a:xfrm>
            <a:off x="280675" y="3995931"/>
            <a:ext cx="11668948" cy="641967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9A131B16-766E-45F7-9985-81A5E36C95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 t="41424"/>
          <a:stretch/>
        </p:blipFill>
        <p:spPr>
          <a:xfrm>
            <a:off x="3020683" y="5196957"/>
            <a:ext cx="6150634" cy="64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áfico 9">
            <a:extLst>
              <a:ext uri="{FF2B5EF4-FFF2-40B4-BE49-F238E27FC236}">
                <a16:creationId xmlns:a16="http://schemas.microsoft.com/office/drawing/2014/main" id="{6081A437-3D02-42D9-9B2F-F90263D9AD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90A3BF31-5BCB-49E3-AB68-079F1EA252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4EFF19-ED7D-47D6-9DB7-D93C7841B3EA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89252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áfico 12">
            <a:extLst>
              <a:ext uri="{FF2B5EF4-FFF2-40B4-BE49-F238E27FC236}">
                <a16:creationId xmlns:a16="http://schemas.microsoft.com/office/drawing/2014/main" id="{49F4F2D6-4B0B-4BA6-9A13-1A8C7B7D90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4" name="Título 1">
            <a:extLst>
              <a:ext uri="{FF2B5EF4-FFF2-40B4-BE49-F238E27FC236}">
                <a16:creationId xmlns:a16="http://schemas.microsoft.com/office/drawing/2014/main" id="{3086823B-7D0E-4EDE-BD1D-F0441AC7C2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66E3A20F-5D0F-499D-9F26-08AE17777C8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13186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áfico 10">
            <a:extLst>
              <a:ext uri="{FF2B5EF4-FFF2-40B4-BE49-F238E27FC236}">
                <a16:creationId xmlns:a16="http://schemas.microsoft.com/office/drawing/2014/main" id="{8307484D-B88F-45C3-9D51-C381BB5B303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22033" cy="685800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0FCE27E1-D7A4-4C8D-B337-FA9B71F8CE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8F9EEA1-A95B-469D-8BA7-85C6427F6DA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462A2"/>
                </a:solidFill>
              </a:defRPr>
            </a:lvl1pPr>
            <a:lvl2pPr>
              <a:defRPr>
                <a:solidFill>
                  <a:srgbClr val="0462A2"/>
                </a:solidFill>
              </a:defRPr>
            </a:lvl2pPr>
            <a:lvl3pPr>
              <a:defRPr>
                <a:solidFill>
                  <a:srgbClr val="0462A2"/>
                </a:solidFill>
              </a:defRPr>
            </a:lvl3pPr>
            <a:lvl4pPr>
              <a:defRPr>
                <a:solidFill>
                  <a:srgbClr val="0462A2"/>
                </a:solidFill>
              </a:defRPr>
            </a:lvl4pPr>
            <a:lvl5pPr>
              <a:defRPr>
                <a:solidFill>
                  <a:srgbClr val="0462A2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2838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áfico 6">
            <a:extLst>
              <a:ext uri="{FF2B5EF4-FFF2-40B4-BE49-F238E27FC236}">
                <a16:creationId xmlns:a16="http://schemas.microsoft.com/office/drawing/2014/main" id="{21A5D4CE-C8D0-45FB-965B-93CF02183E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0"/>
            <a:ext cx="4518837" cy="6853153"/>
          </a:xfrm>
          <a:prstGeom prst="rect">
            <a:avLst/>
          </a:prstGeom>
        </p:spPr>
      </p:pic>
      <p:sp>
        <p:nvSpPr>
          <p:cNvPr id="8" name="Título 1">
            <a:extLst>
              <a:ext uri="{FF2B5EF4-FFF2-40B4-BE49-F238E27FC236}">
                <a16:creationId xmlns:a16="http://schemas.microsoft.com/office/drawing/2014/main" id="{8FFC796B-0CF7-4B39-97AE-68F33B92F7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5918" y="1839432"/>
            <a:ext cx="3530193" cy="322166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Haga clic para escribir el título del tema o subtema.</a:t>
            </a:r>
            <a:endParaRPr lang="es-CO" dirty="0"/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2DF4650C-9105-4F66-A9D4-D81E6BA6DF7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39265" y="1100138"/>
            <a:ext cx="6277232" cy="4682824"/>
          </a:xfrm>
        </p:spPr>
        <p:txBody>
          <a:bodyPr/>
          <a:lstStyle>
            <a:lvl1pPr>
              <a:defRPr>
                <a:solidFill>
                  <a:srgbClr val="0090BA"/>
                </a:solidFill>
              </a:defRPr>
            </a:lvl1pPr>
            <a:lvl2pPr>
              <a:defRPr>
                <a:solidFill>
                  <a:srgbClr val="0090BA"/>
                </a:solidFill>
              </a:defRPr>
            </a:lvl2pPr>
            <a:lvl3pPr>
              <a:defRPr>
                <a:solidFill>
                  <a:srgbClr val="0090BA"/>
                </a:solidFill>
              </a:defRPr>
            </a:lvl3pPr>
            <a:lvl4pPr>
              <a:defRPr>
                <a:solidFill>
                  <a:srgbClr val="0090BA"/>
                </a:solidFill>
              </a:defRPr>
            </a:lvl4pPr>
            <a:lvl5pPr>
              <a:defRPr>
                <a:solidFill>
                  <a:srgbClr val="0090BA"/>
                </a:solidFill>
              </a:defRPr>
            </a:lvl5pPr>
          </a:lstStyle>
          <a:p>
            <a:pPr lvl="0"/>
            <a:r>
              <a:rPr lang="es-ES" dirty="0"/>
              <a:t>Haga clic para modificar los estilos de texto del patrón.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230109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525D30-5411-4F18-8B65-34C3B57B7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patrón.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14A5732-8039-4A4C-8C17-2760B15323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6C21C62-D702-4F09-8027-B33AD7090E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704B85-F8D0-46EF-AAD1-EB27A87AEB3B}" type="datetimeFigureOut">
              <a:rPr lang="es-CO" smtClean="0"/>
              <a:t>14/10/2021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B3C3CF-375F-40A3-9F7D-AF7DB0693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1EF84B-8CB0-420F-A195-72029A79A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A206F-55AA-42A9-86F2-67AF81B4753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06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49" r:id="rId2"/>
    <p:sldLayoutId id="2147483660" r:id="rId3"/>
    <p:sldLayoutId id="2147483650" r:id="rId4"/>
    <p:sldLayoutId id="2147483663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01096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498D-D769-4C3A-9BAA-146AACCB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O" dirty="0" smtClean="0"/>
              <a:t>2. Management </a:t>
            </a:r>
            <a:r>
              <a:rPr lang="es-CO" dirty="0" err="1" smtClean="0"/>
              <a:t>Accounting</a:t>
            </a:r>
            <a:r>
              <a:rPr lang="es-CO" dirty="0" smtClean="0"/>
              <a:t> en el Siglo XXI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4230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BB702B-0AAE-42C2-A572-EB82462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112" y="1904372"/>
            <a:ext cx="2631198" cy="3221665"/>
          </a:xfrm>
        </p:spPr>
        <p:txBody>
          <a:bodyPr>
            <a:normAutofit/>
          </a:bodyPr>
          <a:lstStyle/>
          <a:p>
            <a:pPr algn="ctr"/>
            <a:r>
              <a:rPr lang="es-CO" sz="3200" dirty="0" smtClean="0"/>
              <a:t>Antecedentes de la Contabilidad de Gestión</a:t>
            </a:r>
            <a:endParaRPr lang="es-CO" sz="3200" dirty="0"/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206311" y="264231"/>
            <a:ext cx="8985690" cy="5815011"/>
            <a:chOff x="2056" y="-142"/>
            <a:chExt cx="5463" cy="3663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162" y="341"/>
              <a:ext cx="5155" cy="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CO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4" y="343"/>
              <a:ext cx="4986" cy="3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" y="122"/>
              <a:ext cx="4986" cy="3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89" y="1543"/>
              <a:ext cx="629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0" y="1537"/>
              <a:ext cx="629" cy="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3" y="2724"/>
              <a:ext cx="61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2" y="2731"/>
              <a:ext cx="618" cy="5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20" y="2156"/>
              <a:ext cx="603" cy="5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6" y="2073"/>
              <a:ext cx="689" cy="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3"/>
            <p:cNvPicPr>
              <a:picLocks noChangeAspect="1" noChangeArrowheads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2" y="143"/>
              <a:ext cx="615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4"/>
            <p:cNvPicPr>
              <a:picLocks noChangeAspect="1" noChangeArrowheads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0" y="-142"/>
              <a:ext cx="615" cy="5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5"/>
            <p:cNvPicPr>
              <a:picLocks noChangeAspect="1" noChangeArrowheads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2" y="1394"/>
              <a:ext cx="600" cy="5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6"/>
            <p:cNvPicPr>
              <a:picLocks noChangeAspect="1" noChangeArrowheads="1"/>
            </p:cNvPicPr>
            <p:nvPr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20" y="1218"/>
              <a:ext cx="600" cy="7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18"/>
            <p:cNvSpPr>
              <a:spLocks noChangeArrowheads="1"/>
            </p:cNvSpPr>
            <p:nvPr/>
          </p:nvSpPr>
          <p:spPr bwMode="auto">
            <a:xfrm>
              <a:off x="3002" y="2943"/>
              <a:ext cx="1532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AutoNum type="arabicPeriod"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Antecedente</a:t>
              </a:r>
              <a:r>
                <a:rPr kumimoji="0" lang="es-CO" altLang="es-CO" sz="20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de la </a:t>
              </a:r>
            </a:p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Contabilidad de Costos</a:t>
              </a:r>
            </a:p>
            <a:p>
              <a:pPr marR="0" lvl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tabLst/>
              </a:pPr>
              <a:r>
                <a:rPr lang="es-CO" altLang="es-CO" sz="1400" b="1" dirty="0" smtClean="0">
                  <a:solidFill>
                    <a:srgbClr val="000000"/>
                  </a:solidFill>
                  <a:latin typeface="+mn-lt"/>
                </a:rPr>
                <a:t>(Mesopotamia A.C. – 1950)</a:t>
              </a:r>
              <a:endParaRPr kumimoji="0" lang="es-CO" altLang="es-CO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19"/>
            <p:cNvSpPr>
              <a:spLocks noChangeArrowheads="1"/>
            </p:cNvSpPr>
            <p:nvPr/>
          </p:nvSpPr>
          <p:spPr bwMode="auto">
            <a:xfrm>
              <a:off x="2611" y="322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22"/>
            <p:cNvSpPr>
              <a:spLocks noChangeArrowheads="1"/>
            </p:cNvSpPr>
            <p:nvPr/>
          </p:nvSpPr>
          <p:spPr bwMode="auto">
            <a:xfrm>
              <a:off x="2701" y="334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>
              <a:off x="2745" y="2102"/>
              <a:ext cx="16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2. Nacimiento de la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Contabilidad de Gestión</a:t>
              </a:r>
            </a:p>
            <a:p>
              <a:pPr algn="ctr"/>
              <a:r>
                <a:rPr lang="es-CO" altLang="es-CO" sz="1400" b="1" dirty="0" smtClean="0">
                  <a:solidFill>
                    <a:srgbClr val="000000"/>
                  </a:solidFill>
                </a:rPr>
                <a:t>(1950 - 1970)</a:t>
              </a:r>
              <a:endParaRPr kumimoji="0" lang="es-CO" altLang="es-C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5" name="Rectangle 25"/>
            <p:cNvSpPr>
              <a:spLocks noChangeArrowheads="1"/>
            </p:cNvSpPr>
            <p:nvPr/>
          </p:nvSpPr>
          <p:spPr bwMode="auto">
            <a:xfrm>
              <a:off x="2871" y="239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26"/>
            <p:cNvSpPr>
              <a:spLocks noChangeArrowheads="1"/>
            </p:cNvSpPr>
            <p:nvPr/>
          </p:nvSpPr>
          <p:spPr bwMode="auto">
            <a:xfrm>
              <a:off x="3063" y="251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27"/>
            <p:cNvSpPr>
              <a:spLocks noChangeArrowheads="1"/>
            </p:cNvSpPr>
            <p:nvPr/>
          </p:nvSpPr>
          <p:spPr bwMode="auto">
            <a:xfrm>
              <a:off x="2885" y="263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28"/>
            <p:cNvSpPr>
              <a:spLocks noChangeArrowheads="1"/>
            </p:cNvSpPr>
            <p:nvPr/>
          </p:nvSpPr>
          <p:spPr bwMode="auto">
            <a:xfrm>
              <a:off x="2960" y="274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29"/>
            <p:cNvSpPr>
              <a:spLocks noChangeArrowheads="1"/>
            </p:cNvSpPr>
            <p:nvPr/>
          </p:nvSpPr>
          <p:spPr bwMode="auto">
            <a:xfrm>
              <a:off x="3145" y="2866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30"/>
            <p:cNvSpPr>
              <a:spLocks noChangeArrowheads="1"/>
            </p:cNvSpPr>
            <p:nvPr/>
          </p:nvSpPr>
          <p:spPr bwMode="auto">
            <a:xfrm>
              <a:off x="3238" y="1207"/>
              <a:ext cx="160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3. Reorientación de la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Contabilidad de Gestión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O" altLang="es-CO" sz="1600" b="1" dirty="0" smtClean="0">
                  <a:solidFill>
                    <a:srgbClr val="000000"/>
                  </a:solidFill>
                  <a:latin typeface="+mn-lt"/>
                </a:rPr>
                <a:t>(1970 - 1990)</a:t>
              </a:r>
              <a:endParaRPr kumimoji="0" lang="es-CO" altLang="es-C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5" name="Rectangle 35"/>
            <p:cNvSpPr>
              <a:spLocks noChangeArrowheads="1"/>
            </p:cNvSpPr>
            <p:nvPr/>
          </p:nvSpPr>
          <p:spPr bwMode="auto">
            <a:xfrm>
              <a:off x="4490" y="412"/>
              <a:ext cx="1608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4. Expansión de la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Contabilidad de Gestión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O" altLang="es-CO" sz="1600" b="1" dirty="0" smtClean="0">
                  <a:solidFill>
                    <a:srgbClr val="000000"/>
                  </a:solidFill>
                  <a:latin typeface="+mn-lt"/>
                </a:rPr>
                <a:t>(1990 – 2010)</a:t>
              </a:r>
              <a:endParaRPr kumimoji="0" lang="es-CO" altLang="es-CO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6" name="Rectangle 36"/>
            <p:cNvSpPr>
              <a:spLocks noChangeArrowheads="1"/>
            </p:cNvSpPr>
            <p:nvPr/>
          </p:nvSpPr>
          <p:spPr bwMode="auto">
            <a:xfrm>
              <a:off x="3983" y="84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37"/>
            <p:cNvSpPr>
              <a:spLocks noChangeArrowheads="1"/>
            </p:cNvSpPr>
            <p:nvPr/>
          </p:nvSpPr>
          <p:spPr bwMode="auto">
            <a:xfrm>
              <a:off x="4162" y="96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38"/>
            <p:cNvSpPr>
              <a:spLocks noChangeArrowheads="1"/>
            </p:cNvSpPr>
            <p:nvPr/>
          </p:nvSpPr>
          <p:spPr bwMode="auto">
            <a:xfrm>
              <a:off x="3944" y="1079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9" name="Rectangle 39"/>
            <p:cNvSpPr>
              <a:spLocks noChangeArrowheads="1"/>
            </p:cNvSpPr>
            <p:nvPr/>
          </p:nvSpPr>
          <p:spPr bwMode="auto">
            <a:xfrm>
              <a:off x="4681" y="119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40"/>
            <p:cNvSpPr>
              <a:spLocks noChangeArrowheads="1"/>
            </p:cNvSpPr>
            <p:nvPr/>
          </p:nvSpPr>
          <p:spPr bwMode="auto">
            <a:xfrm>
              <a:off x="5813" y="1467"/>
              <a:ext cx="1176" cy="1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5. Fortalecimiento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investigativo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y empresarial </a:t>
              </a:r>
              <a:r>
                <a:rPr kumimoji="0" lang="es-CO" altLang="es-CO" sz="20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de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la Contabilidad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CO" altLang="es-CO" sz="2000" b="1" i="0" u="none" strike="noStrike" cap="none" normalizeH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de Gestión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CO" altLang="es-CO" b="1" baseline="0" dirty="0" smtClean="0">
                  <a:solidFill>
                    <a:srgbClr val="000000"/>
                  </a:solidFill>
                  <a:latin typeface="+mn-lt"/>
                </a:rPr>
                <a:t>(2010 - </a:t>
              </a:r>
              <a:r>
                <a:rPr kumimoji="0" lang="es-CO" altLang="es-CO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+mn-lt"/>
                </a:rPr>
                <a:t> </a:t>
              </a:r>
              <a:endParaRPr kumimoji="0" lang="es-CO" altLang="es-CO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1025" name="Rectangle 43"/>
            <p:cNvSpPr>
              <a:spLocks noChangeArrowheads="1"/>
            </p:cNvSpPr>
            <p:nvPr/>
          </p:nvSpPr>
          <p:spPr bwMode="auto">
            <a:xfrm>
              <a:off x="5294" y="168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6" name="Rectangle 44"/>
            <p:cNvSpPr>
              <a:spLocks noChangeArrowheads="1"/>
            </p:cNvSpPr>
            <p:nvPr/>
          </p:nvSpPr>
          <p:spPr bwMode="auto">
            <a:xfrm>
              <a:off x="5315" y="179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7" name="Rectangle 45"/>
            <p:cNvSpPr>
              <a:spLocks noChangeArrowheads="1"/>
            </p:cNvSpPr>
            <p:nvPr/>
          </p:nvSpPr>
          <p:spPr bwMode="auto">
            <a:xfrm>
              <a:off x="5357" y="191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28" name="Rectangle 46"/>
            <p:cNvSpPr>
              <a:spLocks noChangeArrowheads="1"/>
            </p:cNvSpPr>
            <p:nvPr/>
          </p:nvSpPr>
          <p:spPr bwMode="auto">
            <a:xfrm>
              <a:off x="5426" y="203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1" name="Rectangle 47"/>
            <p:cNvSpPr>
              <a:spLocks noChangeArrowheads="1"/>
            </p:cNvSpPr>
            <p:nvPr/>
          </p:nvSpPr>
          <p:spPr bwMode="auto">
            <a:xfrm>
              <a:off x="6045" y="215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2" name="Rectangle 48"/>
            <p:cNvSpPr>
              <a:spLocks noChangeArrowheads="1"/>
            </p:cNvSpPr>
            <p:nvPr/>
          </p:nvSpPr>
          <p:spPr bwMode="auto">
            <a:xfrm>
              <a:off x="6027" y="227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3" name="Rectangle 49"/>
            <p:cNvSpPr>
              <a:spLocks noChangeArrowheads="1"/>
            </p:cNvSpPr>
            <p:nvPr/>
          </p:nvSpPr>
          <p:spPr bwMode="auto">
            <a:xfrm>
              <a:off x="6018" y="238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4" name="Rectangle 50"/>
            <p:cNvSpPr>
              <a:spLocks noChangeArrowheads="1"/>
            </p:cNvSpPr>
            <p:nvPr/>
          </p:nvSpPr>
          <p:spPr bwMode="auto">
            <a:xfrm>
              <a:off x="6111" y="2507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5" name="Rectangle 51"/>
            <p:cNvSpPr>
              <a:spLocks noChangeArrowheads="1"/>
            </p:cNvSpPr>
            <p:nvPr/>
          </p:nvSpPr>
          <p:spPr bwMode="auto">
            <a:xfrm>
              <a:off x="6196" y="2622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6" name="Rectangle 52"/>
            <p:cNvSpPr>
              <a:spLocks noChangeArrowheads="1"/>
            </p:cNvSpPr>
            <p:nvPr/>
          </p:nvSpPr>
          <p:spPr bwMode="auto">
            <a:xfrm>
              <a:off x="5437" y="275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7" name="Rectangle 53"/>
            <p:cNvSpPr>
              <a:spLocks noChangeArrowheads="1"/>
            </p:cNvSpPr>
            <p:nvPr/>
          </p:nvSpPr>
          <p:spPr bwMode="auto">
            <a:xfrm>
              <a:off x="5533" y="286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8" name="Rectangle 54"/>
            <p:cNvSpPr>
              <a:spLocks noChangeArrowheads="1"/>
            </p:cNvSpPr>
            <p:nvPr/>
          </p:nvSpPr>
          <p:spPr bwMode="auto">
            <a:xfrm>
              <a:off x="5684" y="298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49" name="Rectangle 55"/>
            <p:cNvSpPr>
              <a:spLocks noChangeArrowheads="1"/>
            </p:cNvSpPr>
            <p:nvPr/>
          </p:nvSpPr>
          <p:spPr bwMode="auto">
            <a:xfrm>
              <a:off x="5550" y="310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CO" altLang="es-CO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58" name="Rectangle 31"/>
          <p:cNvSpPr>
            <a:spLocks noChangeArrowheads="1"/>
          </p:cNvSpPr>
          <p:nvPr/>
        </p:nvSpPr>
        <p:spPr bwMode="auto">
          <a:xfrm>
            <a:off x="5559778" y="2909005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9" name="Rectangle 32"/>
          <p:cNvSpPr>
            <a:spLocks noChangeArrowheads="1"/>
          </p:cNvSpPr>
          <p:nvPr/>
        </p:nvSpPr>
        <p:spPr bwMode="auto">
          <a:xfrm>
            <a:off x="5531203" y="3091568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0" name="Rectangle 33"/>
          <p:cNvSpPr>
            <a:spLocks noChangeArrowheads="1"/>
          </p:cNvSpPr>
          <p:nvPr/>
        </p:nvSpPr>
        <p:spPr bwMode="auto">
          <a:xfrm>
            <a:off x="5440716" y="3280480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34"/>
          <p:cNvSpPr>
            <a:spLocks noChangeArrowheads="1"/>
          </p:cNvSpPr>
          <p:nvPr/>
        </p:nvSpPr>
        <p:spPr bwMode="auto">
          <a:xfrm>
            <a:off x="5732816" y="3463042"/>
            <a:ext cx="6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CO" altLang="es-C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50" name="Rectángulo 1049"/>
          <p:cNvSpPr/>
          <p:nvPr/>
        </p:nvSpPr>
        <p:spPr>
          <a:xfrm>
            <a:off x="1757717" y="6276903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Nota: </a:t>
            </a:r>
            <a:r>
              <a:rPr lang="es-E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Atehortua</a:t>
            </a: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T.; </a:t>
            </a:r>
            <a:r>
              <a:rPr lang="es-E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Alzate</a:t>
            </a: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W.; Ripoll, V. y Osorio, J. (2021); a partir de Ripoll y </a:t>
            </a:r>
            <a:r>
              <a:rPr lang="es-ES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Aparisi</a:t>
            </a:r>
            <a:r>
              <a:rPr lang="es-E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419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(2001)</a:t>
            </a:r>
            <a:endParaRPr lang="es-CO" sz="105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440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Management </a:t>
            </a:r>
            <a:r>
              <a:rPr lang="es-CO" dirty="0" err="1" smtClean="0"/>
              <a:t>Accounting</a:t>
            </a:r>
            <a:endParaRPr lang="es-CO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12A60232-F832-492B-8C9D-C6914FD89097}"/>
              </a:ext>
            </a:extLst>
          </p:cNvPr>
          <p:cNvSpPr txBox="1">
            <a:spLocks/>
          </p:cNvSpPr>
          <p:nvPr/>
        </p:nvSpPr>
        <p:spPr>
          <a:xfrm>
            <a:off x="827684" y="1038730"/>
            <a:ext cx="9385133" cy="484260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  <a:p>
            <a:pPr algn="just">
              <a:defRPr/>
            </a:pP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  <a:p>
            <a:pPr algn="just">
              <a:defRPr/>
            </a:pP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  <a:p>
            <a:pPr algn="just">
              <a:defRPr/>
            </a:pPr>
            <a:endParaRPr lang="es-ES" sz="2000" dirty="0">
              <a:solidFill>
                <a:prstClr val="black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611382" y="6587047"/>
            <a:ext cx="4730435" cy="2523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lnSpc>
                <a:spcPct val="130000"/>
              </a:lnSpc>
              <a:spcBef>
                <a:spcPct val="20000"/>
              </a:spcBef>
              <a:spcAft>
                <a:spcPct val="20000"/>
              </a:spcAft>
              <a:buClr>
                <a:srgbClr val="FF3399"/>
              </a:buClr>
              <a:defRPr/>
            </a:pPr>
            <a:r>
              <a:rPr lang="es-PE" sz="800" kern="0" dirty="0">
                <a:solidFill>
                  <a:prstClr val="black"/>
                </a:solidFill>
                <a:cs typeface="Arial"/>
                <a:sym typeface="Arial"/>
              </a:rPr>
              <a:t>Fuente: elaboración propia a partir de </a:t>
            </a:r>
            <a:r>
              <a:rPr lang="es-419" sz="800" kern="0" dirty="0">
                <a:solidFill>
                  <a:prstClr val="black"/>
                </a:solidFill>
                <a:cs typeface="Arial"/>
                <a:sym typeface="Arial"/>
              </a:rPr>
              <a:t>Ripoll y Urquidi (2010)</a:t>
            </a:r>
            <a:r>
              <a:rPr lang="es-PE" sz="800" kern="0" dirty="0">
                <a:solidFill>
                  <a:prstClr val="black"/>
                </a:solidFill>
                <a:cs typeface="Arial"/>
                <a:sym typeface="Arial"/>
              </a:rPr>
              <a:t> y Osorio, Agudelo y Alzate (2018)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32C7930-EA45-4C8A-9820-2C4EF931DF62}"/>
              </a:ext>
            </a:extLst>
          </p:cNvPr>
          <p:cNvSpPr/>
          <p:nvPr/>
        </p:nvSpPr>
        <p:spPr>
          <a:xfrm>
            <a:off x="1060219" y="3836473"/>
            <a:ext cx="4185681" cy="1148257"/>
          </a:xfrm>
          <a:prstGeom prst="ellipse">
            <a:avLst/>
          </a:prstGeom>
          <a:solidFill>
            <a:srgbClr val="C00000"/>
          </a:solidFill>
          <a:ln w="12700" cap="flat" cmpd="sng" algn="ctr">
            <a:solidFill>
              <a:srgbClr val="ED7D31">
                <a:lumMod val="20000"/>
                <a:lumOff val="8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tIns="0" rtlCol="0" anchor="t"/>
          <a:lstStyle/>
          <a:p>
            <a:pPr algn="ctr">
              <a:defRPr/>
            </a:pP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Contabilidad de Gestión</a:t>
            </a:r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A69F9F8A-10AD-45FB-90DB-C6F39EBAAAE4}"/>
              </a:ext>
            </a:extLst>
          </p:cNvPr>
          <p:cNvSpPr/>
          <p:nvPr/>
        </p:nvSpPr>
        <p:spPr>
          <a:xfrm>
            <a:off x="1358822" y="4217931"/>
            <a:ext cx="1313763" cy="48152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s-CO" sz="1200" kern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Planear y controlar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1ED18C50-3D9C-48D2-87A3-12036000BDD1}"/>
              </a:ext>
            </a:extLst>
          </p:cNvPr>
          <p:cNvSpPr/>
          <p:nvPr/>
        </p:nvSpPr>
        <p:spPr>
          <a:xfrm>
            <a:off x="2780718" y="4310442"/>
            <a:ext cx="1100932" cy="48152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s-CO" sz="1100" kern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Evaluar desempeños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57A65727-B18A-4900-AA96-D1BE12837B7D}"/>
              </a:ext>
            </a:extLst>
          </p:cNvPr>
          <p:cNvSpPr/>
          <p:nvPr/>
        </p:nvSpPr>
        <p:spPr>
          <a:xfrm>
            <a:off x="3995044" y="4217931"/>
            <a:ext cx="1018943" cy="444487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CO" sz="1200" kern="0" dirty="0">
                <a:solidFill>
                  <a:prstClr val="black"/>
                </a:solidFill>
                <a:latin typeface="Calibri" panose="020F0502020204030204"/>
                <a:cs typeface="Arial"/>
                <a:sym typeface="Arial"/>
              </a:rPr>
              <a:t>Asignación de recursos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917C520-ADAB-4B4D-9C6F-310E302785C7}"/>
              </a:ext>
            </a:extLst>
          </p:cNvPr>
          <p:cNvSpPr/>
          <p:nvPr/>
        </p:nvSpPr>
        <p:spPr>
          <a:xfrm>
            <a:off x="1738715" y="5836950"/>
            <a:ext cx="7981018" cy="777348"/>
          </a:xfrm>
          <a:prstGeom prst="ellipse">
            <a:avLst/>
          </a:prstGeom>
          <a:gradFill rotWithShape="1">
            <a:gsLst>
              <a:gs pos="0">
                <a:srgbClr val="70AD47">
                  <a:lumMod val="110000"/>
                  <a:satMod val="105000"/>
                  <a:tint val="67000"/>
                </a:srgbClr>
              </a:gs>
              <a:gs pos="50000">
                <a:srgbClr val="70AD47">
                  <a:lumMod val="105000"/>
                  <a:satMod val="103000"/>
                  <a:tint val="73000"/>
                </a:srgbClr>
              </a:gs>
              <a:gs pos="100000">
                <a:srgbClr val="70AD47">
                  <a:lumMod val="105000"/>
                  <a:satMod val="109000"/>
                  <a:tint val="81000"/>
                </a:srgbClr>
              </a:gs>
            </a:gsLst>
            <a:lin ang="5400000" scaled="0"/>
          </a:gradFill>
          <a:ln w="6350" cap="flat" cmpd="sng" algn="ctr">
            <a:solidFill>
              <a:srgbClr val="70AD47">
                <a:lumMod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es-CO" b="1" kern="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Control, seguimiento, toma de decisiones, sostenibilidad y políticas públicas</a:t>
            </a:r>
            <a:endParaRPr lang="es-CO" b="1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7AA1C8ED-046E-45FD-A368-126C42B84E50}"/>
              </a:ext>
            </a:extLst>
          </p:cNvPr>
          <p:cNvSpPr/>
          <p:nvPr/>
        </p:nvSpPr>
        <p:spPr>
          <a:xfrm>
            <a:off x="6253957" y="4429187"/>
            <a:ext cx="1313155" cy="444487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63500">
              <a:srgbClr val="4472C4">
                <a:satMod val="175000"/>
                <a:alpha val="40000"/>
              </a:srgbClr>
            </a:glow>
          </a:effectLst>
        </p:spPr>
        <p:txBody>
          <a:bodyPr lIns="0" tIns="0" rIns="0" bIns="0" rtlCol="0" anchor="ctr"/>
          <a:lstStyle/>
          <a:p>
            <a:pPr algn="ctr">
              <a:defRPr/>
            </a:pPr>
            <a:r>
              <a:rPr lang="es-CO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Sugerencias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B39190A-0B21-4D05-8901-2B495CC45B9A}"/>
              </a:ext>
            </a:extLst>
          </p:cNvPr>
          <p:cNvSpPr/>
          <p:nvPr/>
        </p:nvSpPr>
        <p:spPr>
          <a:xfrm>
            <a:off x="7895486" y="4429187"/>
            <a:ext cx="1354191" cy="444487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63500">
              <a:srgbClr val="4472C4">
                <a:satMod val="175000"/>
                <a:alpha val="40000"/>
              </a:srgbClr>
            </a:glo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CO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Mejora </a:t>
            </a:r>
          </a:p>
          <a:p>
            <a:pPr algn="ctr">
              <a:defRPr/>
            </a:pPr>
            <a:r>
              <a:rPr lang="es-CO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continua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40D34086-481B-4B77-BE67-4A246326EFF4}"/>
              </a:ext>
            </a:extLst>
          </p:cNvPr>
          <p:cNvSpPr/>
          <p:nvPr/>
        </p:nvSpPr>
        <p:spPr>
          <a:xfrm>
            <a:off x="9578046" y="4429187"/>
            <a:ext cx="1354191" cy="444487"/>
          </a:xfrm>
          <a:prstGeom prst="rect">
            <a:avLst/>
          </a:prstGeom>
          <a:solidFill>
            <a:srgbClr val="A5A5A5">
              <a:lumMod val="60000"/>
              <a:lumOff val="4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glow rad="63500">
              <a:srgbClr val="4472C4">
                <a:satMod val="175000"/>
                <a:alpha val="40000"/>
              </a:srgbClr>
            </a:glo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s-CO" sz="12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Optimización de costos</a:t>
            </a:r>
          </a:p>
        </p:txBody>
      </p:sp>
      <p:sp>
        <p:nvSpPr>
          <p:cNvPr id="14" name="Flecha abajo 83">
            <a:extLst>
              <a:ext uri="{FF2B5EF4-FFF2-40B4-BE49-F238E27FC236}">
                <a16:creationId xmlns:a16="http://schemas.microsoft.com/office/drawing/2014/main" id="{62A3D9B2-2068-4F2A-9A24-6D71AECA0031}"/>
              </a:ext>
            </a:extLst>
          </p:cNvPr>
          <p:cNvSpPr/>
          <p:nvPr/>
        </p:nvSpPr>
        <p:spPr>
          <a:xfrm>
            <a:off x="6696520" y="4873723"/>
            <a:ext cx="410361" cy="314923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>
              <a:defRPr/>
            </a:pPr>
            <a:endParaRPr lang="es-CO" kern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5" name="Flecha abajo 84">
            <a:extLst>
              <a:ext uri="{FF2B5EF4-FFF2-40B4-BE49-F238E27FC236}">
                <a16:creationId xmlns:a16="http://schemas.microsoft.com/office/drawing/2014/main" id="{437C1C19-176F-4670-84CC-200E8297D93C}"/>
              </a:ext>
            </a:extLst>
          </p:cNvPr>
          <p:cNvSpPr/>
          <p:nvPr/>
        </p:nvSpPr>
        <p:spPr>
          <a:xfrm>
            <a:off x="8399506" y="4873723"/>
            <a:ext cx="410361" cy="314923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>
              <a:defRPr/>
            </a:pPr>
            <a:endParaRPr lang="es-CO" kern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6" name="Flecha abajo 85">
            <a:extLst>
              <a:ext uri="{FF2B5EF4-FFF2-40B4-BE49-F238E27FC236}">
                <a16:creationId xmlns:a16="http://schemas.microsoft.com/office/drawing/2014/main" id="{E9CF92D3-B006-4026-89D0-C8FD061F4CFB}"/>
              </a:ext>
            </a:extLst>
          </p:cNvPr>
          <p:cNvSpPr/>
          <p:nvPr/>
        </p:nvSpPr>
        <p:spPr>
          <a:xfrm>
            <a:off x="10102493" y="4873723"/>
            <a:ext cx="410361" cy="314923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>
              <a:defRPr/>
            </a:pPr>
            <a:endParaRPr lang="es-CO" kern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7" name="Flecha abajo 86">
            <a:extLst>
              <a:ext uri="{FF2B5EF4-FFF2-40B4-BE49-F238E27FC236}">
                <a16:creationId xmlns:a16="http://schemas.microsoft.com/office/drawing/2014/main" id="{47BDC351-88B1-4AC9-A17B-5BDFF68020C1}"/>
              </a:ext>
            </a:extLst>
          </p:cNvPr>
          <p:cNvSpPr/>
          <p:nvPr/>
        </p:nvSpPr>
        <p:spPr>
          <a:xfrm>
            <a:off x="4082626" y="5614616"/>
            <a:ext cx="410361" cy="314923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>
              <a:defRPr/>
            </a:pPr>
            <a:endParaRPr lang="es-CO" kern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8" name="Flecha abajo 87">
            <a:extLst>
              <a:ext uri="{FF2B5EF4-FFF2-40B4-BE49-F238E27FC236}">
                <a16:creationId xmlns:a16="http://schemas.microsoft.com/office/drawing/2014/main" id="{8F7F24B6-A8CE-4986-8FA9-8394C1067C0E}"/>
              </a:ext>
            </a:extLst>
          </p:cNvPr>
          <p:cNvSpPr/>
          <p:nvPr/>
        </p:nvSpPr>
        <p:spPr>
          <a:xfrm>
            <a:off x="2910671" y="5614616"/>
            <a:ext cx="410361" cy="314923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>
              <a:defRPr/>
            </a:pPr>
            <a:endParaRPr lang="es-CO" kern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19" name="Flecha abajo 88">
            <a:extLst>
              <a:ext uri="{FF2B5EF4-FFF2-40B4-BE49-F238E27FC236}">
                <a16:creationId xmlns:a16="http://schemas.microsoft.com/office/drawing/2014/main" id="{ABD1D6A6-B104-49E2-AB0D-307EEC8E5683}"/>
              </a:ext>
            </a:extLst>
          </p:cNvPr>
          <p:cNvSpPr/>
          <p:nvPr/>
        </p:nvSpPr>
        <p:spPr>
          <a:xfrm>
            <a:off x="1738715" y="5614616"/>
            <a:ext cx="410361" cy="314923"/>
          </a:xfrm>
          <a:prstGeom prst="downArrow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txBody>
          <a:bodyPr rtlCol="0" anchor="ctr"/>
          <a:lstStyle/>
          <a:p>
            <a:pPr algn="ctr">
              <a:defRPr/>
            </a:pPr>
            <a:endParaRPr lang="es-CO" kern="0">
              <a:solidFill>
                <a:prstClr val="white"/>
              </a:solidFill>
              <a:latin typeface="Calibri" panose="020F0502020204030204"/>
              <a:cs typeface="Arial"/>
              <a:sym typeface="Arial"/>
            </a:endParaRPr>
          </a:p>
        </p:txBody>
      </p:sp>
      <p:sp>
        <p:nvSpPr>
          <p:cNvPr id="20" name="Rectángulo redondeado 89">
            <a:extLst>
              <a:ext uri="{FF2B5EF4-FFF2-40B4-BE49-F238E27FC236}">
                <a16:creationId xmlns:a16="http://schemas.microsoft.com/office/drawing/2014/main" id="{ABA24B16-42F8-408C-B20B-9394A67AFC35}"/>
              </a:ext>
            </a:extLst>
          </p:cNvPr>
          <p:cNvSpPr/>
          <p:nvPr/>
        </p:nvSpPr>
        <p:spPr>
          <a:xfrm>
            <a:off x="6541038" y="5197849"/>
            <a:ext cx="4019063" cy="385219"/>
          </a:xfrm>
          <a:prstGeom prst="roundRect">
            <a:avLst/>
          </a:prstGeom>
          <a:solidFill>
            <a:srgbClr val="ED7D31"/>
          </a:solidFill>
          <a:ln w="12700" cap="flat" cmpd="sng" algn="ctr">
            <a:solidFill>
              <a:srgbClr val="ED7D31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>
              <a:defRPr/>
            </a:pPr>
            <a:r>
              <a:rPr lang="es-CO" sz="1600" kern="0" dirty="0">
                <a:solidFill>
                  <a:prstClr val="white"/>
                </a:solidFill>
                <a:latin typeface="Calibri" panose="020F0502020204030204"/>
                <a:cs typeface="Arial"/>
                <a:sym typeface="Arial"/>
              </a:rPr>
              <a:t>Gestión Estratégica de Costos GEC</a:t>
            </a:r>
          </a:p>
        </p:txBody>
      </p:sp>
      <p:cxnSp>
        <p:nvCxnSpPr>
          <p:cNvPr id="21" name="Conector angular 90">
            <a:extLst>
              <a:ext uri="{FF2B5EF4-FFF2-40B4-BE49-F238E27FC236}">
                <a16:creationId xmlns:a16="http://schemas.microsoft.com/office/drawing/2014/main" id="{7E548777-A6DB-4C04-85A3-18B6F551DB28}"/>
              </a:ext>
            </a:extLst>
          </p:cNvPr>
          <p:cNvCxnSpPr>
            <a:stCxn id="6" idx="6"/>
            <a:endCxn id="20" idx="1"/>
          </p:cNvCxnSpPr>
          <p:nvPr/>
        </p:nvCxnSpPr>
        <p:spPr>
          <a:xfrm>
            <a:off x="5245900" y="4410602"/>
            <a:ext cx="1295138" cy="979857"/>
          </a:xfrm>
          <a:prstGeom prst="bentConnector3">
            <a:avLst>
              <a:gd name="adj1" fmla="val 50000"/>
            </a:avLst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2" name="Rectángulo redondeado 92">
            <a:extLst>
              <a:ext uri="{FF2B5EF4-FFF2-40B4-BE49-F238E27FC236}">
                <a16:creationId xmlns:a16="http://schemas.microsoft.com/office/drawing/2014/main" id="{247E37C7-A3E9-4A59-85C4-2A829E246096}"/>
              </a:ext>
            </a:extLst>
          </p:cNvPr>
          <p:cNvSpPr/>
          <p:nvPr/>
        </p:nvSpPr>
        <p:spPr>
          <a:xfrm>
            <a:off x="1388545" y="5213030"/>
            <a:ext cx="1066939" cy="44448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lIns="0" tIns="36000" rIns="0" bIns="0" rtlCol="0" anchor="ctr"/>
          <a:lstStyle/>
          <a:p>
            <a:pPr algn="ctr">
              <a:lnSpc>
                <a:spcPts val="1000"/>
              </a:lnSpc>
              <a:defRPr/>
            </a:pPr>
            <a:r>
              <a:rPr lang="es-CO" sz="11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Captación</a:t>
            </a:r>
          </a:p>
          <a:p>
            <a:pPr algn="ctr">
              <a:lnSpc>
                <a:spcPts val="1000"/>
              </a:lnSpc>
              <a:defRPr/>
            </a:pPr>
            <a:r>
              <a:rPr lang="es-CO" sz="11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Medición</a:t>
            </a:r>
          </a:p>
          <a:p>
            <a:pPr algn="ctr">
              <a:lnSpc>
                <a:spcPts val="1000"/>
              </a:lnSpc>
              <a:defRPr/>
            </a:pPr>
            <a:r>
              <a:rPr lang="es-CO" sz="11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Valoración</a:t>
            </a:r>
          </a:p>
        </p:txBody>
      </p:sp>
      <p:sp>
        <p:nvSpPr>
          <p:cNvPr id="23" name="Rectángulo redondeado 93">
            <a:extLst>
              <a:ext uri="{FF2B5EF4-FFF2-40B4-BE49-F238E27FC236}">
                <a16:creationId xmlns:a16="http://schemas.microsoft.com/office/drawing/2014/main" id="{36E3793C-437E-4D7F-9BC5-1C2414FEDE95}"/>
              </a:ext>
            </a:extLst>
          </p:cNvPr>
          <p:cNvSpPr/>
          <p:nvPr/>
        </p:nvSpPr>
        <p:spPr>
          <a:xfrm>
            <a:off x="2527284" y="5213030"/>
            <a:ext cx="1190047" cy="44448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ot="0" spcFirstLastPara="0" vertOverflow="overflow" horzOverflow="overflow" vert="horz" wrap="square" lIns="0" tIns="3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000"/>
              </a:lnSpc>
              <a:defRPr/>
            </a:pPr>
            <a:r>
              <a:rPr lang="es-CO" sz="11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Racionalización</a:t>
            </a:r>
          </a:p>
          <a:p>
            <a:pPr algn="ctr">
              <a:lnSpc>
                <a:spcPts val="1000"/>
              </a:lnSpc>
              <a:defRPr/>
            </a:pPr>
            <a:r>
              <a:rPr lang="es-CO" sz="11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Análisis</a:t>
            </a:r>
          </a:p>
          <a:p>
            <a:pPr algn="ctr">
              <a:lnSpc>
                <a:spcPts val="1000"/>
              </a:lnSpc>
              <a:defRPr/>
            </a:pPr>
            <a:r>
              <a:rPr lang="es-CO" sz="11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Rediseño</a:t>
            </a:r>
          </a:p>
        </p:txBody>
      </p:sp>
      <p:sp>
        <p:nvSpPr>
          <p:cNvPr id="24" name="Rectángulo redondeado 94">
            <a:extLst>
              <a:ext uri="{FF2B5EF4-FFF2-40B4-BE49-F238E27FC236}">
                <a16:creationId xmlns:a16="http://schemas.microsoft.com/office/drawing/2014/main" id="{978BCEAB-1DCC-4307-AB6D-690A93802861}"/>
              </a:ext>
            </a:extLst>
          </p:cNvPr>
          <p:cNvSpPr/>
          <p:nvPr/>
        </p:nvSpPr>
        <p:spPr>
          <a:xfrm>
            <a:off x="3789132" y="5213030"/>
            <a:ext cx="1066939" cy="444487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>
            <a:innerShdw blurRad="114300">
              <a:prstClr val="black"/>
            </a:inn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ts val="1200"/>
              </a:lnSpc>
              <a:defRPr/>
            </a:pPr>
            <a:r>
              <a:rPr lang="es-CO" sz="1100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Arial"/>
                <a:sym typeface="Arial"/>
              </a:rPr>
              <a:t>Prospectiva Simulación</a:t>
            </a:r>
          </a:p>
        </p:txBody>
      </p:sp>
      <p:cxnSp>
        <p:nvCxnSpPr>
          <p:cNvPr id="25" name="Conector curvado 96">
            <a:extLst>
              <a:ext uri="{FF2B5EF4-FFF2-40B4-BE49-F238E27FC236}">
                <a16:creationId xmlns:a16="http://schemas.microsoft.com/office/drawing/2014/main" id="{7A448C97-6E8C-422C-9076-52F571FBF0F9}"/>
              </a:ext>
            </a:extLst>
          </p:cNvPr>
          <p:cNvCxnSpPr>
            <a:cxnSpLocks/>
            <a:stCxn id="6" idx="4"/>
            <a:endCxn id="24" idx="0"/>
          </p:cNvCxnSpPr>
          <p:nvPr/>
        </p:nvCxnSpPr>
        <p:spPr>
          <a:xfrm rot="16200000" flipH="1">
            <a:off x="3623680" y="4514107"/>
            <a:ext cx="228300" cy="1169543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26" name="Elipse 25">
            <a:extLst>
              <a:ext uri="{FF2B5EF4-FFF2-40B4-BE49-F238E27FC236}">
                <a16:creationId xmlns:a16="http://schemas.microsoft.com/office/drawing/2014/main" id="{C24C0E13-F894-49B8-9678-17411FA08C0F}"/>
              </a:ext>
            </a:extLst>
          </p:cNvPr>
          <p:cNvSpPr/>
          <p:nvPr/>
        </p:nvSpPr>
        <p:spPr>
          <a:xfrm>
            <a:off x="7788164" y="3694806"/>
            <a:ext cx="1524810" cy="62968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ABC / ABM / ABB / TDABC</a:t>
            </a:r>
          </a:p>
        </p:txBody>
      </p:sp>
      <p:sp>
        <p:nvSpPr>
          <p:cNvPr id="27" name="Elipse 26">
            <a:extLst>
              <a:ext uri="{FF2B5EF4-FFF2-40B4-BE49-F238E27FC236}">
                <a16:creationId xmlns:a16="http://schemas.microsoft.com/office/drawing/2014/main" id="{24B419FF-01DE-4021-8355-CA0FB13AEF4B}"/>
              </a:ext>
            </a:extLst>
          </p:cNvPr>
          <p:cNvSpPr/>
          <p:nvPr/>
        </p:nvSpPr>
        <p:spPr>
          <a:xfrm>
            <a:off x="9248604" y="2584529"/>
            <a:ext cx="1535183" cy="5185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A</a:t>
            </a: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bsorbent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  <a:p>
            <a:pPr algn="ctr">
              <a:defRPr/>
            </a:pPr>
            <a:r>
              <a:rPr lang="es-ES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Costing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28" name="Elipse 27">
            <a:extLst>
              <a:ext uri="{FF2B5EF4-FFF2-40B4-BE49-F238E27FC236}">
                <a16:creationId xmlns:a16="http://schemas.microsoft.com/office/drawing/2014/main" id="{DE25277F-699F-4FDF-951C-478152FBD95F}"/>
              </a:ext>
            </a:extLst>
          </p:cNvPr>
          <p:cNvSpPr/>
          <p:nvPr/>
        </p:nvSpPr>
        <p:spPr>
          <a:xfrm>
            <a:off x="6827979" y="2136289"/>
            <a:ext cx="1403074" cy="5185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Direct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  <a:p>
            <a:pPr algn="ctr">
              <a:defRPr/>
            </a:pPr>
            <a:r>
              <a:rPr lang="es-ES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Costing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29" name="Elipse 28">
            <a:extLst>
              <a:ext uri="{FF2B5EF4-FFF2-40B4-BE49-F238E27FC236}">
                <a16:creationId xmlns:a16="http://schemas.microsoft.com/office/drawing/2014/main" id="{C777A42F-C7F2-4F2D-B631-F0254E143051}"/>
              </a:ext>
            </a:extLst>
          </p:cNvPr>
          <p:cNvSpPr/>
          <p:nvPr/>
        </p:nvSpPr>
        <p:spPr>
          <a:xfrm>
            <a:off x="9169901" y="1946748"/>
            <a:ext cx="1288973" cy="5185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Costing</a:t>
            </a: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</a:t>
            </a: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Protocols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30" name="Elipse 29">
            <a:extLst>
              <a:ext uri="{FF2B5EF4-FFF2-40B4-BE49-F238E27FC236}">
                <a16:creationId xmlns:a16="http://schemas.microsoft.com/office/drawing/2014/main" id="{B7254581-9226-428F-85FA-59AAAAD6897A}"/>
              </a:ext>
            </a:extLst>
          </p:cNvPr>
          <p:cNvSpPr/>
          <p:nvPr/>
        </p:nvSpPr>
        <p:spPr>
          <a:xfrm>
            <a:off x="8288654" y="2333552"/>
            <a:ext cx="1038292" cy="5185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Marginal</a:t>
            </a:r>
          </a:p>
          <a:p>
            <a:pPr algn="ctr">
              <a:defRPr/>
            </a:pPr>
            <a:r>
              <a:rPr lang="es-ES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Costing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31" name="Elipse 30">
            <a:extLst>
              <a:ext uri="{FF2B5EF4-FFF2-40B4-BE49-F238E27FC236}">
                <a16:creationId xmlns:a16="http://schemas.microsoft.com/office/drawing/2014/main" id="{04C93C11-482D-4CF4-86BF-86BDFF535C00}"/>
              </a:ext>
            </a:extLst>
          </p:cNvPr>
          <p:cNvSpPr/>
          <p:nvPr/>
        </p:nvSpPr>
        <p:spPr>
          <a:xfrm>
            <a:off x="7037438" y="3263280"/>
            <a:ext cx="1206210" cy="55560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GCS</a:t>
            </a:r>
          </a:p>
        </p:txBody>
      </p:sp>
      <p:sp>
        <p:nvSpPr>
          <p:cNvPr id="32" name="Elipse 31">
            <a:extLst>
              <a:ext uri="{FF2B5EF4-FFF2-40B4-BE49-F238E27FC236}">
                <a16:creationId xmlns:a16="http://schemas.microsoft.com/office/drawing/2014/main" id="{4242DEB4-412C-4BC8-A00B-AE1295E2E4AF}"/>
              </a:ext>
            </a:extLst>
          </p:cNvPr>
          <p:cNvSpPr/>
          <p:nvPr/>
        </p:nvSpPr>
        <p:spPr>
          <a:xfrm>
            <a:off x="9814388" y="3112299"/>
            <a:ext cx="1676213" cy="5185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Target </a:t>
            </a: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Costing</a:t>
            </a: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</a:t>
            </a: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System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33" name="Elipse 32">
            <a:extLst>
              <a:ext uri="{FF2B5EF4-FFF2-40B4-BE49-F238E27FC236}">
                <a16:creationId xmlns:a16="http://schemas.microsoft.com/office/drawing/2014/main" id="{C3EBAA72-19E9-4449-8FB2-D677E2C26EB2}"/>
              </a:ext>
            </a:extLst>
          </p:cNvPr>
          <p:cNvSpPr/>
          <p:nvPr/>
        </p:nvSpPr>
        <p:spPr>
          <a:xfrm>
            <a:off x="8432274" y="3147614"/>
            <a:ext cx="1336811" cy="55560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Quality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  <a:p>
            <a:pPr algn="ctr">
              <a:defRPr/>
            </a:pPr>
            <a:r>
              <a:rPr lang="es-ES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Costs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34" name="Elipse 33">
            <a:extLst>
              <a:ext uri="{FF2B5EF4-FFF2-40B4-BE49-F238E27FC236}">
                <a16:creationId xmlns:a16="http://schemas.microsoft.com/office/drawing/2014/main" id="{D21C9044-C41B-42D2-9492-E0085A2A0B94}"/>
              </a:ext>
            </a:extLst>
          </p:cNvPr>
          <p:cNvSpPr/>
          <p:nvPr/>
        </p:nvSpPr>
        <p:spPr>
          <a:xfrm>
            <a:off x="6253075" y="2901180"/>
            <a:ext cx="996760" cy="5185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</a:t>
            </a: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Logistics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  <a:p>
            <a:pPr algn="ctr">
              <a:defRPr/>
            </a:pP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Costs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F1144CA6-145F-41F8-ABF0-20E9A1ECA45D}"/>
              </a:ext>
            </a:extLst>
          </p:cNvPr>
          <p:cNvSpPr/>
          <p:nvPr/>
        </p:nvSpPr>
        <p:spPr>
          <a:xfrm>
            <a:off x="7259635" y="2692604"/>
            <a:ext cx="1289096" cy="546320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es-CO" alt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  <a:p>
            <a:pPr algn="ctr">
              <a:defRPr/>
            </a:pPr>
            <a:r>
              <a:rPr lang="es-CO" alt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Hidden</a:t>
            </a:r>
            <a:r>
              <a:rPr lang="es-CO" alt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</a:t>
            </a:r>
            <a:r>
              <a:rPr lang="es-CO" alt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Costs</a:t>
            </a:r>
            <a:r>
              <a:rPr lang="es-CO" alt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</a:t>
            </a:r>
          </a:p>
          <a:p>
            <a:pPr algn="ctr">
              <a:defRPr/>
            </a:pP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36" name="Elipse 35">
            <a:extLst>
              <a:ext uri="{FF2B5EF4-FFF2-40B4-BE49-F238E27FC236}">
                <a16:creationId xmlns:a16="http://schemas.microsoft.com/office/drawing/2014/main" id="{5280D41C-F016-4CD4-A564-235091931274}"/>
              </a:ext>
            </a:extLst>
          </p:cNvPr>
          <p:cNvSpPr/>
          <p:nvPr/>
        </p:nvSpPr>
        <p:spPr>
          <a:xfrm>
            <a:off x="9416169" y="3707823"/>
            <a:ext cx="1627666" cy="518568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altLang="es-CO" sz="14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Environmental</a:t>
            </a:r>
            <a:r>
              <a:rPr lang="es-CO" altLang="es-CO" sz="1400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</a:t>
            </a:r>
            <a:r>
              <a:rPr lang="es-CO" sz="1400" b="1" kern="0" dirty="0" err="1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Costs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37" name="Elipse 36">
            <a:extLst>
              <a:ext uri="{FF2B5EF4-FFF2-40B4-BE49-F238E27FC236}">
                <a16:creationId xmlns:a16="http://schemas.microsoft.com/office/drawing/2014/main" id="{C680115F-0953-4180-895F-9C5F988D0997}"/>
              </a:ext>
            </a:extLst>
          </p:cNvPr>
          <p:cNvSpPr/>
          <p:nvPr/>
        </p:nvSpPr>
        <p:spPr>
          <a:xfrm>
            <a:off x="6180889" y="3746821"/>
            <a:ext cx="1294181" cy="592649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Life</a:t>
            </a: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</a:t>
            </a: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Cycle</a:t>
            </a:r>
            <a:r>
              <a:rPr lang="es-CO" sz="14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</a:t>
            </a:r>
            <a:r>
              <a:rPr lang="es-CO" sz="1400" b="1" kern="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Costing</a:t>
            </a:r>
            <a:endParaRPr lang="es-CO" sz="1400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38" name="Elipse 37">
            <a:extLst>
              <a:ext uri="{FF2B5EF4-FFF2-40B4-BE49-F238E27FC236}">
                <a16:creationId xmlns:a16="http://schemas.microsoft.com/office/drawing/2014/main" id="{CB377BBB-7999-4C35-89A4-2E9DE26AA45B}"/>
              </a:ext>
            </a:extLst>
          </p:cNvPr>
          <p:cNvSpPr/>
          <p:nvPr/>
        </p:nvSpPr>
        <p:spPr>
          <a:xfrm>
            <a:off x="3375976" y="2547489"/>
            <a:ext cx="1578203" cy="555608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Reingeniería de procesos</a:t>
            </a:r>
          </a:p>
        </p:txBody>
      </p:sp>
      <p:sp>
        <p:nvSpPr>
          <p:cNvPr id="39" name="Elipse 38">
            <a:extLst>
              <a:ext uri="{FF2B5EF4-FFF2-40B4-BE49-F238E27FC236}">
                <a16:creationId xmlns:a16="http://schemas.microsoft.com/office/drawing/2014/main" id="{B6D27E88-6512-4F79-8AC3-997E585560D8}"/>
              </a:ext>
            </a:extLst>
          </p:cNvPr>
          <p:cNvSpPr/>
          <p:nvPr/>
        </p:nvSpPr>
        <p:spPr>
          <a:xfrm>
            <a:off x="1794067" y="1554077"/>
            <a:ext cx="1036621" cy="436125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6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SSC</a:t>
            </a:r>
          </a:p>
        </p:txBody>
      </p:sp>
      <p:sp>
        <p:nvSpPr>
          <p:cNvPr id="40" name="Elipse 39">
            <a:extLst>
              <a:ext uri="{FF2B5EF4-FFF2-40B4-BE49-F238E27FC236}">
                <a16:creationId xmlns:a16="http://schemas.microsoft.com/office/drawing/2014/main" id="{14E21F17-4B23-4DB1-AA7E-56D1E039CB5D}"/>
              </a:ext>
            </a:extLst>
          </p:cNvPr>
          <p:cNvSpPr/>
          <p:nvPr/>
        </p:nvSpPr>
        <p:spPr>
          <a:xfrm>
            <a:off x="1306972" y="2050641"/>
            <a:ext cx="955228" cy="481527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Forecast</a:t>
            </a:r>
            <a:endParaRPr lang="es-CO" sz="12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41" name="Elipse 40">
            <a:extLst>
              <a:ext uri="{FF2B5EF4-FFF2-40B4-BE49-F238E27FC236}">
                <a16:creationId xmlns:a16="http://schemas.microsoft.com/office/drawing/2014/main" id="{90465B8B-B6D4-4A75-A3C6-CF084730A32F}"/>
              </a:ext>
            </a:extLst>
          </p:cNvPr>
          <p:cNvSpPr/>
          <p:nvPr/>
        </p:nvSpPr>
        <p:spPr>
          <a:xfrm>
            <a:off x="3779855" y="3303044"/>
            <a:ext cx="636507" cy="481527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TOC</a:t>
            </a:r>
          </a:p>
        </p:txBody>
      </p:sp>
      <p:sp>
        <p:nvSpPr>
          <p:cNvPr id="42" name="Elipse 41">
            <a:extLst>
              <a:ext uri="{FF2B5EF4-FFF2-40B4-BE49-F238E27FC236}">
                <a16:creationId xmlns:a16="http://schemas.microsoft.com/office/drawing/2014/main" id="{508AC6CC-A712-46D4-9BE9-33B1406DCC59}"/>
              </a:ext>
            </a:extLst>
          </p:cNvPr>
          <p:cNvSpPr/>
          <p:nvPr/>
        </p:nvSpPr>
        <p:spPr>
          <a:xfrm>
            <a:off x="4450021" y="3194240"/>
            <a:ext cx="913697" cy="555608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Just in time</a:t>
            </a:r>
          </a:p>
        </p:txBody>
      </p:sp>
      <p:sp>
        <p:nvSpPr>
          <p:cNvPr id="43" name="Elipse 42">
            <a:extLst>
              <a:ext uri="{FF2B5EF4-FFF2-40B4-BE49-F238E27FC236}">
                <a16:creationId xmlns:a16="http://schemas.microsoft.com/office/drawing/2014/main" id="{C1156388-98D6-4741-8EE3-5D10FAD12D6B}"/>
              </a:ext>
            </a:extLst>
          </p:cNvPr>
          <p:cNvSpPr/>
          <p:nvPr/>
        </p:nvSpPr>
        <p:spPr>
          <a:xfrm>
            <a:off x="2503885" y="2581696"/>
            <a:ext cx="789012" cy="555608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TQM</a:t>
            </a:r>
          </a:p>
        </p:txBody>
      </p:sp>
      <p:sp>
        <p:nvSpPr>
          <p:cNvPr id="44" name="Elipse 43">
            <a:extLst>
              <a:ext uri="{FF2B5EF4-FFF2-40B4-BE49-F238E27FC236}">
                <a16:creationId xmlns:a16="http://schemas.microsoft.com/office/drawing/2014/main" id="{F760B43E-A5D2-491E-A2FF-9CF32993C8AE}"/>
              </a:ext>
            </a:extLst>
          </p:cNvPr>
          <p:cNvSpPr/>
          <p:nvPr/>
        </p:nvSpPr>
        <p:spPr>
          <a:xfrm>
            <a:off x="2857266" y="3160075"/>
            <a:ext cx="747571" cy="592649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Six</a:t>
            </a:r>
            <a:r>
              <a:rPr lang="es-CO" sz="1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 Sigma</a:t>
            </a:r>
          </a:p>
        </p:txBody>
      </p:sp>
      <p:sp>
        <p:nvSpPr>
          <p:cNvPr id="45" name="Elipse 44">
            <a:extLst>
              <a:ext uri="{FF2B5EF4-FFF2-40B4-BE49-F238E27FC236}">
                <a16:creationId xmlns:a16="http://schemas.microsoft.com/office/drawing/2014/main" id="{F55C2681-38A4-421F-94C4-6A4890B300F5}"/>
              </a:ext>
            </a:extLst>
          </p:cNvPr>
          <p:cNvSpPr/>
          <p:nvPr/>
        </p:nvSpPr>
        <p:spPr>
          <a:xfrm>
            <a:off x="1208593" y="2689902"/>
            <a:ext cx="1170949" cy="555608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Lean </a:t>
            </a:r>
            <a:r>
              <a:rPr lang="es-CO" sz="12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Accounting</a:t>
            </a:r>
            <a:endParaRPr lang="es-CO" sz="12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id="{7D3FE15E-2A62-4F88-AF3C-E58F86C942BE}"/>
              </a:ext>
            </a:extLst>
          </p:cNvPr>
          <p:cNvSpPr/>
          <p:nvPr/>
        </p:nvSpPr>
        <p:spPr>
          <a:xfrm>
            <a:off x="2380213" y="2050761"/>
            <a:ext cx="1080717" cy="481527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Balance </a:t>
            </a:r>
            <a:r>
              <a:rPr lang="es-CO" sz="1200" kern="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Scorcard</a:t>
            </a:r>
            <a:endParaRPr lang="es-CO" sz="1200" kern="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/>
              <a:sym typeface="Arial"/>
            </a:endParaRPr>
          </a:p>
        </p:txBody>
      </p:sp>
      <p:sp>
        <p:nvSpPr>
          <p:cNvPr id="47" name="Elipse 46">
            <a:extLst>
              <a:ext uri="{FF2B5EF4-FFF2-40B4-BE49-F238E27FC236}">
                <a16:creationId xmlns:a16="http://schemas.microsoft.com/office/drawing/2014/main" id="{6D47C0DA-05F2-409E-B317-8520DFA54FA3}"/>
              </a:ext>
            </a:extLst>
          </p:cNvPr>
          <p:cNvSpPr/>
          <p:nvPr/>
        </p:nvSpPr>
        <p:spPr>
          <a:xfrm>
            <a:off x="3640310" y="1876788"/>
            <a:ext cx="1578203" cy="444487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Gestión del conocimiento</a:t>
            </a:r>
          </a:p>
        </p:txBody>
      </p:sp>
      <p:cxnSp>
        <p:nvCxnSpPr>
          <p:cNvPr id="48" name="Conector curvado 96">
            <a:extLst>
              <a:ext uri="{FF2B5EF4-FFF2-40B4-BE49-F238E27FC236}">
                <a16:creationId xmlns:a16="http://schemas.microsoft.com/office/drawing/2014/main" id="{4559278C-B13D-48DA-B8A5-32216979AC62}"/>
              </a:ext>
            </a:extLst>
          </p:cNvPr>
          <p:cNvCxnSpPr>
            <a:cxnSpLocks/>
            <a:stCxn id="6" idx="4"/>
            <a:endCxn id="22" idx="0"/>
          </p:cNvCxnSpPr>
          <p:nvPr/>
        </p:nvCxnSpPr>
        <p:spPr>
          <a:xfrm rot="5400000">
            <a:off x="2423388" y="4483356"/>
            <a:ext cx="228300" cy="1231045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49" name="Elipse 48">
            <a:extLst>
              <a:ext uri="{FF2B5EF4-FFF2-40B4-BE49-F238E27FC236}">
                <a16:creationId xmlns:a16="http://schemas.microsoft.com/office/drawing/2014/main" id="{47F73E3C-474C-408C-B87C-3017816A83C3}"/>
              </a:ext>
            </a:extLst>
          </p:cNvPr>
          <p:cNvSpPr/>
          <p:nvPr/>
        </p:nvSpPr>
        <p:spPr>
          <a:xfrm>
            <a:off x="3013423" y="1477964"/>
            <a:ext cx="855668" cy="531528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Cadena de valor</a:t>
            </a:r>
          </a:p>
        </p:txBody>
      </p:sp>
      <p:cxnSp>
        <p:nvCxnSpPr>
          <p:cNvPr id="51" name="Conector curvado 96">
            <a:extLst>
              <a:ext uri="{FF2B5EF4-FFF2-40B4-BE49-F238E27FC236}">
                <a16:creationId xmlns:a16="http://schemas.microsoft.com/office/drawing/2014/main" id="{596484BB-187E-4CF3-BCB6-702F2B55E83D}"/>
              </a:ext>
            </a:extLst>
          </p:cNvPr>
          <p:cNvCxnSpPr>
            <a:cxnSpLocks/>
            <a:stCxn id="6" idx="4"/>
            <a:endCxn id="23" idx="0"/>
          </p:cNvCxnSpPr>
          <p:nvPr/>
        </p:nvCxnSpPr>
        <p:spPr>
          <a:xfrm rot="5400000">
            <a:off x="3023534" y="5083503"/>
            <a:ext cx="228300" cy="30752"/>
          </a:xfrm>
          <a:prstGeom prst="curvedConnector3">
            <a:avLst>
              <a:gd name="adj1" fmla="val 50000"/>
            </a:avLst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</a:ln>
          <a:effectLst/>
        </p:spPr>
      </p:cxnSp>
      <p:sp>
        <p:nvSpPr>
          <p:cNvPr id="53" name="TextBox 11"/>
          <p:cNvSpPr txBox="1"/>
          <p:nvPr/>
        </p:nvSpPr>
        <p:spPr>
          <a:xfrm>
            <a:off x="10358527" y="6596390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gradFill>
                  <a:gsLst>
                    <a:gs pos="0">
                      <a:srgbClr val="1CADE4"/>
                    </a:gs>
                    <a:gs pos="100000">
                      <a:srgbClr val="27CED7"/>
                    </a:gs>
                  </a:gsLst>
                  <a:lin ang="5400000" scaled="1"/>
                </a:gradFill>
                <a:latin typeface="Roboto"/>
                <a:cs typeface="Arial"/>
                <a:sym typeface="Arial"/>
              </a:rPr>
              <a:t>17</a:t>
            </a:r>
          </a:p>
        </p:txBody>
      </p:sp>
      <p:sp>
        <p:nvSpPr>
          <p:cNvPr id="54" name="Elipse 53">
            <a:extLst>
              <a:ext uri="{FF2B5EF4-FFF2-40B4-BE49-F238E27FC236}">
                <a16:creationId xmlns:a16="http://schemas.microsoft.com/office/drawing/2014/main" id="{6D47C0DA-05F2-409E-B317-8520DFA54FA3}"/>
              </a:ext>
            </a:extLst>
          </p:cNvPr>
          <p:cNvSpPr/>
          <p:nvPr/>
        </p:nvSpPr>
        <p:spPr>
          <a:xfrm>
            <a:off x="1192980" y="3354586"/>
            <a:ext cx="1578203" cy="444487"/>
          </a:xfrm>
          <a:prstGeom prst="ellipse">
            <a:avLst/>
          </a:prstGeom>
          <a:gradFill rotWithShape="1">
            <a:gsLst>
              <a:gs pos="0">
                <a:srgbClr val="FFC000">
                  <a:satMod val="103000"/>
                  <a:lumMod val="102000"/>
                  <a:tint val="94000"/>
                </a:srgbClr>
              </a:gs>
              <a:gs pos="50000">
                <a:srgbClr val="FFC000">
                  <a:satMod val="110000"/>
                  <a:lumMod val="100000"/>
                  <a:shade val="100000"/>
                </a:srgbClr>
              </a:gs>
              <a:gs pos="100000">
                <a:srgbClr val="FFC000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s-CO" sz="1200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sym typeface="Arial"/>
              </a:rPr>
              <a:t>Gestión de la capacidad</a:t>
            </a:r>
          </a:p>
        </p:txBody>
      </p:sp>
    </p:spTree>
    <p:extLst>
      <p:ext uri="{BB962C8B-B14F-4D97-AF65-F5344CB8AC3E}">
        <p14:creationId xmlns:p14="http://schemas.microsoft.com/office/powerpoint/2010/main" val="260028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0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5681639-713D-4375-883B-1E4C0CF3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 smtClean="0"/>
              <a:t>Buenas prácticas de Management </a:t>
            </a:r>
            <a:r>
              <a:rPr lang="es-CO" sz="3200" dirty="0" err="1" smtClean="0"/>
              <a:t>Accounting</a:t>
            </a:r>
            <a:r>
              <a:rPr lang="es-CO" sz="3200" dirty="0" smtClean="0"/>
              <a:t> en el Mundo </a:t>
            </a:r>
            <a:endParaRPr lang="es-CO" sz="3200" dirty="0"/>
          </a:p>
        </p:txBody>
      </p:sp>
      <p:grpSp>
        <p:nvGrpSpPr>
          <p:cNvPr id="8" name="Grupo 30"/>
          <p:cNvGrpSpPr/>
          <p:nvPr/>
        </p:nvGrpSpPr>
        <p:grpSpPr>
          <a:xfrm>
            <a:off x="1162757" y="1840095"/>
            <a:ext cx="6558845" cy="4312349"/>
            <a:chOff x="3789550" y="970219"/>
            <a:chExt cx="3855147" cy="3001276"/>
          </a:xfrm>
        </p:grpSpPr>
        <p:sp>
          <p:nvSpPr>
            <p:cNvPr id="9" name="Google Shape;290;p35"/>
            <p:cNvSpPr/>
            <p:nvPr/>
          </p:nvSpPr>
          <p:spPr>
            <a:xfrm>
              <a:off x="3789550" y="970219"/>
              <a:ext cx="3855147" cy="3001276"/>
            </a:xfrm>
            <a:custGeom>
              <a:avLst/>
              <a:gdLst/>
              <a:ahLst/>
              <a:cxnLst/>
              <a:rect l="l" t="t" r="r" b="b"/>
              <a:pathLst>
                <a:path w="143434" h="111665" extrusionOk="0">
                  <a:moveTo>
                    <a:pt x="71751" y="2308"/>
                  </a:moveTo>
                  <a:lnTo>
                    <a:pt x="71887" y="2376"/>
                  </a:lnTo>
                  <a:lnTo>
                    <a:pt x="72091" y="2444"/>
                  </a:lnTo>
                  <a:lnTo>
                    <a:pt x="72159" y="2647"/>
                  </a:lnTo>
                  <a:lnTo>
                    <a:pt x="72226" y="2783"/>
                  </a:lnTo>
                  <a:lnTo>
                    <a:pt x="72159" y="2987"/>
                  </a:lnTo>
                  <a:lnTo>
                    <a:pt x="72091" y="3190"/>
                  </a:lnTo>
                  <a:lnTo>
                    <a:pt x="71887" y="3258"/>
                  </a:lnTo>
                  <a:lnTo>
                    <a:pt x="71751" y="3326"/>
                  </a:lnTo>
                  <a:lnTo>
                    <a:pt x="71548" y="3258"/>
                  </a:lnTo>
                  <a:lnTo>
                    <a:pt x="71344" y="3190"/>
                  </a:lnTo>
                  <a:lnTo>
                    <a:pt x="71276" y="2987"/>
                  </a:lnTo>
                  <a:lnTo>
                    <a:pt x="71208" y="2783"/>
                  </a:lnTo>
                  <a:lnTo>
                    <a:pt x="71276" y="2647"/>
                  </a:lnTo>
                  <a:lnTo>
                    <a:pt x="71344" y="2444"/>
                  </a:lnTo>
                  <a:lnTo>
                    <a:pt x="71548" y="2376"/>
                  </a:lnTo>
                  <a:lnTo>
                    <a:pt x="71751" y="2308"/>
                  </a:lnTo>
                  <a:close/>
                  <a:moveTo>
                    <a:pt x="137528" y="5906"/>
                  </a:moveTo>
                  <a:lnTo>
                    <a:pt x="137596" y="5974"/>
                  </a:lnTo>
                  <a:lnTo>
                    <a:pt x="137596" y="89604"/>
                  </a:lnTo>
                  <a:lnTo>
                    <a:pt x="5906" y="89604"/>
                  </a:lnTo>
                  <a:lnTo>
                    <a:pt x="5906" y="5974"/>
                  </a:lnTo>
                  <a:lnTo>
                    <a:pt x="5906" y="5906"/>
                  </a:lnTo>
                  <a:close/>
                  <a:moveTo>
                    <a:pt x="3530" y="0"/>
                  </a:moveTo>
                  <a:lnTo>
                    <a:pt x="3191" y="68"/>
                  </a:lnTo>
                  <a:lnTo>
                    <a:pt x="2444" y="339"/>
                  </a:lnTo>
                  <a:lnTo>
                    <a:pt x="1766" y="679"/>
                  </a:lnTo>
                  <a:lnTo>
                    <a:pt x="1155" y="1154"/>
                  </a:lnTo>
                  <a:lnTo>
                    <a:pt x="679" y="1765"/>
                  </a:lnTo>
                  <a:lnTo>
                    <a:pt x="272" y="2444"/>
                  </a:lnTo>
                  <a:lnTo>
                    <a:pt x="69" y="3190"/>
                  </a:lnTo>
                  <a:lnTo>
                    <a:pt x="1" y="3598"/>
                  </a:lnTo>
                  <a:lnTo>
                    <a:pt x="1" y="4005"/>
                  </a:lnTo>
                  <a:lnTo>
                    <a:pt x="1" y="91572"/>
                  </a:lnTo>
                  <a:lnTo>
                    <a:pt x="1" y="91979"/>
                  </a:lnTo>
                  <a:lnTo>
                    <a:pt x="69" y="92319"/>
                  </a:lnTo>
                  <a:lnTo>
                    <a:pt x="272" y="93065"/>
                  </a:lnTo>
                  <a:lnTo>
                    <a:pt x="679" y="93744"/>
                  </a:lnTo>
                  <a:lnTo>
                    <a:pt x="1155" y="94355"/>
                  </a:lnTo>
                  <a:lnTo>
                    <a:pt x="1766" y="94830"/>
                  </a:lnTo>
                  <a:lnTo>
                    <a:pt x="2444" y="95238"/>
                  </a:lnTo>
                  <a:lnTo>
                    <a:pt x="3191" y="95441"/>
                  </a:lnTo>
                  <a:lnTo>
                    <a:pt x="3530" y="95509"/>
                  </a:lnTo>
                  <a:lnTo>
                    <a:pt x="139904" y="95509"/>
                  </a:lnTo>
                  <a:lnTo>
                    <a:pt x="140311" y="95441"/>
                  </a:lnTo>
                  <a:lnTo>
                    <a:pt x="141058" y="95238"/>
                  </a:lnTo>
                  <a:lnTo>
                    <a:pt x="141737" y="94830"/>
                  </a:lnTo>
                  <a:lnTo>
                    <a:pt x="142280" y="94355"/>
                  </a:lnTo>
                  <a:lnTo>
                    <a:pt x="142755" y="93744"/>
                  </a:lnTo>
                  <a:lnTo>
                    <a:pt x="143162" y="93065"/>
                  </a:lnTo>
                  <a:lnTo>
                    <a:pt x="143366" y="92319"/>
                  </a:lnTo>
                  <a:lnTo>
                    <a:pt x="143434" y="91979"/>
                  </a:lnTo>
                  <a:lnTo>
                    <a:pt x="143434" y="91572"/>
                  </a:lnTo>
                  <a:lnTo>
                    <a:pt x="143434" y="4005"/>
                  </a:lnTo>
                  <a:lnTo>
                    <a:pt x="143434" y="3598"/>
                  </a:lnTo>
                  <a:lnTo>
                    <a:pt x="143366" y="3190"/>
                  </a:lnTo>
                  <a:lnTo>
                    <a:pt x="143162" y="2444"/>
                  </a:lnTo>
                  <a:lnTo>
                    <a:pt x="142755" y="1765"/>
                  </a:lnTo>
                  <a:lnTo>
                    <a:pt x="142280" y="1154"/>
                  </a:lnTo>
                  <a:lnTo>
                    <a:pt x="141737" y="679"/>
                  </a:lnTo>
                  <a:lnTo>
                    <a:pt x="141058" y="339"/>
                  </a:lnTo>
                  <a:lnTo>
                    <a:pt x="140311" y="68"/>
                  </a:lnTo>
                  <a:lnTo>
                    <a:pt x="139904" y="0"/>
                  </a:lnTo>
                  <a:close/>
                  <a:moveTo>
                    <a:pt x="55324" y="95713"/>
                  </a:moveTo>
                  <a:lnTo>
                    <a:pt x="55052" y="98971"/>
                  </a:lnTo>
                  <a:lnTo>
                    <a:pt x="54713" y="102297"/>
                  </a:lnTo>
                  <a:lnTo>
                    <a:pt x="54374" y="105284"/>
                  </a:lnTo>
                  <a:lnTo>
                    <a:pt x="53966" y="107388"/>
                  </a:lnTo>
                  <a:lnTo>
                    <a:pt x="53763" y="108203"/>
                  </a:lnTo>
                  <a:lnTo>
                    <a:pt x="53627" y="108746"/>
                  </a:lnTo>
                  <a:lnTo>
                    <a:pt x="53423" y="109153"/>
                  </a:lnTo>
                  <a:lnTo>
                    <a:pt x="53220" y="109357"/>
                  </a:lnTo>
                  <a:lnTo>
                    <a:pt x="52677" y="109493"/>
                  </a:lnTo>
                  <a:lnTo>
                    <a:pt x="51794" y="109696"/>
                  </a:lnTo>
                  <a:lnTo>
                    <a:pt x="49690" y="110036"/>
                  </a:lnTo>
                  <a:lnTo>
                    <a:pt x="48061" y="110307"/>
                  </a:lnTo>
                  <a:lnTo>
                    <a:pt x="47450" y="110443"/>
                  </a:lnTo>
                  <a:lnTo>
                    <a:pt x="47110" y="110511"/>
                  </a:lnTo>
                  <a:lnTo>
                    <a:pt x="47042" y="110579"/>
                  </a:lnTo>
                  <a:lnTo>
                    <a:pt x="47042" y="110783"/>
                  </a:lnTo>
                  <a:lnTo>
                    <a:pt x="47110" y="110850"/>
                  </a:lnTo>
                  <a:lnTo>
                    <a:pt x="47585" y="110918"/>
                  </a:lnTo>
                  <a:lnTo>
                    <a:pt x="48400" y="110986"/>
                  </a:lnTo>
                  <a:lnTo>
                    <a:pt x="51387" y="111054"/>
                  </a:lnTo>
                  <a:lnTo>
                    <a:pt x="56071" y="111122"/>
                  </a:lnTo>
                  <a:lnTo>
                    <a:pt x="87092" y="111122"/>
                  </a:lnTo>
                  <a:lnTo>
                    <a:pt x="91708" y="111054"/>
                  </a:lnTo>
                  <a:lnTo>
                    <a:pt x="94695" y="110986"/>
                  </a:lnTo>
                  <a:lnTo>
                    <a:pt x="95578" y="110918"/>
                  </a:lnTo>
                  <a:lnTo>
                    <a:pt x="96053" y="110850"/>
                  </a:lnTo>
                  <a:lnTo>
                    <a:pt x="96121" y="110783"/>
                  </a:lnTo>
                  <a:lnTo>
                    <a:pt x="96121" y="110579"/>
                  </a:lnTo>
                  <a:lnTo>
                    <a:pt x="96053" y="110511"/>
                  </a:lnTo>
                  <a:lnTo>
                    <a:pt x="95713" y="110443"/>
                  </a:lnTo>
                  <a:lnTo>
                    <a:pt x="95102" y="110307"/>
                  </a:lnTo>
                  <a:lnTo>
                    <a:pt x="93473" y="110036"/>
                  </a:lnTo>
                  <a:lnTo>
                    <a:pt x="91369" y="109696"/>
                  </a:lnTo>
                  <a:lnTo>
                    <a:pt x="90487" y="109493"/>
                  </a:lnTo>
                  <a:lnTo>
                    <a:pt x="89943" y="109357"/>
                  </a:lnTo>
                  <a:lnTo>
                    <a:pt x="89740" y="109153"/>
                  </a:lnTo>
                  <a:lnTo>
                    <a:pt x="89536" y="108746"/>
                  </a:lnTo>
                  <a:lnTo>
                    <a:pt x="89333" y="108203"/>
                  </a:lnTo>
                  <a:lnTo>
                    <a:pt x="89197" y="107388"/>
                  </a:lnTo>
                  <a:lnTo>
                    <a:pt x="88789" y="105284"/>
                  </a:lnTo>
                  <a:lnTo>
                    <a:pt x="88382" y="102297"/>
                  </a:lnTo>
                  <a:lnTo>
                    <a:pt x="88043" y="98971"/>
                  </a:lnTo>
                  <a:lnTo>
                    <a:pt x="87839" y="95713"/>
                  </a:lnTo>
                  <a:close/>
                  <a:moveTo>
                    <a:pt x="47450" y="111054"/>
                  </a:moveTo>
                  <a:lnTo>
                    <a:pt x="47450" y="111122"/>
                  </a:lnTo>
                  <a:lnTo>
                    <a:pt x="47450" y="111393"/>
                  </a:lnTo>
                  <a:lnTo>
                    <a:pt x="47518" y="111461"/>
                  </a:lnTo>
                  <a:lnTo>
                    <a:pt x="48807" y="111529"/>
                  </a:lnTo>
                  <a:lnTo>
                    <a:pt x="52473" y="111597"/>
                  </a:lnTo>
                  <a:lnTo>
                    <a:pt x="62384" y="111665"/>
                  </a:lnTo>
                  <a:lnTo>
                    <a:pt x="80779" y="111665"/>
                  </a:lnTo>
                  <a:lnTo>
                    <a:pt x="90622" y="111597"/>
                  </a:lnTo>
                  <a:lnTo>
                    <a:pt x="94356" y="111529"/>
                  </a:lnTo>
                  <a:lnTo>
                    <a:pt x="95646" y="111461"/>
                  </a:lnTo>
                  <a:lnTo>
                    <a:pt x="95713" y="111393"/>
                  </a:lnTo>
                  <a:lnTo>
                    <a:pt x="95713" y="111122"/>
                  </a:lnTo>
                  <a:lnTo>
                    <a:pt x="95646" y="111054"/>
                  </a:lnTo>
                  <a:lnTo>
                    <a:pt x="94084" y="111122"/>
                  </a:lnTo>
                  <a:lnTo>
                    <a:pt x="91233" y="111190"/>
                  </a:lnTo>
                  <a:lnTo>
                    <a:pt x="80847" y="111258"/>
                  </a:lnTo>
                  <a:lnTo>
                    <a:pt x="62316" y="111258"/>
                  </a:lnTo>
                  <a:lnTo>
                    <a:pt x="51930" y="111190"/>
                  </a:lnTo>
                  <a:lnTo>
                    <a:pt x="49079" y="111122"/>
                  </a:lnTo>
                  <a:lnTo>
                    <a:pt x="47518" y="111054"/>
                  </a:lnTo>
                  <a:close/>
                </a:path>
              </a:pathLst>
            </a:custGeom>
            <a:solidFill>
              <a:srgbClr val="25516C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133"/>
            </a:p>
          </p:txBody>
        </p:sp>
        <p:sp>
          <p:nvSpPr>
            <p:cNvPr id="10" name="Google Shape;291;p35"/>
            <p:cNvSpPr/>
            <p:nvPr/>
          </p:nvSpPr>
          <p:spPr>
            <a:xfrm>
              <a:off x="3939396" y="1129600"/>
              <a:ext cx="3616756" cy="22557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s-ES_tradnl" sz="2000" b="1" dirty="0" smtClean="0"/>
                <a:t>Alemania</a:t>
              </a:r>
              <a:r>
                <a:rPr lang="es-ES_tradnl" sz="2000" dirty="0"/>
                <a:t>, Australia, Austria, Bélgica, </a:t>
              </a:r>
              <a:r>
                <a:rPr lang="es-ES_tradnl" sz="2000" b="1" dirty="0"/>
                <a:t>Canadá, </a:t>
              </a:r>
              <a:r>
                <a:rPr lang="es-ES_tradnl" sz="2000" dirty="0"/>
                <a:t>Dinamarca, </a:t>
              </a:r>
              <a:r>
                <a:rPr lang="es-ES_tradnl" sz="2000" b="1" dirty="0"/>
                <a:t>España, </a:t>
              </a:r>
              <a:r>
                <a:rPr lang="es-ES_tradnl" sz="2000" dirty="0"/>
                <a:t>USA, Finlandia, Francia, Irlanda, Holanda, Luxemburgo, Noruega, </a:t>
              </a:r>
              <a:r>
                <a:rPr lang="es-ES_tradnl" sz="2000" b="1" dirty="0"/>
                <a:t>Nueva Zelanda, </a:t>
              </a:r>
              <a:r>
                <a:rPr lang="es-ES_tradnl" sz="2000" dirty="0"/>
                <a:t>Portugal, </a:t>
              </a:r>
              <a:r>
                <a:rPr lang="es-ES_tradnl" sz="2000" b="1" dirty="0"/>
                <a:t>Reino Unido </a:t>
              </a:r>
              <a:r>
                <a:rPr lang="es-ES_tradnl" sz="2000" dirty="0"/>
                <a:t>y Suecia, han realizado importantes avances en Contabilidad de Gestión en la </a:t>
              </a:r>
              <a:r>
                <a:rPr lang="es-ES_tradnl" sz="2000" i="1" u="sng" dirty="0"/>
                <a:t>administración pública.</a:t>
              </a:r>
              <a:r>
                <a:rPr lang="es-ES_tradnl" sz="2000" dirty="0"/>
                <a:t> </a:t>
              </a:r>
              <a:endParaRPr lang="es-CO" sz="2000" dirty="0"/>
            </a:p>
          </p:txBody>
        </p:sp>
      </p:grpSp>
      <p:pic>
        <p:nvPicPr>
          <p:cNvPr id="1026" name="Picture 2" descr="La Organización para la Cooperación y el Desarrollo económico (OCDE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662" y="2498641"/>
            <a:ext cx="3246805" cy="216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504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5681639-713D-4375-883B-1E4C0CF3C0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3200" dirty="0" smtClean="0"/>
              <a:t>Avances de </a:t>
            </a:r>
            <a:r>
              <a:rPr lang="es-CO" sz="3200" dirty="0" smtClean="0"/>
              <a:t>Management </a:t>
            </a:r>
            <a:r>
              <a:rPr lang="es-CO" sz="3200" dirty="0" err="1" smtClean="0"/>
              <a:t>Accounting</a:t>
            </a:r>
            <a:r>
              <a:rPr lang="es-CO" sz="3200" dirty="0"/>
              <a:t> </a:t>
            </a:r>
            <a:r>
              <a:rPr lang="es-CO" sz="3200" dirty="0" smtClean="0"/>
              <a:t>en Colombia</a:t>
            </a:r>
            <a:endParaRPr lang="es-CO" sz="3200" dirty="0"/>
          </a:p>
        </p:txBody>
      </p:sp>
      <p:grpSp>
        <p:nvGrpSpPr>
          <p:cNvPr id="7" name="32 Grupo"/>
          <p:cNvGrpSpPr/>
          <p:nvPr/>
        </p:nvGrpSpPr>
        <p:grpSpPr>
          <a:xfrm>
            <a:off x="4304211" y="1858659"/>
            <a:ext cx="3383577" cy="3393640"/>
            <a:chOff x="2689104" y="-140610"/>
            <a:chExt cx="4790045" cy="4742144"/>
          </a:xfrm>
        </p:grpSpPr>
        <p:pic>
          <p:nvPicPr>
            <p:cNvPr id="11" name="16 Imagen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9104" y="-140610"/>
              <a:ext cx="4790045" cy="4742144"/>
            </a:xfrm>
            <a:prstGeom prst="rect">
              <a:avLst/>
            </a:prstGeom>
          </p:spPr>
        </p:pic>
        <p:grpSp>
          <p:nvGrpSpPr>
            <p:cNvPr id="12" name="Grupo 16">
              <a:extLst>
                <a:ext uri="{FF2B5EF4-FFF2-40B4-BE49-F238E27FC236}">
                  <a16:creationId xmlns:a16="http://schemas.microsoft.com/office/drawing/2014/main" id="{8FB5CCBE-811A-479A-839E-917507E54F19}"/>
                </a:ext>
              </a:extLst>
            </p:cNvPr>
            <p:cNvGrpSpPr/>
            <p:nvPr/>
          </p:nvGrpSpPr>
          <p:grpSpPr>
            <a:xfrm>
              <a:off x="3525559" y="568094"/>
              <a:ext cx="3117140" cy="3263534"/>
              <a:chOff x="4511211" y="2430050"/>
              <a:chExt cx="3117140" cy="3263534"/>
            </a:xfrm>
          </p:grpSpPr>
          <p:sp>
            <p:nvSpPr>
              <p:cNvPr id="13" name="Elipse 17">
                <a:extLst>
                  <a:ext uri="{FF2B5EF4-FFF2-40B4-BE49-F238E27FC236}">
                    <a16:creationId xmlns:a16="http://schemas.microsoft.com/office/drawing/2014/main" id="{D92BA429-5145-4829-971D-7CEB2AEC732E}"/>
                  </a:ext>
                </a:extLst>
              </p:cNvPr>
              <p:cNvSpPr/>
              <p:nvPr/>
            </p:nvSpPr>
            <p:spPr>
              <a:xfrm>
                <a:off x="4511211" y="2430050"/>
                <a:ext cx="3117140" cy="32635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CO" sz="2400"/>
              </a:p>
            </p:txBody>
          </p:sp>
          <p:sp>
            <p:nvSpPr>
              <p:cNvPr id="14" name="Rectángulo 19">
                <a:extLst>
                  <a:ext uri="{FF2B5EF4-FFF2-40B4-BE49-F238E27FC236}">
                    <a16:creationId xmlns:a16="http://schemas.microsoft.com/office/drawing/2014/main" id="{1E56F4C1-0F42-4D23-962D-08329A89CBE6}"/>
                  </a:ext>
                </a:extLst>
              </p:cNvPr>
              <p:cNvSpPr/>
              <p:nvPr/>
            </p:nvSpPr>
            <p:spPr>
              <a:xfrm>
                <a:off x="4666002" y="3884988"/>
                <a:ext cx="2959312" cy="5175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s-CO" sz="2400" b="1" dirty="0" smtClean="0">
                    <a:latin typeface="Lora" charset="0"/>
                    <a:cs typeface="Arial" panose="020B0604020202020204" pitchFamily="34" charset="0"/>
                  </a:rPr>
                  <a:t>Regulación</a:t>
                </a:r>
                <a:endParaRPr lang="es-ES" sz="2400" b="1" dirty="0">
                  <a:latin typeface="Lora" charset="0"/>
                  <a:cs typeface="Arial" panose="020B0604020202020204" pitchFamily="34" charset="0"/>
                </a:endParaRPr>
              </a:p>
            </p:txBody>
          </p:sp>
        </p:grpSp>
      </p:grpSp>
      <p:cxnSp>
        <p:nvCxnSpPr>
          <p:cNvPr id="15" name="Conector: angular 11">
            <a:extLst>
              <a:ext uri="{FF2B5EF4-FFF2-40B4-BE49-F238E27FC236}">
                <a16:creationId xmlns:a16="http://schemas.microsoft.com/office/drawing/2014/main" id="{98D0ECCB-A6E2-48B7-85B6-4C87C33C40AB}"/>
              </a:ext>
            </a:extLst>
          </p:cNvPr>
          <p:cNvCxnSpPr>
            <a:cxnSpLocks/>
          </p:cNvCxnSpPr>
          <p:nvPr/>
        </p:nvCxnSpPr>
        <p:spPr>
          <a:xfrm flipV="1">
            <a:off x="7179128" y="1939153"/>
            <a:ext cx="1964872" cy="671623"/>
          </a:xfrm>
          <a:prstGeom prst="bentConnector3">
            <a:avLst/>
          </a:prstGeom>
          <a:ln w="25400">
            <a:solidFill>
              <a:srgbClr val="1868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: angular 13">
            <a:extLst>
              <a:ext uri="{FF2B5EF4-FFF2-40B4-BE49-F238E27FC236}">
                <a16:creationId xmlns:a16="http://schemas.microsoft.com/office/drawing/2014/main" id="{6C58B137-F31D-4D70-9698-B1975B670D02}"/>
              </a:ext>
            </a:extLst>
          </p:cNvPr>
          <p:cNvCxnSpPr/>
          <p:nvPr/>
        </p:nvCxnSpPr>
        <p:spPr>
          <a:xfrm flipV="1">
            <a:off x="7596108" y="3164419"/>
            <a:ext cx="1311883" cy="427799"/>
          </a:xfrm>
          <a:prstGeom prst="bentConnector3">
            <a:avLst/>
          </a:prstGeom>
          <a:ln w="25400">
            <a:solidFill>
              <a:srgbClr val="1868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: angular 21">
            <a:extLst>
              <a:ext uri="{FF2B5EF4-FFF2-40B4-BE49-F238E27FC236}">
                <a16:creationId xmlns:a16="http://schemas.microsoft.com/office/drawing/2014/main" id="{164EFA81-682D-47F9-915E-715DE611EF30}"/>
              </a:ext>
            </a:extLst>
          </p:cNvPr>
          <p:cNvCxnSpPr>
            <a:cxnSpLocks/>
          </p:cNvCxnSpPr>
          <p:nvPr/>
        </p:nvCxnSpPr>
        <p:spPr>
          <a:xfrm>
            <a:off x="7160665" y="4701328"/>
            <a:ext cx="1427080" cy="484362"/>
          </a:xfrm>
          <a:prstGeom prst="bentConnector3">
            <a:avLst/>
          </a:prstGeom>
          <a:ln w="25400">
            <a:solidFill>
              <a:srgbClr val="18683B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: angular 29">
            <a:extLst>
              <a:ext uri="{FF2B5EF4-FFF2-40B4-BE49-F238E27FC236}">
                <a16:creationId xmlns:a16="http://schemas.microsoft.com/office/drawing/2014/main" id="{378D2FDC-7FB0-4037-8472-9F5E8AC71510}"/>
              </a:ext>
            </a:extLst>
          </p:cNvPr>
          <p:cNvCxnSpPr/>
          <p:nvPr/>
        </p:nvCxnSpPr>
        <p:spPr>
          <a:xfrm rot="10800000" flipV="1">
            <a:off x="3707336" y="2516899"/>
            <a:ext cx="1214123" cy="178036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: angular 31">
            <a:extLst>
              <a:ext uri="{FF2B5EF4-FFF2-40B4-BE49-F238E27FC236}">
                <a16:creationId xmlns:a16="http://schemas.microsoft.com/office/drawing/2014/main" id="{98CE4A4D-FC6C-43F2-B685-AD8E1BC61780}"/>
              </a:ext>
            </a:extLst>
          </p:cNvPr>
          <p:cNvCxnSpPr/>
          <p:nvPr/>
        </p:nvCxnSpPr>
        <p:spPr>
          <a:xfrm rot="10800000" flipV="1">
            <a:off x="3960047" y="4715331"/>
            <a:ext cx="927216" cy="474977"/>
          </a:xfrm>
          <a:prstGeom prst="bentConnector3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: angular 33">
            <a:extLst>
              <a:ext uri="{FF2B5EF4-FFF2-40B4-BE49-F238E27FC236}">
                <a16:creationId xmlns:a16="http://schemas.microsoft.com/office/drawing/2014/main" id="{84975DB3-CB71-4525-9CEF-FD3BA1F75F49}"/>
              </a:ext>
            </a:extLst>
          </p:cNvPr>
          <p:cNvCxnSpPr/>
          <p:nvPr/>
        </p:nvCxnSpPr>
        <p:spPr>
          <a:xfrm rot="10800000" flipV="1">
            <a:off x="2618355" y="3588230"/>
            <a:ext cx="1926288" cy="397273"/>
          </a:xfrm>
          <a:prstGeom prst="bentConnector3">
            <a:avLst/>
          </a:prstGeom>
          <a:ln w="25400">
            <a:solidFill>
              <a:srgbClr val="EF922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Google Shape;87;p13"/>
          <p:cNvSpPr txBox="1">
            <a:spLocks/>
          </p:cNvSpPr>
          <p:nvPr/>
        </p:nvSpPr>
        <p:spPr>
          <a:xfrm>
            <a:off x="229717" y="3327866"/>
            <a:ext cx="2888851" cy="918000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 algn="ctr" defTabSz="822939" fontAlgn="base">
              <a:lnSpc>
                <a:spcPct val="90000"/>
              </a:lnSpc>
              <a:buNone/>
            </a:pPr>
            <a:r>
              <a:rPr lang="en" sz="1600" b="1" dirty="0">
                <a:solidFill>
                  <a:srgbClr val="440D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SECTOR SALUD</a:t>
            </a:r>
          </a:p>
          <a:p>
            <a:pPr marL="0" indent="0" algn="ctr">
              <a:buNone/>
            </a:pPr>
            <a:r>
              <a:rPr lang="es-ES" sz="1467" dirty="0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Obligatorio Costos </a:t>
            </a:r>
          </a:p>
          <a:p>
            <a:pPr marL="0" indent="0" algn="ctr">
              <a:buNone/>
            </a:pPr>
            <a:r>
              <a:rPr lang="es-ES" sz="1467" dirty="0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 Públicas </a:t>
            </a:r>
          </a:p>
        </p:txBody>
      </p:sp>
      <p:sp>
        <p:nvSpPr>
          <p:cNvPr id="25" name="Google Shape;87;p13"/>
          <p:cNvSpPr txBox="1">
            <a:spLocks/>
          </p:cNvSpPr>
          <p:nvPr/>
        </p:nvSpPr>
        <p:spPr>
          <a:xfrm>
            <a:off x="824888" y="4590333"/>
            <a:ext cx="3681732" cy="1121925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 algn="ctr" defTabSz="822939" fontAlgn="base">
              <a:lnSpc>
                <a:spcPct val="90000"/>
              </a:lnSpc>
              <a:buNone/>
            </a:pPr>
            <a:r>
              <a:rPr lang="es-CO" sz="1600" b="1" dirty="0">
                <a:solidFill>
                  <a:srgbClr val="440D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CREG</a:t>
            </a:r>
          </a:p>
          <a:p>
            <a:pPr marL="0" indent="0" algn="ctr">
              <a:buNone/>
            </a:pPr>
            <a:r>
              <a:rPr lang="es-ES" sz="1467" dirty="0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Obligatorio Auditorías ABC</a:t>
            </a:r>
          </a:p>
          <a:p>
            <a:pPr marL="0" indent="0" algn="ctr">
              <a:buNone/>
            </a:pPr>
            <a:r>
              <a:rPr lang="es-ES" sz="1467" dirty="0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Transportadoras y Distribuidoras Energía</a:t>
            </a:r>
          </a:p>
        </p:txBody>
      </p:sp>
      <p:sp>
        <p:nvSpPr>
          <p:cNvPr id="26" name="Google Shape;87;p13"/>
          <p:cNvSpPr txBox="1">
            <a:spLocks/>
          </p:cNvSpPr>
          <p:nvPr/>
        </p:nvSpPr>
        <p:spPr>
          <a:xfrm>
            <a:off x="8912030" y="1436708"/>
            <a:ext cx="2602429" cy="1163148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 algn="ctr" defTabSz="822939" fontAlgn="base">
              <a:lnSpc>
                <a:spcPct val="90000"/>
              </a:lnSpc>
              <a:buNone/>
            </a:pPr>
            <a:r>
              <a:rPr lang="en" sz="1600" b="1" dirty="0">
                <a:solidFill>
                  <a:srgbClr val="440D4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</a:t>
            </a:r>
          </a:p>
          <a:p>
            <a:pPr marL="0" indent="0" algn="ctr">
              <a:buNone/>
            </a:pPr>
            <a:r>
              <a:rPr lang="es-ES" sz="1467" dirty="0">
                <a:solidFill>
                  <a:srgbClr val="0A4225"/>
                </a:solidFill>
              </a:rPr>
              <a:t>Sugerencia utilización </a:t>
            </a:r>
            <a:r>
              <a:rPr lang="es-ES" sz="1467" dirty="0" smtClean="0">
                <a:solidFill>
                  <a:srgbClr val="0A4225"/>
                </a:solidFill>
              </a:rPr>
              <a:t>costos IES</a:t>
            </a:r>
            <a:endParaRPr lang="es-ES" sz="1467" dirty="0">
              <a:solidFill>
                <a:srgbClr val="0A4225"/>
              </a:solidFill>
            </a:endParaRPr>
          </a:p>
        </p:txBody>
      </p:sp>
      <p:sp>
        <p:nvSpPr>
          <p:cNvPr id="27" name="Google Shape;87;p13"/>
          <p:cNvSpPr txBox="1">
            <a:spLocks/>
          </p:cNvSpPr>
          <p:nvPr/>
        </p:nvSpPr>
        <p:spPr>
          <a:xfrm>
            <a:off x="8475617" y="2768196"/>
            <a:ext cx="3716385" cy="1163148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 algn="ctr">
              <a:buNone/>
            </a:pPr>
            <a:r>
              <a:rPr lang="en" sz="1600" b="1" dirty="0">
                <a:solidFill>
                  <a:srgbClr val="440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SSP</a:t>
            </a:r>
          </a:p>
          <a:p>
            <a:pPr marL="0" indent="0" algn="ctr">
              <a:buNone/>
            </a:pPr>
            <a:r>
              <a:rPr lang="es-ES" sz="1467" dirty="0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Obligatoria Costos ABC</a:t>
            </a:r>
          </a:p>
          <a:p>
            <a:pPr marL="0" indent="0" algn="ctr">
              <a:buNone/>
            </a:pPr>
            <a:r>
              <a:rPr lang="es-ES" sz="1467" dirty="0" err="1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Acued</a:t>
            </a:r>
            <a:r>
              <a:rPr lang="es-ES" sz="1467" dirty="0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s-ES" sz="1467" dirty="0" err="1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Alcant</a:t>
            </a:r>
            <a:r>
              <a:rPr lang="es-ES" sz="1467" dirty="0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Aseo – Energía - Gas</a:t>
            </a:r>
          </a:p>
        </p:txBody>
      </p:sp>
      <p:sp>
        <p:nvSpPr>
          <p:cNvPr id="28" name="Google Shape;87;p13"/>
          <p:cNvSpPr txBox="1">
            <a:spLocks/>
          </p:cNvSpPr>
          <p:nvPr/>
        </p:nvSpPr>
        <p:spPr>
          <a:xfrm>
            <a:off x="8400683" y="4361935"/>
            <a:ext cx="3340763" cy="1163148"/>
          </a:xfrm>
          <a:prstGeom prst="rect">
            <a:avLst/>
          </a:prstGeom>
          <a:noFill/>
          <a:ln w="57150"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 b="0" i="0" u="none" strike="noStrike" cap="none">
                <a:solidFill>
                  <a:srgbClr val="000000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pPr marL="0" indent="0" algn="ctr">
              <a:buNone/>
            </a:pPr>
            <a:r>
              <a:rPr lang="en" sz="1600" b="1" dirty="0">
                <a:solidFill>
                  <a:srgbClr val="440D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CRC</a:t>
            </a:r>
          </a:p>
          <a:p>
            <a:pPr marL="0" indent="0" algn="ctr">
              <a:buNone/>
            </a:pPr>
            <a:r>
              <a:rPr lang="es-ES" sz="1467" dirty="0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Obligatoria aplicación ABC</a:t>
            </a:r>
          </a:p>
          <a:p>
            <a:pPr marL="0" indent="0" algn="ctr">
              <a:buNone/>
            </a:pPr>
            <a:r>
              <a:rPr lang="es-ES" sz="1467" dirty="0">
                <a:solidFill>
                  <a:srgbClr val="0A42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Giros postales</a:t>
            </a:r>
          </a:p>
        </p:txBody>
      </p:sp>
      <p:sp>
        <p:nvSpPr>
          <p:cNvPr id="29" name="Google Shape;287;p29"/>
          <p:cNvSpPr txBox="1">
            <a:spLocks/>
          </p:cNvSpPr>
          <p:nvPr/>
        </p:nvSpPr>
        <p:spPr>
          <a:xfrm>
            <a:off x="3721054" y="5715651"/>
            <a:ext cx="4549889" cy="67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es-CO" sz="1867" dirty="0" smtClean="0">
                <a:solidFill>
                  <a:schemeClr val="tx1"/>
                </a:solidFill>
                <a:highlight>
                  <a:srgbClr val="FFCD00"/>
                </a:highlight>
              </a:rPr>
              <a:t>Ley </a:t>
            </a:r>
            <a:r>
              <a:rPr lang="es-CO" sz="1867" dirty="0">
                <a:solidFill>
                  <a:schemeClr val="tx1"/>
                </a:solidFill>
                <a:highlight>
                  <a:srgbClr val="FFCD00"/>
                </a:highlight>
              </a:rPr>
              <a:t>1314 de </a:t>
            </a:r>
            <a:r>
              <a:rPr lang="es-CO" sz="1867" dirty="0" smtClean="0">
                <a:solidFill>
                  <a:schemeClr val="tx1"/>
                </a:solidFill>
                <a:highlight>
                  <a:srgbClr val="FFCD00"/>
                </a:highlight>
              </a:rPr>
              <a:t>2009</a:t>
            </a:r>
            <a:endParaRPr lang="es-CO" sz="1867" i="1" dirty="0">
              <a:solidFill>
                <a:schemeClr val="tx1"/>
              </a:solidFill>
              <a:highlight>
                <a:srgbClr val="FFCD00"/>
              </a:highlight>
            </a:endParaRPr>
          </a:p>
        </p:txBody>
      </p:sp>
      <p:cxnSp>
        <p:nvCxnSpPr>
          <p:cNvPr id="30" name="37 Conector recto de flecha"/>
          <p:cNvCxnSpPr/>
          <p:nvPr/>
        </p:nvCxnSpPr>
        <p:spPr>
          <a:xfrm>
            <a:off x="6060053" y="5161973"/>
            <a:ext cx="23417" cy="688293"/>
          </a:xfrm>
          <a:prstGeom prst="straightConnector1">
            <a:avLst/>
          </a:prstGeom>
          <a:ln w="28575">
            <a:solidFill>
              <a:srgbClr val="D5982B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Google Shape;87;p13"/>
          <p:cNvSpPr txBox="1">
            <a:spLocks/>
          </p:cNvSpPr>
          <p:nvPr/>
        </p:nvSpPr>
        <p:spPr>
          <a:xfrm>
            <a:off x="1011829" y="1947394"/>
            <a:ext cx="2166938" cy="985837"/>
          </a:xfrm>
          <a:prstGeom prst="rect">
            <a:avLst/>
          </a:prstGeom>
          <a:ln w="57150"/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" sz="2000" b="1" dirty="0" smtClean="0">
                <a:solidFill>
                  <a:srgbClr val="440D44"/>
                </a:solidFill>
              </a:rPr>
              <a:t>MHCP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800" dirty="0" smtClean="0">
                <a:solidFill>
                  <a:srgbClr val="0A4225"/>
                </a:solidFill>
              </a:rPr>
              <a:t>Obligatorio costos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s-ES" sz="1800" dirty="0" smtClean="0">
                <a:solidFill>
                  <a:srgbClr val="0A4225"/>
                </a:solidFill>
              </a:rPr>
              <a:t>Loterías y asimiladas</a:t>
            </a:r>
            <a:endParaRPr lang="es-ES" sz="1800" dirty="0">
              <a:solidFill>
                <a:srgbClr val="0A42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30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498D-D769-4C3A-9BAA-146AACCB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dirty="0" smtClean="0"/>
              <a:t>3. Consideraciones finales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50696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El Contador del Siglo XXI</a:t>
            </a:r>
            <a:endParaRPr lang="es-CO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AB09CFA-BA9C-4694-BF8B-B64C4763A23F}"/>
              </a:ext>
            </a:extLst>
          </p:cNvPr>
          <p:cNvSpPr txBox="1">
            <a:spLocks/>
          </p:cNvSpPr>
          <p:nvPr/>
        </p:nvSpPr>
        <p:spPr>
          <a:xfrm>
            <a:off x="621733" y="2336800"/>
            <a:ext cx="5573233" cy="25341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41858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ES" sz="2800" b="0" i="1" dirty="0" smtClean="0"/>
              <a:t>“Se requieren contadores más gerenciales”</a:t>
            </a:r>
            <a:r>
              <a:rPr lang="es-CO" sz="2800" dirty="0" smtClean="0"/>
              <a:t/>
            </a:r>
            <a:br>
              <a:rPr lang="es-CO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800" dirty="0" smtClean="0"/>
              <a:t/>
            </a:r>
            <a:br>
              <a:rPr lang="es-ES" sz="2800" dirty="0" smtClean="0"/>
            </a:br>
            <a:r>
              <a:rPr lang="es-ES" sz="2400" dirty="0" smtClean="0"/>
              <a:t>Robert Kaplan </a:t>
            </a:r>
            <a:r>
              <a:rPr lang="es-ES" sz="2000" dirty="0" smtClean="0"/>
              <a:t/>
            </a:r>
            <a:br>
              <a:rPr lang="es-ES" sz="2000" dirty="0" smtClean="0"/>
            </a:br>
            <a:endParaRPr lang="es-CO" sz="2000" dirty="0"/>
          </a:p>
        </p:txBody>
      </p:sp>
      <p:pic>
        <p:nvPicPr>
          <p:cNvPr id="5" name="Picture 2" descr="Artículos y reseñas — Liberty &amp; Knowled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49" y="1260692"/>
            <a:ext cx="4386305" cy="4722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0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6BB702B-0AAE-42C2-A572-EB82462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39" y="1818167"/>
            <a:ext cx="2573872" cy="3221665"/>
          </a:xfrm>
        </p:spPr>
        <p:txBody>
          <a:bodyPr>
            <a:normAutofit/>
          </a:bodyPr>
          <a:lstStyle/>
          <a:p>
            <a:r>
              <a:rPr lang="es-CO" sz="3600" dirty="0" smtClean="0"/>
              <a:t>El Contador del Siglo XXI</a:t>
            </a:r>
            <a:endParaRPr lang="es-CO" sz="3600" dirty="0"/>
          </a:p>
        </p:txBody>
      </p:sp>
      <p:sp>
        <p:nvSpPr>
          <p:cNvPr id="5" name="Marcador de posición de imagen 4">
            <a:extLst>
              <a:ext uri="{FF2B5EF4-FFF2-40B4-BE49-F238E27FC236}">
                <a16:creationId xmlns:a16="http://schemas.microsoft.com/office/drawing/2014/main" id="{D0E63E5F-215A-4C19-8183-0B35D90D4A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657601" y="1016425"/>
            <a:ext cx="8183738" cy="4898952"/>
          </a:xfrm>
        </p:spPr>
      </p:sp>
      <p:sp>
        <p:nvSpPr>
          <p:cNvPr id="2" name="Rectángulo 1"/>
          <p:cNvSpPr/>
          <p:nvPr/>
        </p:nvSpPr>
        <p:spPr>
          <a:xfrm>
            <a:off x="3866093" y="1570465"/>
            <a:ext cx="776675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CO" sz="2000" b="1" i="1" dirty="0"/>
              <a:t>“La tecnología está redefiniendo el rol del contador gerencial al tiempo que cambia el panorama de los negocios y la profesión de la contabilidad </a:t>
            </a:r>
            <a:r>
              <a:rPr lang="es-CO" sz="2000" b="1" i="1" dirty="0" smtClean="0"/>
              <a:t>de gestión </a:t>
            </a:r>
            <a:r>
              <a:rPr lang="es-CO" sz="2000" b="1" i="1" dirty="0"/>
              <a:t>a una velocidad sin precedentes. </a:t>
            </a:r>
            <a:r>
              <a:rPr lang="es-CO" sz="2000" b="1" i="1" dirty="0" smtClean="0"/>
              <a:t>La </a:t>
            </a:r>
            <a:r>
              <a:rPr lang="es-CO" sz="2000" b="1" i="1" dirty="0"/>
              <a:t>educación en contabilidad gerencial también tiene que cambiar. La recientemente revisada Management </a:t>
            </a:r>
            <a:r>
              <a:rPr lang="es-CO" sz="2000" b="1" i="1" dirty="0" err="1"/>
              <a:t>Accounting</a:t>
            </a:r>
            <a:r>
              <a:rPr lang="es-CO" sz="2000" b="1" i="1" dirty="0"/>
              <a:t> </a:t>
            </a:r>
            <a:r>
              <a:rPr lang="es-CO" sz="2000" b="1" i="1" dirty="0" err="1"/>
              <a:t>Competency</a:t>
            </a:r>
            <a:r>
              <a:rPr lang="es-CO" sz="2000" b="1" i="1" dirty="0"/>
              <a:t> Framework, publicada por el IMA (</a:t>
            </a:r>
            <a:r>
              <a:rPr lang="es-CO" sz="2000" b="1" i="1" dirty="0" err="1"/>
              <a:t>Institute</a:t>
            </a:r>
            <a:r>
              <a:rPr lang="es-CO" sz="2000" b="1" i="1" dirty="0"/>
              <a:t> of Management </a:t>
            </a:r>
            <a:r>
              <a:rPr lang="es-CO" sz="2000" b="1" i="1" dirty="0" err="1"/>
              <a:t>Accountants</a:t>
            </a:r>
            <a:r>
              <a:rPr lang="es-CO" sz="2000" b="1" i="1" dirty="0"/>
              <a:t>), puede ayudar a proporcionar orientación sobre cómo lograr esta hazaña.” </a:t>
            </a:r>
            <a:r>
              <a:rPr lang="es-CO" sz="2000" b="1" i="1" dirty="0" smtClean="0"/>
              <a:t> (</a:t>
            </a:r>
            <a:r>
              <a:rPr lang="es-CO" sz="2000" b="1" i="1" dirty="0" err="1" smtClean="0"/>
              <a:t>Raef</a:t>
            </a:r>
            <a:r>
              <a:rPr lang="es-CO" sz="2000" b="1" i="1" dirty="0" smtClean="0"/>
              <a:t> </a:t>
            </a:r>
            <a:r>
              <a:rPr lang="es-CO" sz="2000" b="1" i="1" dirty="0" err="1" smtClean="0"/>
              <a:t>Lawson</a:t>
            </a:r>
            <a:r>
              <a:rPr lang="es-CO" sz="2000" b="1" i="1" dirty="0" smtClean="0"/>
              <a:t>, 2017)</a:t>
            </a:r>
            <a:endParaRPr lang="es-CO" sz="2000" b="1" i="1" dirty="0"/>
          </a:p>
        </p:txBody>
      </p:sp>
    </p:spTree>
    <p:extLst>
      <p:ext uri="{BB962C8B-B14F-4D97-AF65-F5344CB8AC3E}">
        <p14:creationId xmlns:p14="http://schemas.microsoft.com/office/powerpoint/2010/main" val="344329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El Contador del Siglo XXI</a:t>
            </a:r>
            <a:endParaRPr lang="es-CO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588B6BDE-9014-4D86-8FE7-120066FFFC7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6149390"/>
              </p:ext>
            </p:extLst>
          </p:nvPr>
        </p:nvGraphicFramePr>
        <p:xfrm>
          <a:off x="2296390" y="690994"/>
          <a:ext cx="9565410" cy="56336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5152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DD325D-3117-4256-BC48-BC1AC53E16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4089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7C351B8-89C0-483F-A084-769F233B24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O" sz="4000" b="1" dirty="0" smtClean="0"/>
              <a:t>La Contaduría en el Siglo XXI y el nuevo Rol del Contador Público</a:t>
            </a:r>
            <a:endParaRPr lang="es-CO" sz="4000" b="1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191A1C-3CC0-45ED-8B3D-4C2CF873C2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6368" y="4178817"/>
            <a:ext cx="11014270" cy="100955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CO" b="1" dirty="0" smtClean="0"/>
              <a:t>Jefe División de Gestión Financiera y Profesor/Investigador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s-CO" b="1" dirty="0" smtClean="0"/>
              <a:t>Universidad de Antioquia 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485450-890C-4BBC-B146-9B853BA41D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36368" y="3345204"/>
            <a:ext cx="11014270" cy="5043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3200" b="1" dirty="0" smtClean="0"/>
              <a:t>Jair Albeiro Osorio Agudelo, </a:t>
            </a:r>
            <a:r>
              <a:rPr lang="es-CO" sz="3200" b="1" dirty="0" err="1" smtClean="0"/>
              <a:t>Ph.D</a:t>
            </a:r>
            <a:r>
              <a:rPr lang="es-CO" sz="3200" b="1" dirty="0" smtClean="0"/>
              <a:t>.</a:t>
            </a:r>
          </a:p>
          <a:p>
            <a:pPr marL="0" indent="0">
              <a:buNone/>
            </a:pPr>
            <a:endParaRPr lang="es-CO" sz="3200" b="1" dirty="0"/>
          </a:p>
        </p:txBody>
      </p:sp>
      <p:sp>
        <p:nvSpPr>
          <p:cNvPr id="5" name="Google Shape;71;p12">
            <a:extLst>
              <a:ext uri="{FF2B5EF4-FFF2-40B4-BE49-F238E27FC236}">
                <a16:creationId xmlns:a16="http://schemas.microsoft.com/office/drawing/2014/main" id="{948AF25A-B869-426D-B7AD-292510126D4C}"/>
              </a:ext>
            </a:extLst>
          </p:cNvPr>
          <p:cNvSpPr txBox="1">
            <a:spLocks/>
          </p:cNvSpPr>
          <p:nvPr/>
        </p:nvSpPr>
        <p:spPr>
          <a:xfrm>
            <a:off x="2214916" y="5029397"/>
            <a:ext cx="7666009" cy="352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Lora"/>
              <a:buNone/>
              <a:defRPr sz="36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es-ES" sz="2000" i="1" dirty="0" err="1" smtClean="0">
                <a:solidFill>
                  <a:srgbClr val="418584"/>
                </a:solidFill>
                <a:latin typeface="+mn-lt"/>
              </a:rPr>
              <a:t>jair_osorio_udea</a:t>
            </a:r>
            <a:endParaRPr lang="es-ES" sz="2000" i="1" dirty="0" smtClean="0">
              <a:solidFill>
                <a:srgbClr val="418584"/>
              </a:solidFill>
              <a:latin typeface="+mn-lt"/>
            </a:endParaRPr>
          </a:p>
        </p:txBody>
      </p:sp>
      <p:pic>
        <p:nvPicPr>
          <p:cNvPr id="6" name="Picture 2" descr="Qué hacer si no te funciona Instagra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982" y="4998354"/>
            <a:ext cx="602042" cy="334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23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rco de bloque 15"/>
          <p:cNvSpPr/>
          <p:nvPr/>
        </p:nvSpPr>
        <p:spPr>
          <a:xfrm>
            <a:off x="79207" y="14447"/>
            <a:ext cx="6424899" cy="6424899"/>
          </a:xfrm>
          <a:prstGeom prst="blockArc">
            <a:avLst>
              <a:gd name="adj1" fmla="val 18900000"/>
              <a:gd name="adj2" fmla="val 2700000"/>
              <a:gd name="adj3" fmla="val 336"/>
            </a:avLst>
          </a:prstGeom>
          <a:solidFill>
            <a:schemeClr val="accent6">
              <a:lumMod val="50000"/>
            </a:schemeClr>
          </a:solidFill>
          <a:ln w="12700" cap="flat" cmpd="sng" algn="ctr">
            <a:solidFill>
              <a:srgbClr val="029676">
                <a:hueOff val="0"/>
                <a:satOff val="0"/>
                <a:lumOff val="0"/>
                <a:alphaOff val="0"/>
              </a:srgbClr>
            </a:solidFill>
            <a:prstDash val="solid"/>
            <a:miter lim="800000"/>
          </a:ln>
          <a:effectLst/>
          <a:scene3d>
            <a:camera prst="orthographicFront"/>
            <a:lightRig rig="flat" dir="t"/>
          </a:scene3d>
          <a:sp3d prstMaterial="matte"/>
        </p:spPr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B6BB702B-0AAE-42C2-A572-EB82462B5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39" y="1818167"/>
            <a:ext cx="2020717" cy="3221665"/>
          </a:xfrm>
        </p:spPr>
        <p:txBody>
          <a:bodyPr>
            <a:normAutofit/>
          </a:bodyPr>
          <a:lstStyle/>
          <a:p>
            <a:r>
              <a:rPr lang="es-CO" sz="4800" dirty="0" smtClean="0"/>
              <a:t>Agenda</a:t>
            </a:r>
            <a:endParaRPr lang="es-CO" sz="4800" dirty="0"/>
          </a:p>
        </p:txBody>
      </p:sp>
      <p:sp>
        <p:nvSpPr>
          <p:cNvPr id="6" name="Elipse 5"/>
          <p:cNvSpPr/>
          <p:nvPr/>
        </p:nvSpPr>
        <p:spPr>
          <a:xfrm>
            <a:off x="6035786" y="1798178"/>
            <a:ext cx="458157" cy="46293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CO" sz="1351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094530" y="1777359"/>
            <a:ext cx="35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CO" sz="2400" b="1" kern="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1</a:t>
            </a:r>
          </a:p>
        </p:txBody>
      </p:sp>
      <p:sp>
        <p:nvSpPr>
          <p:cNvPr id="8" name="Elipse 7"/>
          <p:cNvSpPr/>
          <p:nvPr/>
        </p:nvSpPr>
        <p:spPr>
          <a:xfrm>
            <a:off x="6304409" y="2995845"/>
            <a:ext cx="458157" cy="46293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CO" sz="1351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338441" y="2996065"/>
            <a:ext cx="35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CO" sz="2400" b="1" kern="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2</a:t>
            </a:r>
          </a:p>
        </p:txBody>
      </p:sp>
      <p:sp>
        <p:nvSpPr>
          <p:cNvPr id="10" name="Elipse 9"/>
          <p:cNvSpPr/>
          <p:nvPr/>
        </p:nvSpPr>
        <p:spPr>
          <a:xfrm>
            <a:off x="5984885" y="4210865"/>
            <a:ext cx="458157" cy="462937"/>
          </a:xfrm>
          <a:prstGeom prst="ellipse">
            <a:avLst/>
          </a:prstGeom>
          <a:solidFill>
            <a:srgbClr val="006600"/>
          </a:soli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CO" sz="1351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6035786" y="4212137"/>
            <a:ext cx="3563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CO" sz="2400" b="1" kern="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sym typeface="Arial"/>
              </a:rPr>
              <a:t>3</a:t>
            </a:r>
          </a:p>
        </p:txBody>
      </p:sp>
      <p:pic>
        <p:nvPicPr>
          <p:cNvPr id="12" name="Google Shape;90;p13"/>
          <p:cNvPicPr preferRelativeResize="0"/>
          <p:nvPr/>
        </p:nvPicPr>
        <p:blipFill rotWithShape="1">
          <a:blip r:embed="rId2">
            <a:alphaModFix/>
          </a:blip>
          <a:srcRect t="8630" b="24671"/>
          <a:stretch/>
        </p:blipFill>
        <p:spPr>
          <a:xfrm>
            <a:off x="3162434" y="1962271"/>
            <a:ext cx="2932084" cy="2768031"/>
          </a:xfrm>
          <a:prstGeom prst="ellipse">
            <a:avLst/>
          </a:prstGeom>
          <a:noFill/>
          <a:ln>
            <a:noFill/>
          </a:ln>
        </p:spPr>
      </p:pic>
      <p:sp>
        <p:nvSpPr>
          <p:cNvPr id="13" name="CuadroTexto 12"/>
          <p:cNvSpPr txBox="1"/>
          <p:nvPr/>
        </p:nvSpPr>
        <p:spPr>
          <a:xfrm>
            <a:off x="7090938" y="3011808"/>
            <a:ext cx="438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buClr>
                <a:srgbClr val="000000"/>
              </a:buClr>
              <a:buFont typeface="Arial"/>
              <a:buNone/>
              <a:defRPr sz="2200" b="1" kern="0">
                <a:solidFill>
                  <a:prstClr val="black"/>
                </a:solidFill>
                <a:latin typeface="Calibri "/>
                <a:cs typeface="Arial" panose="020B0604020202020204" pitchFamily="34" charset="0"/>
              </a:defRPr>
            </a:lvl1pPr>
          </a:lstStyle>
          <a:p>
            <a:r>
              <a:rPr lang="es-CO" sz="2000" dirty="0"/>
              <a:t>Management </a:t>
            </a:r>
            <a:r>
              <a:rPr lang="es-CO" sz="2000" dirty="0" err="1"/>
              <a:t>Accounting</a:t>
            </a:r>
            <a:r>
              <a:rPr lang="es-CO" sz="2000" dirty="0"/>
              <a:t> </a:t>
            </a:r>
            <a:r>
              <a:rPr lang="es-CO" sz="2000" dirty="0" smtClean="0"/>
              <a:t>Siglo </a:t>
            </a:r>
            <a:r>
              <a:rPr lang="es-CO" sz="2000" dirty="0"/>
              <a:t>XXI</a:t>
            </a:r>
            <a:endParaRPr lang="es-CO" sz="2000" dirty="0">
              <a:sym typeface="Arial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849161" y="1765305"/>
            <a:ext cx="44895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s-ES" sz="2000" b="1" kern="0" dirty="0">
                <a:solidFill>
                  <a:prstClr val="black"/>
                </a:solidFill>
                <a:latin typeface="Calibri "/>
                <a:cs typeface="Arial" panose="020B0604020202020204" pitchFamily="34" charset="0"/>
                <a:sym typeface="Arial"/>
              </a:rPr>
              <a:t>Contextualización</a:t>
            </a:r>
            <a:endParaRPr lang="es-CO" sz="2000" b="1" kern="0" dirty="0">
              <a:solidFill>
                <a:prstClr val="black"/>
              </a:solidFill>
              <a:latin typeface="Calibri "/>
              <a:cs typeface="Arial" panose="020B0604020202020204" pitchFamily="34" charset="0"/>
              <a:sym typeface="Arial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6905193" y="4258311"/>
            <a:ext cx="4973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b="1" dirty="0" smtClean="0">
                <a:latin typeface="Calibri "/>
                <a:cs typeface="Arial" panose="020B0604020202020204" pitchFamily="34" charset="0"/>
              </a:rPr>
              <a:t>Consideraciones finales</a:t>
            </a:r>
            <a:endParaRPr lang="es-CO" sz="2000" b="1" dirty="0">
              <a:latin typeface="Calibri 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81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  <p:bldP spid="8" grpId="0" animBg="1"/>
      <p:bldP spid="8" grpId="1" animBg="1"/>
      <p:bldP spid="9" grpId="0"/>
      <p:bldP spid="9" grpId="1"/>
      <p:bldP spid="10" grpId="0" animBg="1"/>
      <p:bldP spid="10" grpId="1" animBg="1"/>
      <p:bldP spid="11" grpId="0"/>
      <p:bldP spid="11" grpId="1"/>
      <p:bldP spid="13" grpId="0"/>
      <p:bldP spid="13" grpId="1"/>
      <p:bldP spid="14" grpId="0"/>
      <p:bldP spid="14" grpId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0B498D-D769-4C3A-9BAA-146AACCBE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1. Contextualización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502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B09CFA-BA9C-4694-BF8B-B64C4763A2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66" y="499872"/>
            <a:ext cx="5573233" cy="5974079"/>
          </a:xfrm>
        </p:spPr>
        <p:txBody>
          <a:bodyPr>
            <a:noAutofit/>
          </a:bodyPr>
          <a:lstStyle/>
          <a:p>
            <a:pPr algn="ctr"/>
            <a:r>
              <a:rPr lang="es-ES" sz="2400" b="0" i="1" dirty="0"/>
              <a:t>“Es claro que una de las funciones prioritarias de la contabilidad radica en servir de instrumento de </a:t>
            </a:r>
            <a:r>
              <a:rPr lang="es-ES" sz="2400" i="1" dirty="0"/>
              <a:t>control</a:t>
            </a:r>
            <a:r>
              <a:rPr lang="es-ES" sz="2400" b="0" i="1" dirty="0"/>
              <a:t>; </a:t>
            </a:r>
            <a:r>
              <a:rPr lang="es-ES" sz="2400" b="0" i="1" dirty="0" smtClean="0"/>
              <a:t>instrumento que técnicamente desarrollado permitirá </a:t>
            </a:r>
            <a:r>
              <a:rPr lang="es-ES" sz="2400" b="0" i="1" dirty="0"/>
              <a:t>tanto a los administradores de las finanzas públicas, como a las entidades que cumplen funciones fiscalizadoras, ejercer con pertinencia el </a:t>
            </a:r>
            <a:r>
              <a:rPr lang="es-ES" sz="2400" i="1" dirty="0"/>
              <a:t>seguimiento riguroso del manejo eficiente y eficaz</a:t>
            </a:r>
            <a:r>
              <a:rPr lang="es-ES" sz="2400" b="0" i="1" dirty="0"/>
              <a:t> de los organismos estatales” </a:t>
            </a:r>
            <a:r>
              <a:rPr lang="es-ES" sz="2400" b="0" i="1" dirty="0" smtClean="0"/>
              <a:t>(resaltado </a:t>
            </a:r>
            <a:r>
              <a:rPr lang="es-ES" sz="2400" b="0" i="1" dirty="0"/>
              <a:t>fuera de </a:t>
            </a:r>
            <a:r>
              <a:rPr lang="es-ES" sz="2400" b="0" i="1" dirty="0" smtClean="0"/>
              <a:t>texto).</a:t>
            </a:r>
            <a:r>
              <a:rPr lang="es-ES" sz="2400" dirty="0" smtClean="0"/>
              <a:t/>
            </a:r>
            <a:br>
              <a:rPr lang="es-ES" sz="2400" dirty="0" smtClean="0"/>
            </a:br>
            <a:r>
              <a:rPr lang="es-ES" sz="2400" dirty="0"/>
              <a:t/>
            </a:r>
            <a:br>
              <a:rPr lang="es-ES" sz="2400" dirty="0"/>
            </a:br>
            <a:r>
              <a:rPr lang="es-ES" sz="2000" dirty="0" smtClean="0"/>
              <a:t>Edgar Fernando Nieto S. (QEPD)</a:t>
            </a:r>
            <a:endParaRPr lang="es-CO" sz="2000" dirty="0"/>
          </a:p>
        </p:txBody>
      </p:sp>
      <p:pic>
        <p:nvPicPr>
          <p:cNvPr id="13" name="Marcador de posición de imagen 12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96" t="41774" r="43743" b="28021"/>
          <a:stretch/>
        </p:blipFill>
        <p:spPr>
          <a:xfrm>
            <a:off x="7571232" y="1206664"/>
            <a:ext cx="3706368" cy="4265816"/>
          </a:xfrm>
        </p:spPr>
      </p:pic>
    </p:spTree>
    <p:extLst>
      <p:ext uri="{BB962C8B-B14F-4D97-AF65-F5344CB8AC3E}">
        <p14:creationId xmlns:p14="http://schemas.microsoft.com/office/powerpoint/2010/main" val="38900570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Campos </a:t>
            </a:r>
            <a:r>
              <a:rPr lang="es-CO" dirty="0"/>
              <a:t>disciplinares de la Contabilidad</a:t>
            </a:r>
            <a:endParaRPr lang="es-CO" dirty="0"/>
          </a:p>
        </p:txBody>
      </p:sp>
      <p:sp>
        <p:nvSpPr>
          <p:cNvPr id="3" name="object 8"/>
          <p:cNvSpPr txBox="1"/>
          <p:nvPr/>
        </p:nvSpPr>
        <p:spPr>
          <a:xfrm>
            <a:off x="5778150" y="6062334"/>
            <a:ext cx="1800895" cy="18274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spcBef>
                <a:spcPts val="105"/>
              </a:spcBef>
            </a:pPr>
            <a:r>
              <a:rPr sz="1100" spc="-11" dirty="0">
                <a:solidFill>
                  <a:prstClr val="black"/>
                </a:solidFill>
                <a:latin typeface="Carlito"/>
                <a:cs typeface="Carlito"/>
                <a:sym typeface="Arial"/>
              </a:rPr>
              <a:t>Fuente</a:t>
            </a:r>
            <a:r>
              <a:rPr lang="es-CO" sz="1100" spc="-11" dirty="0">
                <a:solidFill>
                  <a:prstClr val="black"/>
                </a:solidFill>
                <a:latin typeface="Carlito"/>
                <a:cs typeface="Carlito"/>
                <a:sym typeface="Arial"/>
              </a:rPr>
              <a:t>: Elaboración propia</a:t>
            </a:r>
            <a:endParaRPr sz="1100" dirty="0">
              <a:solidFill>
                <a:prstClr val="black"/>
              </a:solidFill>
              <a:latin typeface="Carlito"/>
              <a:cs typeface="Carlito"/>
              <a:sym typeface="Arial"/>
            </a:endParaRPr>
          </a:p>
        </p:txBody>
      </p:sp>
      <p:grpSp>
        <p:nvGrpSpPr>
          <p:cNvPr id="4" name="object 18"/>
          <p:cNvGrpSpPr/>
          <p:nvPr/>
        </p:nvGrpSpPr>
        <p:grpSpPr>
          <a:xfrm>
            <a:off x="1847192" y="1465118"/>
            <a:ext cx="2973122" cy="5295771"/>
            <a:chOff x="1892554" y="773937"/>
            <a:chExt cx="1884680" cy="3903979"/>
          </a:xfrm>
          <a:solidFill>
            <a:schemeClr val="accent3">
              <a:lumMod val="50000"/>
            </a:schemeClr>
          </a:solidFill>
        </p:grpSpPr>
        <p:sp>
          <p:nvSpPr>
            <p:cNvPr id="5" name="object 19"/>
            <p:cNvSpPr/>
            <p:nvPr/>
          </p:nvSpPr>
          <p:spPr>
            <a:xfrm>
              <a:off x="1898904" y="780287"/>
              <a:ext cx="1871980" cy="3891279"/>
            </a:xfrm>
            <a:custGeom>
              <a:avLst/>
              <a:gdLst/>
              <a:ahLst/>
              <a:cxnLst/>
              <a:rect l="l" t="t" r="r" b="b"/>
              <a:pathLst>
                <a:path w="1871979" h="3891279">
                  <a:moveTo>
                    <a:pt x="1559559" y="0"/>
                  </a:moveTo>
                  <a:lnTo>
                    <a:pt x="311912" y="0"/>
                  </a:lnTo>
                  <a:lnTo>
                    <a:pt x="265831" y="3383"/>
                  </a:lnTo>
                  <a:lnTo>
                    <a:pt x="221846" y="13210"/>
                  </a:lnTo>
                  <a:lnTo>
                    <a:pt x="180440" y="28998"/>
                  </a:lnTo>
                  <a:lnTo>
                    <a:pt x="142095" y="50264"/>
                  </a:lnTo>
                  <a:lnTo>
                    <a:pt x="107296" y="76524"/>
                  </a:lnTo>
                  <a:lnTo>
                    <a:pt x="76524" y="107296"/>
                  </a:lnTo>
                  <a:lnTo>
                    <a:pt x="50264" y="142095"/>
                  </a:lnTo>
                  <a:lnTo>
                    <a:pt x="28998" y="180440"/>
                  </a:lnTo>
                  <a:lnTo>
                    <a:pt x="13210" y="221846"/>
                  </a:lnTo>
                  <a:lnTo>
                    <a:pt x="3383" y="265831"/>
                  </a:lnTo>
                  <a:lnTo>
                    <a:pt x="0" y="311912"/>
                  </a:lnTo>
                  <a:lnTo>
                    <a:pt x="0" y="3578860"/>
                  </a:lnTo>
                  <a:lnTo>
                    <a:pt x="3383" y="3624940"/>
                  </a:lnTo>
                  <a:lnTo>
                    <a:pt x="13210" y="3668925"/>
                  </a:lnTo>
                  <a:lnTo>
                    <a:pt x="28998" y="3710331"/>
                  </a:lnTo>
                  <a:lnTo>
                    <a:pt x="50264" y="3748676"/>
                  </a:lnTo>
                  <a:lnTo>
                    <a:pt x="76524" y="3783475"/>
                  </a:lnTo>
                  <a:lnTo>
                    <a:pt x="107296" y="3814247"/>
                  </a:lnTo>
                  <a:lnTo>
                    <a:pt x="142095" y="3840507"/>
                  </a:lnTo>
                  <a:lnTo>
                    <a:pt x="180440" y="3861773"/>
                  </a:lnTo>
                  <a:lnTo>
                    <a:pt x="221846" y="3877561"/>
                  </a:lnTo>
                  <a:lnTo>
                    <a:pt x="265831" y="3887388"/>
                  </a:lnTo>
                  <a:lnTo>
                    <a:pt x="311912" y="3890772"/>
                  </a:lnTo>
                  <a:lnTo>
                    <a:pt x="1559559" y="3890772"/>
                  </a:lnTo>
                  <a:lnTo>
                    <a:pt x="1605640" y="3887388"/>
                  </a:lnTo>
                  <a:lnTo>
                    <a:pt x="1649625" y="3877561"/>
                  </a:lnTo>
                  <a:lnTo>
                    <a:pt x="1691031" y="3861773"/>
                  </a:lnTo>
                  <a:lnTo>
                    <a:pt x="1729376" y="3840507"/>
                  </a:lnTo>
                  <a:lnTo>
                    <a:pt x="1764175" y="3814247"/>
                  </a:lnTo>
                  <a:lnTo>
                    <a:pt x="1794947" y="3783475"/>
                  </a:lnTo>
                  <a:lnTo>
                    <a:pt x="1821207" y="3748676"/>
                  </a:lnTo>
                  <a:lnTo>
                    <a:pt x="1842473" y="3710331"/>
                  </a:lnTo>
                  <a:lnTo>
                    <a:pt x="1858261" y="3668925"/>
                  </a:lnTo>
                  <a:lnTo>
                    <a:pt x="1868088" y="3624940"/>
                  </a:lnTo>
                  <a:lnTo>
                    <a:pt x="1871471" y="3578860"/>
                  </a:lnTo>
                  <a:lnTo>
                    <a:pt x="1871471" y="311912"/>
                  </a:lnTo>
                  <a:lnTo>
                    <a:pt x="1868088" y="265831"/>
                  </a:lnTo>
                  <a:lnTo>
                    <a:pt x="1858261" y="221846"/>
                  </a:lnTo>
                  <a:lnTo>
                    <a:pt x="1842473" y="180440"/>
                  </a:lnTo>
                  <a:lnTo>
                    <a:pt x="1821207" y="142095"/>
                  </a:lnTo>
                  <a:lnTo>
                    <a:pt x="1794947" y="107296"/>
                  </a:lnTo>
                  <a:lnTo>
                    <a:pt x="1764175" y="76524"/>
                  </a:lnTo>
                  <a:lnTo>
                    <a:pt x="1729376" y="50264"/>
                  </a:lnTo>
                  <a:lnTo>
                    <a:pt x="1691031" y="28998"/>
                  </a:lnTo>
                  <a:lnTo>
                    <a:pt x="1649625" y="13210"/>
                  </a:lnTo>
                  <a:lnTo>
                    <a:pt x="1605640" y="3383"/>
                  </a:lnTo>
                  <a:lnTo>
                    <a:pt x="155955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 sz="14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6" name="object 20"/>
            <p:cNvSpPr/>
            <p:nvPr/>
          </p:nvSpPr>
          <p:spPr>
            <a:xfrm>
              <a:off x="1898904" y="780287"/>
              <a:ext cx="1871980" cy="3891279"/>
            </a:xfrm>
            <a:custGeom>
              <a:avLst/>
              <a:gdLst/>
              <a:ahLst/>
              <a:cxnLst/>
              <a:rect l="l" t="t" r="r" b="b"/>
              <a:pathLst>
                <a:path w="1871979" h="3891279">
                  <a:moveTo>
                    <a:pt x="0" y="311912"/>
                  </a:moveTo>
                  <a:lnTo>
                    <a:pt x="3383" y="265831"/>
                  </a:lnTo>
                  <a:lnTo>
                    <a:pt x="13210" y="221846"/>
                  </a:lnTo>
                  <a:lnTo>
                    <a:pt x="28998" y="180440"/>
                  </a:lnTo>
                  <a:lnTo>
                    <a:pt x="50264" y="142095"/>
                  </a:lnTo>
                  <a:lnTo>
                    <a:pt x="76524" y="107296"/>
                  </a:lnTo>
                  <a:lnTo>
                    <a:pt x="107296" y="76524"/>
                  </a:lnTo>
                  <a:lnTo>
                    <a:pt x="142095" y="50264"/>
                  </a:lnTo>
                  <a:lnTo>
                    <a:pt x="180440" y="28998"/>
                  </a:lnTo>
                  <a:lnTo>
                    <a:pt x="221846" y="13210"/>
                  </a:lnTo>
                  <a:lnTo>
                    <a:pt x="265831" y="3383"/>
                  </a:lnTo>
                  <a:lnTo>
                    <a:pt x="311912" y="0"/>
                  </a:lnTo>
                  <a:lnTo>
                    <a:pt x="1559559" y="0"/>
                  </a:lnTo>
                  <a:lnTo>
                    <a:pt x="1605640" y="3383"/>
                  </a:lnTo>
                  <a:lnTo>
                    <a:pt x="1649625" y="13210"/>
                  </a:lnTo>
                  <a:lnTo>
                    <a:pt x="1691031" y="28998"/>
                  </a:lnTo>
                  <a:lnTo>
                    <a:pt x="1729376" y="50264"/>
                  </a:lnTo>
                  <a:lnTo>
                    <a:pt x="1764175" y="76524"/>
                  </a:lnTo>
                  <a:lnTo>
                    <a:pt x="1794947" y="107296"/>
                  </a:lnTo>
                  <a:lnTo>
                    <a:pt x="1821207" y="142095"/>
                  </a:lnTo>
                  <a:lnTo>
                    <a:pt x="1842473" y="180440"/>
                  </a:lnTo>
                  <a:lnTo>
                    <a:pt x="1858261" y="221846"/>
                  </a:lnTo>
                  <a:lnTo>
                    <a:pt x="1868088" y="265831"/>
                  </a:lnTo>
                  <a:lnTo>
                    <a:pt x="1871471" y="311912"/>
                  </a:lnTo>
                  <a:lnTo>
                    <a:pt x="1871471" y="3578860"/>
                  </a:lnTo>
                  <a:lnTo>
                    <a:pt x="1868088" y="3624940"/>
                  </a:lnTo>
                  <a:lnTo>
                    <a:pt x="1858261" y="3668925"/>
                  </a:lnTo>
                  <a:lnTo>
                    <a:pt x="1842473" y="3710331"/>
                  </a:lnTo>
                  <a:lnTo>
                    <a:pt x="1821207" y="3748676"/>
                  </a:lnTo>
                  <a:lnTo>
                    <a:pt x="1794947" y="3783475"/>
                  </a:lnTo>
                  <a:lnTo>
                    <a:pt x="1764175" y="3814247"/>
                  </a:lnTo>
                  <a:lnTo>
                    <a:pt x="1729376" y="3840507"/>
                  </a:lnTo>
                  <a:lnTo>
                    <a:pt x="1691031" y="3861773"/>
                  </a:lnTo>
                  <a:lnTo>
                    <a:pt x="1649625" y="3877561"/>
                  </a:lnTo>
                  <a:lnTo>
                    <a:pt x="1605640" y="3887388"/>
                  </a:lnTo>
                  <a:lnTo>
                    <a:pt x="1559559" y="3890772"/>
                  </a:lnTo>
                  <a:lnTo>
                    <a:pt x="311912" y="3890772"/>
                  </a:lnTo>
                  <a:lnTo>
                    <a:pt x="265831" y="3887388"/>
                  </a:lnTo>
                  <a:lnTo>
                    <a:pt x="221846" y="3877561"/>
                  </a:lnTo>
                  <a:lnTo>
                    <a:pt x="180440" y="3861773"/>
                  </a:lnTo>
                  <a:lnTo>
                    <a:pt x="142095" y="3840507"/>
                  </a:lnTo>
                  <a:lnTo>
                    <a:pt x="107296" y="3814247"/>
                  </a:lnTo>
                  <a:lnTo>
                    <a:pt x="76524" y="3783475"/>
                  </a:lnTo>
                  <a:lnTo>
                    <a:pt x="50264" y="3748676"/>
                  </a:lnTo>
                  <a:lnTo>
                    <a:pt x="28998" y="3710331"/>
                  </a:lnTo>
                  <a:lnTo>
                    <a:pt x="13210" y="3668925"/>
                  </a:lnTo>
                  <a:lnTo>
                    <a:pt x="3383" y="3624940"/>
                  </a:lnTo>
                  <a:lnTo>
                    <a:pt x="0" y="3578860"/>
                  </a:lnTo>
                  <a:lnTo>
                    <a:pt x="0" y="311912"/>
                  </a:lnTo>
                  <a:close/>
                </a:path>
              </a:pathLst>
            </a:custGeom>
            <a:grpFill/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 sz="1400"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7" name="object 21"/>
          <p:cNvSpPr txBox="1"/>
          <p:nvPr/>
        </p:nvSpPr>
        <p:spPr>
          <a:xfrm>
            <a:off x="2076507" y="1717464"/>
            <a:ext cx="2514489" cy="49148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spcBef>
                <a:spcPts val="105"/>
              </a:spcBef>
            </a:pPr>
            <a:r>
              <a:rPr lang="es-CO" b="1" spc="-5" dirty="0" smtClean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Contabilidad Financiera</a:t>
            </a:r>
            <a:endParaRPr lang="es-CO" b="1" spc="-5" dirty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endParaRPr lang="es-CO" b="1" spc="-5" dirty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r>
              <a:rPr lang="es-CO" b="1" spc="-5" dirty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Contabilidad </a:t>
            </a:r>
            <a:endParaRPr lang="es-CO" b="1" spc="-5" dirty="0" smtClean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r>
              <a:rPr lang="es-CO" b="1" spc="-5" dirty="0" smtClean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de </a:t>
            </a:r>
            <a:r>
              <a:rPr lang="es-CO" b="1" spc="-5" dirty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Costos</a:t>
            </a:r>
          </a:p>
          <a:p>
            <a:pPr marL="12700" marR="5080" indent="-1905" algn="ctr">
              <a:spcBef>
                <a:spcPts val="105"/>
              </a:spcBef>
            </a:pPr>
            <a:endParaRPr lang="es-CO" b="1" spc="-5" dirty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r>
              <a:rPr lang="es-CO" b="1" spc="-5" dirty="0" smtClean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Contabilidad </a:t>
            </a:r>
          </a:p>
          <a:p>
            <a:pPr marL="12700" marR="5080" indent="-1905" algn="ctr">
              <a:spcBef>
                <a:spcPts val="105"/>
              </a:spcBef>
            </a:pPr>
            <a:r>
              <a:rPr lang="es-CO" b="1" spc="-5" dirty="0" smtClean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de </a:t>
            </a:r>
            <a:r>
              <a:rPr lang="es-CO" b="1" spc="-5" dirty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Gestión</a:t>
            </a:r>
          </a:p>
          <a:p>
            <a:pPr marL="12700" marR="5080" indent="-1905" algn="ctr">
              <a:spcBef>
                <a:spcPts val="105"/>
              </a:spcBef>
            </a:pPr>
            <a:endParaRPr lang="es-CO" b="1" spc="-5" dirty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r>
              <a:rPr lang="es-CO" b="1" spc="-5" dirty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Contabilidad</a:t>
            </a:r>
          </a:p>
          <a:p>
            <a:pPr marL="12700" marR="5080" indent="-1905" algn="ctr">
              <a:spcBef>
                <a:spcPts val="105"/>
              </a:spcBef>
            </a:pPr>
            <a:r>
              <a:rPr lang="es-CO" b="1" spc="-5" dirty="0" smtClean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Medioambiental</a:t>
            </a:r>
          </a:p>
          <a:p>
            <a:pPr marL="12700" marR="5080" indent="-1905" algn="ctr">
              <a:spcBef>
                <a:spcPts val="105"/>
              </a:spcBef>
            </a:pPr>
            <a:endParaRPr lang="es-CO" b="1" spc="-5" dirty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r>
              <a:rPr lang="es-CO" b="1" spc="-5" dirty="0" smtClean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Contabilidad </a:t>
            </a:r>
          </a:p>
          <a:p>
            <a:pPr marL="12700" marR="5080" indent="-1905" algn="ctr">
              <a:spcBef>
                <a:spcPts val="105"/>
              </a:spcBef>
            </a:pPr>
            <a:r>
              <a:rPr lang="es-CO" b="1" spc="-5" dirty="0" smtClean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Social</a:t>
            </a:r>
            <a:endParaRPr lang="es-CO" b="1" spc="-5" dirty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endParaRPr lang="es-CO" b="1" spc="-5" dirty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r>
              <a:rPr lang="es-CO" b="1" spc="-5" dirty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Contabilidad </a:t>
            </a:r>
            <a:endParaRPr lang="es-CO" b="1" spc="-5" dirty="0" smtClean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r>
              <a:rPr lang="es-CO" b="1" spc="-5" dirty="0" smtClean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Fiscal</a:t>
            </a:r>
            <a:endParaRPr b="1" dirty="0">
              <a:solidFill>
                <a:prstClr val="black"/>
              </a:solidFill>
              <a:latin typeface="Carlito"/>
              <a:cs typeface="Carlito"/>
              <a:sym typeface="Arial"/>
            </a:endParaRPr>
          </a:p>
        </p:txBody>
      </p:sp>
      <p:sp>
        <p:nvSpPr>
          <p:cNvPr id="8" name="object 32"/>
          <p:cNvSpPr/>
          <p:nvPr/>
        </p:nvSpPr>
        <p:spPr>
          <a:xfrm>
            <a:off x="5000077" y="2646751"/>
            <a:ext cx="253484" cy="2622943"/>
          </a:xfrm>
          <a:custGeom>
            <a:avLst/>
            <a:gdLst/>
            <a:ahLst/>
            <a:cxnLst/>
            <a:rect l="l" t="t" r="r" b="b"/>
            <a:pathLst>
              <a:path w="151129" h="3916679">
                <a:moveTo>
                  <a:pt x="0" y="0"/>
                </a:moveTo>
                <a:lnTo>
                  <a:pt x="29360" y="982"/>
                </a:lnTo>
                <a:lnTo>
                  <a:pt x="53340" y="3667"/>
                </a:lnTo>
                <a:lnTo>
                  <a:pt x="69508" y="7661"/>
                </a:lnTo>
                <a:lnTo>
                  <a:pt x="75438" y="12573"/>
                </a:lnTo>
                <a:lnTo>
                  <a:pt x="75438" y="1945766"/>
                </a:lnTo>
                <a:lnTo>
                  <a:pt x="81367" y="1950678"/>
                </a:lnTo>
                <a:lnTo>
                  <a:pt x="97535" y="1954672"/>
                </a:lnTo>
                <a:lnTo>
                  <a:pt x="121515" y="1957357"/>
                </a:lnTo>
                <a:lnTo>
                  <a:pt x="150875" y="1958339"/>
                </a:lnTo>
                <a:lnTo>
                  <a:pt x="121515" y="1959322"/>
                </a:lnTo>
                <a:lnTo>
                  <a:pt x="97536" y="1962007"/>
                </a:lnTo>
                <a:lnTo>
                  <a:pt x="81367" y="1966001"/>
                </a:lnTo>
                <a:lnTo>
                  <a:pt x="75438" y="1970913"/>
                </a:lnTo>
                <a:lnTo>
                  <a:pt x="75438" y="3904106"/>
                </a:lnTo>
                <a:lnTo>
                  <a:pt x="69508" y="3909018"/>
                </a:lnTo>
                <a:lnTo>
                  <a:pt x="53340" y="3913012"/>
                </a:lnTo>
                <a:lnTo>
                  <a:pt x="29360" y="3915697"/>
                </a:lnTo>
                <a:lnTo>
                  <a:pt x="0" y="3916679"/>
                </a:lnTo>
              </a:path>
            </a:pathLst>
          </a:custGeom>
          <a:solidFill>
            <a:schemeClr val="tx1"/>
          </a:solidFill>
          <a:ln w="571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cs typeface="Arial"/>
              <a:sym typeface="Arial"/>
            </a:endParaRPr>
          </a:p>
        </p:txBody>
      </p:sp>
      <p:grpSp>
        <p:nvGrpSpPr>
          <p:cNvPr id="9" name="object 18"/>
          <p:cNvGrpSpPr/>
          <p:nvPr/>
        </p:nvGrpSpPr>
        <p:grpSpPr>
          <a:xfrm>
            <a:off x="5369772" y="1936389"/>
            <a:ext cx="2497551" cy="3911770"/>
            <a:chOff x="1892554" y="773937"/>
            <a:chExt cx="1884680" cy="3903979"/>
          </a:xfrm>
          <a:solidFill>
            <a:schemeClr val="tx1"/>
          </a:solidFill>
        </p:grpSpPr>
        <p:sp>
          <p:nvSpPr>
            <p:cNvPr id="10" name="object 19"/>
            <p:cNvSpPr/>
            <p:nvPr/>
          </p:nvSpPr>
          <p:spPr>
            <a:xfrm>
              <a:off x="1898904" y="780287"/>
              <a:ext cx="1871980" cy="3891279"/>
            </a:xfrm>
            <a:custGeom>
              <a:avLst/>
              <a:gdLst/>
              <a:ahLst/>
              <a:cxnLst/>
              <a:rect l="l" t="t" r="r" b="b"/>
              <a:pathLst>
                <a:path w="1871979" h="3891279">
                  <a:moveTo>
                    <a:pt x="1559559" y="0"/>
                  </a:moveTo>
                  <a:lnTo>
                    <a:pt x="311912" y="0"/>
                  </a:lnTo>
                  <a:lnTo>
                    <a:pt x="265831" y="3383"/>
                  </a:lnTo>
                  <a:lnTo>
                    <a:pt x="221846" y="13210"/>
                  </a:lnTo>
                  <a:lnTo>
                    <a:pt x="180440" y="28998"/>
                  </a:lnTo>
                  <a:lnTo>
                    <a:pt x="142095" y="50264"/>
                  </a:lnTo>
                  <a:lnTo>
                    <a:pt x="107296" y="76524"/>
                  </a:lnTo>
                  <a:lnTo>
                    <a:pt x="76524" y="107296"/>
                  </a:lnTo>
                  <a:lnTo>
                    <a:pt x="50264" y="142095"/>
                  </a:lnTo>
                  <a:lnTo>
                    <a:pt x="28998" y="180440"/>
                  </a:lnTo>
                  <a:lnTo>
                    <a:pt x="13210" y="221846"/>
                  </a:lnTo>
                  <a:lnTo>
                    <a:pt x="3383" y="265831"/>
                  </a:lnTo>
                  <a:lnTo>
                    <a:pt x="0" y="311912"/>
                  </a:lnTo>
                  <a:lnTo>
                    <a:pt x="0" y="3578860"/>
                  </a:lnTo>
                  <a:lnTo>
                    <a:pt x="3383" y="3624940"/>
                  </a:lnTo>
                  <a:lnTo>
                    <a:pt x="13210" y="3668925"/>
                  </a:lnTo>
                  <a:lnTo>
                    <a:pt x="28998" y="3710331"/>
                  </a:lnTo>
                  <a:lnTo>
                    <a:pt x="50264" y="3748676"/>
                  </a:lnTo>
                  <a:lnTo>
                    <a:pt x="76524" y="3783475"/>
                  </a:lnTo>
                  <a:lnTo>
                    <a:pt x="107296" y="3814247"/>
                  </a:lnTo>
                  <a:lnTo>
                    <a:pt x="142095" y="3840507"/>
                  </a:lnTo>
                  <a:lnTo>
                    <a:pt x="180440" y="3861773"/>
                  </a:lnTo>
                  <a:lnTo>
                    <a:pt x="221846" y="3877561"/>
                  </a:lnTo>
                  <a:lnTo>
                    <a:pt x="265831" y="3887388"/>
                  </a:lnTo>
                  <a:lnTo>
                    <a:pt x="311912" y="3890772"/>
                  </a:lnTo>
                  <a:lnTo>
                    <a:pt x="1559559" y="3890772"/>
                  </a:lnTo>
                  <a:lnTo>
                    <a:pt x="1605640" y="3887388"/>
                  </a:lnTo>
                  <a:lnTo>
                    <a:pt x="1649625" y="3877561"/>
                  </a:lnTo>
                  <a:lnTo>
                    <a:pt x="1691031" y="3861773"/>
                  </a:lnTo>
                  <a:lnTo>
                    <a:pt x="1729376" y="3840507"/>
                  </a:lnTo>
                  <a:lnTo>
                    <a:pt x="1764175" y="3814247"/>
                  </a:lnTo>
                  <a:lnTo>
                    <a:pt x="1794947" y="3783475"/>
                  </a:lnTo>
                  <a:lnTo>
                    <a:pt x="1821207" y="3748676"/>
                  </a:lnTo>
                  <a:lnTo>
                    <a:pt x="1842473" y="3710331"/>
                  </a:lnTo>
                  <a:lnTo>
                    <a:pt x="1858261" y="3668925"/>
                  </a:lnTo>
                  <a:lnTo>
                    <a:pt x="1868088" y="3624940"/>
                  </a:lnTo>
                  <a:lnTo>
                    <a:pt x="1871471" y="3578860"/>
                  </a:lnTo>
                  <a:lnTo>
                    <a:pt x="1871471" y="311912"/>
                  </a:lnTo>
                  <a:lnTo>
                    <a:pt x="1868088" y="265831"/>
                  </a:lnTo>
                  <a:lnTo>
                    <a:pt x="1858261" y="221846"/>
                  </a:lnTo>
                  <a:lnTo>
                    <a:pt x="1842473" y="180440"/>
                  </a:lnTo>
                  <a:lnTo>
                    <a:pt x="1821207" y="142095"/>
                  </a:lnTo>
                  <a:lnTo>
                    <a:pt x="1794947" y="107296"/>
                  </a:lnTo>
                  <a:lnTo>
                    <a:pt x="1764175" y="76524"/>
                  </a:lnTo>
                  <a:lnTo>
                    <a:pt x="1729376" y="50264"/>
                  </a:lnTo>
                  <a:lnTo>
                    <a:pt x="1691031" y="28998"/>
                  </a:lnTo>
                  <a:lnTo>
                    <a:pt x="1649625" y="13210"/>
                  </a:lnTo>
                  <a:lnTo>
                    <a:pt x="1605640" y="3383"/>
                  </a:lnTo>
                  <a:lnTo>
                    <a:pt x="155955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1" name="object 20"/>
            <p:cNvSpPr/>
            <p:nvPr/>
          </p:nvSpPr>
          <p:spPr>
            <a:xfrm>
              <a:off x="1898904" y="780287"/>
              <a:ext cx="1871980" cy="3891279"/>
            </a:xfrm>
            <a:custGeom>
              <a:avLst/>
              <a:gdLst/>
              <a:ahLst/>
              <a:cxnLst/>
              <a:rect l="l" t="t" r="r" b="b"/>
              <a:pathLst>
                <a:path w="1871979" h="3891279">
                  <a:moveTo>
                    <a:pt x="0" y="311912"/>
                  </a:moveTo>
                  <a:lnTo>
                    <a:pt x="3383" y="265831"/>
                  </a:lnTo>
                  <a:lnTo>
                    <a:pt x="13210" y="221846"/>
                  </a:lnTo>
                  <a:lnTo>
                    <a:pt x="28998" y="180440"/>
                  </a:lnTo>
                  <a:lnTo>
                    <a:pt x="50264" y="142095"/>
                  </a:lnTo>
                  <a:lnTo>
                    <a:pt x="76524" y="107296"/>
                  </a:lnTo>
                  <a:lnTo>
                    <a:pt x="107296" y="76524"/>
                  </a:lnTo>
                  <a:lnTo>
                    <a:pt x="142095" y="50264"/>
                  </a:lnTo>
                  <a:lnTo>
                    <a:pt x="180440" y="28998"/>
                  </a:lnTo>
                  <a:lnTo>
                    <a:pt x="221846" y="13210"/>
                  </a:lnTo>
                  <a:lnTo>
                    <a:pt x="265831" y="3383"/>
                  </a:lnTo>
                  <a:lnTo>
                    <a:pt x="311912" y="0"/>
                  </a:lnTo>
                  <a:lnTo>
                    <a:pt x="1559559" y="0"/>
                  </a:lnTo>
                  <a:lnTo>
                    <a:pt x="1605640" y="3383"/>
                  </a:lnTo>
                  <a:lnTo>
                    <a:pt x="1649625" y="13210"/>
                  </a:lnTo>
                  <a:lnTo>
                    <a:pt x="1691031" y="28998"/>
                  </a:lnTo>
                  <a:lnTo>
                    <a:pt x="1729376" y="50264"/>
                  </a:lnTo>
                  <a:lnTo>
                    <a:pt x="1764175" y="76524"/>
                  </a:lnTo>
                  <a:lnTo>
                    <a:pt x="1794947" y="107296"/>
                  </a:lnTo>
                  <a:lnTo>
                    <a:pt x="1821207" y="142095"/>
                  </a:lnTo>
                  <a:lnTo>
                    <a:pt x="1842473" y="180440"/>
                  </a:lnTo>
                  <a:lnTo>
                    <a:pt x="1858261" y="221846"/>
                  </a:lnTo>
                  <a:lnTo>
                    <a:pt x="1868088" y="265831"/>
                  </a:lnTo>
                  <a:lnTo>
                    <a:pt x="1871471" y="311912"/>
                  </a:lnTo>
                  <a:lnTo>
                    <a:pt x="1871471" y="3578860"/>
                  </a:lnTo>
                  <a:lnTo>
                    <a:pt x="1868088" y="3624940"/>
                  </a:lnTo>
                  <a:lnTo>
                    <a:pt x="1858261" y="3668925"/>
                  </a:lnTo>
                  <a:lnTo>
                    <a:pt x="1842473" y="3710331"/>
                  </a:lnTo>
                  <a:lnTo>
                    <a:pt x="1821207" y="3748676"/>
                  </a:lnTo>
                  <a:lnTo>
                    <a:pt x="1794947" y="3783475"/>
                  </a:lnTo>
                  <a:lnTo>
                    <a:pt x="1764175" y="3814247"/>
                  </a:lnTo>
                  <a:lnTo>
                    <a:pt x="1729376" y="3840507"/>
                  </a:lnTo>
                  <a:lnTo>
                    <a:pt x="1691031" y="3861773"/>
                  </a:lnTo>
                  <a:lnTo>
                    <a:pt x="1649625" y="3877561"/>
                  </a:lnTo>
                  <a:lnTo>
                    <a:pt x="1605640" y="3887388"/>
                  </a:lnTo>
                  <a:lnTo>
                    <a:pt x="1559559" y="3890772"/>
                  </a:lnTo>
                  <a:lnTo>
                    <a:pt x="311912" y="3890772"/>
                  </a:lnTo>
                  <a:lnTo>
                    <a:pt x="265831" y="3887388"/>
                  </a:lnTo>
                  <a:lnTo>
                    <a:pt x="221846" y="3877561"/>
                  </a:lnTo>
                  <a:lnTo>
                    <a:pt x="180440" y="3861773"/>
                  </a:lnTo>
                  <a:lnTo>
                    <a:pt x="142095" y="3840507"/>
                  </a:lnTo>
                  <a:lnTo>
                    <a:pt x="107296" y="3814247"/>
                  </a:lnTo>
                  <a:lnTo>
                    <a:pt x="76524" y="3783475"/>
                  </a:lnTo>
                  <a:lnTo>
                    <a:pt x="50264" y="3748676"/>
                  </a:lnTo>
                  <a:lnTo>
                    <a:pt x="28998" y="3710331"/>
                  </a:lnTo>
                  <a:lnTo>
                    <a:pt x="13210" y="3668925"/>
                  </a:lnTo>
                  <a:lnTo>
                    <a:pt x="3383" y="3624940"/>
                  </a:lnTo>
                  <a:lnTo>
                    <a:pt x="0" y="3578860"/>
                  </a:lnTo>
                  <a:lnTo>
                    <a:pt x="0" y="311912"/>
                  </a:lnTo>
                  <a:close/>
                </a:path>
              </a:pathLst>
            </a:custGeom>
            <a:grpFill/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2" name="object 21"/>
          <p:cNvSpPr txBox="1"/>
          <p:nvPr/>
        </p:nvSpPr>
        <p:spPr>
          <a:xfrm>
            <a:off x="5614395" y="2807935"/>
            <a:ext cx="2008304" cy="209608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-1905" algn="ctr">
              <a:spcBef>
                <a:spcPts val="105"/>
              </a:spcBef>
            </a:pPr>
            <a:r>
              <a:rPr lang="es-CO" sz="2000" b="1" spc="-5" dirty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Información Financiera y no Financiera</a:t>
            </a:r>
          </a:p>
          <a:p>
            <a:pPr marL="12700" marR="5080" indent="-1905" algn="ctr">
              <a:spcBef>
                <a:spcPts val="105"/>
              </a:spcBef>
            </a:pPr>
            <a:endParaRPr lang="es-CO" sz="1600" b="1" spc="-5" dirty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endParaRPr lang="es-CO" sz="1600" b="1" spc="-5" dirty="0">
              <a:solidFill>
                <a:srgbClr val="FFFFFF"/>
              </a:solidFill>
              <a:latin typeface="Carlito"/>
              <a:cs typeface="Carlito"/>
              <a:sym typeface="Arial"/>
            </a:endParaRPr>
          </a:p>
          <a:p>
            <a:pPr marL="12700" marR="5080" indent="-1905" algn="ctr">
              <a:spcBef>
                <a:spcPts val="105"/>
              </a:spcBef>
            </a:pPr>
            <a:r>
              <a:rPr lang="es-CO" sz="2000" b="1" spc="-5" dirty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Análisis y</a:t>
            </a:r>
          </a:p>
          <a:p>
            <a:pPr marL="12700" marR="5080" indent="-1905" algn="ctr">
              <a:spcBef>
                <a:spcPts val="105"/>
              </a:spcBef>
            </a:pPr>
            <a:r>
              <a:rPr lang="es-CO" sz="2000" b="1" spc="-5" dirty="0">
                <a:solidFill>
                  <a:srgbClr val="FFFFFF"/>
                </a:solidFill>
                <a:latin typeface="Carlito"/>
                <a:cs typeface="Carlito"/>
                <a:sym typeface="Arial"/>
              </a:rPr>
              <a:t>Planificación</a:t>
            </a:r>
          </a:p>
        </p:txBody>
      </p:sp>
      <p:grpSp>
        <p:nvGrpSpPr>
          <p:cNvPr id="13" name="object 18"/>
          <p:cNvGrpSpPr/>
          <p:nvPr/>
        </p:nvGrpSpPr>
        <p:grpSpPr>
          <a:xfrm>
            <a:off x="8551117" y="2417916"/>
            <a:ext cx="2235937" cy="3038365"/>
            <a:chOff x="1892554" y="773937"/>
            <a:chExt cx="1884680" cy="3903979"/>
          </a:xfrm>
          <a:solidFill>
            <a:srgbClr val="0070C0"/>
          </a:solidFill>
        </p:grpSpPr>
        <p:sp>
          <p:nvSpPr>
            <p:cNvPr id="14" name="object 19"/>
            <p:cNvSpPr/>
            <p:nvPr/>
          </p:nvSpPr>
          <p:spPr>
            <a:xfrm>
              <a:off x="1898904" y="780287"/>
              <a:ext cx="1871980" cy="3891279"/>
            </a:xfrm>
            <a:custGeom>
              <a:avLst/>
              <a:gdLst/>
              <a:ahLst/>
              <a:cxnLst/>
              <a:rect l="l" t="t" r="r" b="b"/>
              <a:pathLst>
                <a:path w="1871979" h="3891279">
                  <a:moveTo>
                    <a:pt x="1559559" y="0"/>
                  </a:moveTo>
                  <a:lnTo>
                    <a:pt x="311912" y="0"/>
                  </a:lnTo>
                  <a:lnTo>
                    <a:pt x="265831" y="3383"/>
                  </a:lnTo>
                  <a:lnTo>
                    <a:pt x="221846" y="13210"/>
                  </a:lnTo>
                  <a:lnTo>
                    <a:pt x="180440" y="28998"/>
                  </a:lnTo>
                  <a:lnTo>
                    <a:pt x="142095" y="50264"/>
                  </a:lnTo>
                  <a:lnTo>
                    <a:pt x="107296" y="76524"/>
                  </a:lnTo>
                  <a:lnTo>
                    <a:pt x="76524" y="107296"/>
                  </a:lnTo>
                  <a:lnTo>
                    <a:pt x="50264" y="142095"/>
                  </a:lnTo>
                  <a:lnTo>
                    <a:pt x="28998" y="180440"/>
                  </a:lnTo>
                  <a:lnTo>
                    <a:pt x="13210" y="221846"/>
                  </a:lnTo>
                  <a:lnTo>
                    <a:pt x="3383" y="265831"/>
                  </a:lnTo>
                  <a:lnTo>
                    <a:pt x="0" y="311912"/>
                  </a:lnTo>
                  <a:lnTo>
                    <a:pt x="0" y="3578860"/>
                  </a:lnTo>
                  <a:lnTo>
                    <a:pt x="3383" y="3624940"/>
                  </a:lnTo>
                  <a:lnTo>
                    <a:pt x="13210" y="3668925"/>
                  </a:lnTo>
                  <a:lnTo>
                    <a:pt x="28998" y="3710331"/>
                  </a:lnTo>
                  <a:lnTo>
                    <a:pt x="50264" y="3748676"/>
                  </a:lnTo>
                  <a:lnTo>
                    <a:pt x="76524" y="3783475"/>
                  </a:lnTo>
                  <a:lnTo>
                    <a:pt x="107296" y="3814247"/>
                  </a:lnTo>
                  <a:lnTo>
                    <a:pt x="142095" y="3840507"/>
                  </a:lnTo>
                  <a:lnTo>
                    <a:pt x="180440" y="3861773"/>
                  </a:lnTo>
                  <a:lnTo>
                    <a:pt x="221846" y="3877561"/>
                  </a:lnTo>
                  <a:lnTo>
                    <a:pt x="265831" y="3887388"/>
                  </a:lnTo>
                  <a:lnTo>
                    <a:pt x="311912" y="3890772"/>
                  </a:lnTo>
                  <a:lnTo>
                    <a:pt x="1559559" y="3890772"/>
                  </a:lnTo>
                  <a:lnTo>
                    <a:pt x="1605640" y="3887388"/>
                  </a:lnTo>
                  <a:lnTo>
                    <a:pt x="1649625" y="3877561"/>
                  </a:lnTo>
                  <a:lnTo>
                    <a:pt x="1691031" y="3861773"/>
                  </a:lnTo>
                  <a:lnTo>
                    <a:pt x="1729376" y="3840507"/>
                  </a:lnTo>
                  <a:lnTo>
                    <a:pt x="1764175" y="3814247"/>
                  </a:lnTo>
                  <a:lnTo>
                    <a:pt x="1794947" y="3783475"/>
                  </a:lnTo>
                  <a:lnTo>
                    <a:pt x="1821207" y="3748676"/>
                  </a:lnTo>
                  <a:lnTo>
                    <a:pt x="1842473" y="3710331"/>
                  </a:lnTo>
                  <a:lnTo>
                    <a:pt x="1858261" y="3668925"/>
                  </a:lnTo>
                  <a:lnTo>
                    <a:pt x="1868088" y="3624940"/>
                  </a:lnTo>
                  <a:lnTo>
                    <a:pt x="1871471" y="3578860"/>
                  </a:lnTo>
                  <a:lnTo>
                    <a:pt x="1871471" y="311912"/>
                  </a:lnTo>
                  <a:lnTo>
                    <a:pt x="1868088" y="265831"/>
                  </a:lnTo>
                  <a:lnTo>
                    <a:pt x="1858261" y="221846"/>
                  </a:lnTo>
                  <a:lnTo>
                    <a:pt x="1842473" y="180440"/>
                  </a:lnTo>
                  <a:lnTo>
                    <a:pt x="1821207" y="142095"/>
                  </a:lnTo>
                  <a:lnTo>
                    <a:pt x="1794947" y="107296"/>
                  </a:lnTo>
                  <a:lnTo>
                    <a:pt x="1764175" y="76524"/>
                  </a:lnTo>
                  <a:lnTo>
                    <a:pt x="1729376" y="50264"/>
                  </a:lnTo>
                  <a:lnTo>
                    <a:pt x="1691031" y="28998"/>
                  </a:lnTo>
                  <a:lnTo>
                    <a:pt x="1649625" y="13210"/>
                  </a:lnTo>
                  <a:lnTo>
                    <a:pt x="1605640" y="3383"/>
                  </a:lnTo>
                  <a:lnTo>
                    <a:pt x="1559559" y="0"/>
                  </a:lnTo>
                  <a:close/>
                </a:path>
              </a:pathLst>
            </a:custGeom>
            <a:grpFill/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  <p:sp>
          <p:nvSpPr>
            <p:cNvPr id="15" name="object 20"/>
            <p:cNvSpPr/>
            <p:nvPr/>
          </p:nvSpPr>
          <p:spPr>
            <a:xfrm>
              <a:off x="1898904" y="780287"/>
              <a:ext cx="1871980" cy="3891279"/>
            </a:xfrm>
            <a:custGeom>
              <a:avLst/>
              <a:gdLst/>
              <a:ahLst/>
              <a:cxnLst/>
              <a:rect l="l" t="t" r="r" b="b"/>
              <a:pathLst>
                <a:path w="1871979" h="3891279">
                  <a:moveTo>
                    <a:pt x="0" y="311912"/>
                  </a:moveTo>
                  <a:lnTo>
                    <a:pt x="3383" y="265831"/>
                  </a:lnTo>
                  <a:lnTo>
                    <a:pt x="13210" y="221846"/>
                  </a:lnTo>
                  <a:lnTo>
                    <a:pt x="28998" y="180440"/>
                  </a:lnTo>
                  <a:lnTo>
                    <a:pt x="50264" y="142095"/>
                  </a:lnTo>
                  <a:lnTo>
                    <a:pt x="76524" y="107296"/>
                  </a:lnTo>
                  <a:lnTo>
                    <a:pt x="107296" y="76524"/>
                  </a:lnTo>
                  <a:lnTo>
                    <a:pt x="142095" y="50264"/>
                  </a:lnTo>
                  <a:lnTo>
                    <a:pt x="180440" y="28998"/>
                  </a:lnTo>
                  <a:lnTo>
                    <a:pt x="221846" y="13210"/>
                  </a:lnTo>
                  <a:lnTo>
                    <a:pt x="265831" y="3383"/>
                  </a:lnTo>
                  <a:lnTo>
                    <a:pt x="311912" y="0"/>
                  </a:lnTo>
                  <a:lnTo>
                    <a:pt x="1559559" y="0"/>
                  </a:lnTo>
                  <a:lnTo>
                    <a:pt x="1605640" y="3383"/>
                  </a:lnTo>
                  <a:lnTo>
                    <a:pt x="1649625" y="13210"/>
                  </a:lnTo>
                  <a:lnTo>
                    <a:pt x="1691031" y="28998"/>
                  </a:lnTo>
                  <a:lnTo>
                    <a:pt x="1729376" y="50264"/>
                  </a:lnTo>
                  <a:lnTo>
                    <a:pt x="1764175" y="76524"/>
                  </a:lnTo>
                  <a:lnTo>
                    <a:pt x="1794947" y="107296"/>
                  </a:lnTo>
                  <a:lnTo>
                    <a:pt x="1821207" y="142095"/>
                  </a:lnTo>
                  <a:lnTo>
                    <a:pt x="1842473" y="180440"/>
                  </a:lnTo>
                  <a:lnTo>
                    <a:pt x="1858261" y="221846"/>
                  </a:lnTo>
                  <a:lnTo>
                    <a:pt x="1868088" y="265831"/>
                  </a:lnTo>
                  <a:lnTo>
                    <a:pt x="1871471" y="311912"/>
                  </a:lnTo>
                  <a:lnTo>
                    <a:pt x="1871471" y="3578860"/>
                  </a:lnTo>
                  <a:lnTo>
                    <a:pt x="1868088" y="3624940"/>
                  </a:lnTo>
                  <a:lnTo>
                    <a:pt x="1858261" y="3668925"/>
                  </a:lnTo>
                  <a:lnTo>
                    <a:pt x="1842473" y="3710331"/>
                  </a:lnTo>
                  <a:lnTo>
                    <a:pt x="1821207" y="3748676"/>
                  </a:lnTo>
                  <a:lnTo>
                    <a:pt x="1794947" y="3783475"/>
                  </a:lnTo>
                  <a:lnTo>
                    <a:pt x="1764175" y="3814247"/>
                  </a:lnTo>
                  <a:lnTo>
                    <a:pt x="1729376" y="3840507"/>
                  </a:lnTo>
                  <a:lnTo>
                    <a:pt x="1691031" y="3861773"/>
                  </a:lnTo>
                  <a:lnTo>
                    <a:pt x="1649625" y="3877561"/>
                  </a:lnTo>
                  <a:lnTo>
                    <a:pt x="1605640" y="3887388"/>
                  </a:lnTo>
                  <a:lnTo>
                    <a:pt x="1559559" y="3890772"/>
                  </a:lnTo>
                  <a:lnTo>
                    <a:pt x="311912" y="3890772"/>
                  </a:lnTo>
                  <a:lnTo>
                    <a:pt x="265831" y="3887388"/>
                  </a:lnTo>
                  <a:lnTo>
                    <a:pt x="221846" y="3877561"/>
                  </a:lnTo>
                  <a:lnTo>
                    <a:pt x="180440" y="3861773"/>
                  </a:lnTo>
                  <a:lnTo>
                    <a:pt x="142095" y="3840507"/>
                  </a:lnTo>
                  <a:lnTo>
                    <a:pt x="107296" y="3814247"/>
                  </a:lnTo>
                  <a:lnTo>
                    <a:pt x="76524" y="3783475"/>
                  </a:lnTo>
                  <a:lnTo>
                    <a:pt x="50264" y="3748676"/>
                  </a:lnTo>
                  <a:lnTo>
                    <a:pt x="28998" y="3710331"/>
                  </a:lnTo>
                  <a:lnTo>
                    <a:pt x="13210" y="3668925"/>
                  </a:lnTo>
                  <a:lnTo>
                    <a:pt x="3383" y="3624940"/>
                  </a:lnTo>
                  <a:lnTo>
                    <a:pt x="0" y="3578860"/>
                  </a:lnTo>
                  <a:lnTo>
                    <a:pt x="0" y="311912"/>
                  </a:lnTo>
                  <a:close/>
                </a:path>
              </a:pathLst>
            </a:custGeom>
            <a:grpFill/>
            <a:ln w="12700">
              <a:solidFill>
                <a:srgbClr val="41709C"/>
              </a:solidFill>
            </a:ln>
          </p:spPr>
          <p:txBody>
            <a:bodyPr wrap="square" lIns="0" tIns="0" rIns="0" bIns="0" rtlCol="0"/>
            <a:lstStyle/>
            <a:p>
              <a:endParaRPr>
                <a:solidFill>
                  <a:prstClr val="black"/>
                </a:solidFill>
                <a:cs typeface="Arial"/>
                <a:sym typeface="Arial"/>
              </a:endParaRPr>
            </a:p>
          </p:txBody>
        </p:sp>
      </p:grpSp>
      <p:sp>
        <p:nvSpPr>
          <p:cNvPr id="16" name="object 21"/>
          <p:cNvSpPr txBox="1"/>
          <p:nvPr/>
        </p:nvSpPr>
        <p:spPr>
          <a:xfrm>
            <a:off x="8332161" y="2613787"/>
            <a:ext cx="2451396" cy="260648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6545" marR="5080" indent="-285750" algn="ctr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s-CO" b="1" spc="-5" dirty="0" smtClean="0">
                <a:solidFill>
                  <a:prstClr val="white"/>
                </a:solidFill>
                <a:latin typeface="Carlito"/>
                <a:cs typeface="Carlito"/>
                <a:sym typeface="Arial"/>
              </a:rPr>
              <a:t>Control y </a:t>
            </a:r>
          </a:p>
          <a:p>
            <a:pPr marL="10795" marR="5080" algn="ctr">
              <a:spcBef>
                <a:spcPts val="105"/>
              </a:spcBef>
            </a:pPr>
            <a:r>
              <a:rPr lang="es-CO" b="1" spc="-5" dirty="0" smtClean="0">
                <a:solidFill>
                  <a:prstClr val="white"/>
                </a:solidFill>
                <a:latin typeface="Carlito"/>
                <a:cs typeface="Carlito"/>
                <a:sym typeface="Arial"/>
              </a:rPr>
              <a:t>seguimiento</a:t>
            </a:r>
          </a:p>
          <a:p>
            <a:pPr marL="296545" marR="5080" indent="-285750" algn="ctr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s-CO" sz="1200" b="1" spc="-5" dirty="0">
              <a:solidFill>
                <a:prstClr val="white"/>
              </a:solidFill>
              <a:latin typeface="Carlito"/>
              <a:cs typeface="Carlito"/>
              <a:sym typeface="Arial"/>
            </a:endParaRPr>
          </a:p>
          <a:p>
            <a:pPr marL="296545" marR="5080" indent="-285750" algn="ctr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s-CO" b="1" spc="-5" dirty="0">
                <a:solidFill>
                  <a:prstClr val="white"/>
                </a:solidFill>
                <a:latin typeface="Carlito"/>
                <a:cs typeface="Carlito"/>
                <a:sym typeface="Arial"/>
              </a:rPr>
              <a:t>Toma de </a:t>
            </a:r>
          </a:p>
          <a:p>
            <a:pPr marL="10795" marR="5080" algn="ctr">
              <a:spcBef>
                <a:spcPts val="105"/>
              </a:spcBef>
            </a:pPr>
            <a:r>
              <a:rPr lang="es-CO" b="1" spc="-5" dirty="0">
                <a:solidFill>
                  <a:prstClr val="white"/>
                </a:solidFill>
                <a:latin typeface="Carlito"/>
                <a:cs typeface="Carlito"/>
                <a:sym typeface="Arial"/>
              </a:rPr>
              <a:t>decisiones</a:t>
            </a:r>
          </a:p>
          <a:p>
            <a:pPr marL="296545" marR="5080" indent="-285750" algn="ctr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s-CO" sz="1200" b="1" spc="-5" dirty="0" smtClean="0">
              <a:solidFill>
                <a:prstClr val="white"/>
              </a:solidFill>
              <a:latin typeface="Carlito"/>
              <a:cs typeface="Carlito"/>
              <a:sym typeface="Arial"/>
            </a:endParaRPr>
          </a:p>
          <a:p>
            <a:pPr marL="296545" marR="5080" indent="-285750" algn="ctr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s-CO" b="1" spc="-5" dirty="0" smtClean="0">
                <a:solidFill>
                  <a:prstClr val="white"/>
                </a:solidFill>
                <a:latin typeface="Carlito"/>
                <a:cs typeface="Carlito"/>
                <a:sym typeface="Arial"/>
              </a:rPr>
              <a:t>Sostenibilidad </a:t>
            </a:r>
            <a:endParaRPr lang="es-CO" b="1" spc="-5" dirty="0">
              <a:solidFill>
                <a:prstClr val="white"/>
              </a:solidFill>
              <a:latin typeface="Carlito"/>
              <a:cs typeface="Carlito"/>
              <a:sym typeface="Arial"/>
            </a:endParaRPr>
          </a:p>
          <a:p>
            <a:pPr marL="296545" marR="5080" indent="-285750" algn="ctr">
              <a:spcBef>
                <a:spcPts val="105"/>
              </a:spcBef>
              <a:buFont typeface="Arial" panose="020B0604020202020204" pitchFamily="34" charset="0"/>
              <a:buChar char="•"/>
            </a:pPr>
            <a:endParaRPr lang="es-CO" sz="1100" b="1" spc="-5" dirty="0">
              <a:solidFill>
                <a:prstClr val="white"/>
              </a:solidFill>
              <a:latin typeface="Carlito"/>
              <a:cs typeface="Carlito"/>
              <a:sym typeface="Arial"/>
            </a:endParaRPr>
          </a:p>
          <a:p>
            <a:pPr marL="296545" marR="5080" indent="-285750" algn="ctr">
              <a:spcBef>
                <a:spcPts val="105"/>
              </a:spcBef>
              <a:buFont typeface="Arial" panose="020B0604020202020204" pitchFamily="34" charset="0"/>
              <a:buChar char="•"/>
            </a:pPr>
            <a:r>
              <a:rPr lang="es-CO" b="1" spc="-5" dirty="0">
                <a:solidFill>
                  <a:prstClr val="white"/>
                </a:solidFill>
                <a:latin typeface="Carlito"/>
                <a:cs typeface="Carlito"/>
                <a:sym typeface="Arial"/>
              </a:rPr>
              <a:t>Políticas </a:t>
            </a:r>
          </a:p>
          <a:p>
            <a:pPr marL="10795" marR="5080" algn="ctr">
              <a:spcBef>
                <a:spcPts val="105"/>
              </a:spcBef>
            </a:pPr>
            <a:r>
              <a:rPr lang="es-CO" b="1" spc="-5" dirty="0" smtClean="0">
                <a:solidFill>
                  <a:prstClr val="white"/>
                </a:solidFill>
                <a:latin typeface="Carlito"/>
                <a:cs typeface="Carlito"/>
                <a:sym typeface="Arial"/>
              </a:rPr>
              <a:t>Públicas</a:t>
            </a:r>
            <a:endParaRPr lang="es-CO" b="1" spc="-5" dirty="0">
              <a:solidFill>
                <a:prstClr val="white"/>
              </a:solidFill>
              <a:latin typeface="Carlito"/>
              <a:cs typeface="Carlito"/>
              <a:sym typeface="Arial"/>
            </a:endParaRPr>
          </a:p>
        </p:txBody>
      </p:sp>
      <p:sp>
        <p:nvSpPr>
          <p:cNvPr id="17" name="object 32"/>
          <p:cNvSpPr/>
          <p:nvPr/>
        </p:nvSpPr>
        <p:spPr>
          <a:xfrm>
            <a:off x="3326824" y="3163978"/>
            <a:ext cx="45719" cy="293664"/>
          </a:xfrm>
          <a:custGeom>
            <a:avLst/>
            <a:gdLst/>
            <a:ahLst/>
            <a:cxnLst/>
            <a:rect l="l" t="t" r="r" b="b"/>
            <a:pathLst>
              <a:path w="151129" h="3916679">
                <a:moveTo>
                  <a:pt x="0" y="0"/>
                </a:moveTo>
                <a:lnTo>
                  <a:pt x="29360" y="982"/>
                </a:lnTo>
                <a:lnTo>
                  <a:pt x="53340" y="3667"/>
                </a:lnTo>
                <a:lnTo>
                  <a:pt x="69508" y="7661"/>
                </a:lnTo>
                <a:lnTo>
                  <a:pt x="75438" y="12573"/>
                </a:lnTo>
                <a:lnTo>
                  <a:pt x="75438" y="1945766"/>
                </a:lnTo>
                <a:lnTo>
                  <a:pt x="81367" y="1950678"/>
                </a:lnTo>
                <a:lnTo>
                  <a:pt x="97535" y="1954672"/>
                </a:lnTo>
                <a:lnTo>
                  <a:pt x="121515" y="1957357"/>
                </a:lnTo>
                <a:lnTo>
                  <a:pt x="150875" y="1958339"/>
                </a:lnTo>
                <a:lnTo>
                  <a:pt x="121515" y="1959322"/>
                </a:lnTo>
                <a:lnTo>
                  <a:pt x="97536" y="1962007"/>
                </a:lnTo>
                <a:lnTo>
                  <a:pt x="81367" y="1966001"/>
                </a:lnTo>
                <a:lnTo>
                  <a:pt x="75438" y="1970913"/>
                </a:lnTo>
                <a:lnTo>
                  <a:pt x="75438" y="3904106"/>
                </a:lnTo>
                <a:lnTo>
                  <a:pt x="69508" y="3909018"/>
                </a:lnTo>
                <a:lnTo>
                  <a:pt x="53340" y="3913012"/>
                </a:lnTo>
                <a:lnTo>
                  <a:pt x="29360" y="3915697"/>
                </a:lnTo>
                <a:lnTo>
                  <a:pt x="0" y="3916679"/>
                </a:lnTo>
              </a:path>
            </a:pathLst>
          </a:custGeom>
          <a:solidFill>
            <a:schemeClr val="tx1"/>
          </a:solidFill>
          <a:ln w="571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cs typeface="Arial"/>
              <a:sym typeface="Arial"/>
            </a:endParaRPr>
          </a:p>
        </p:txBody>
      </p:sp>
      <p:sp>
        <p:nvSpPr>
          <p:cNvPr id="18" name="object 32"/>
          <p:cNvSpPr/>
          <p:nvPr/>
        </p:nvSpPr>
        <p:spPr>
          <a:xfrm>
            <a:off x="2138211" y="1819390"/>
            <a:ext cx="61600" cy="4300994"/>
          </a:xfrm>
          <a:custGeom>
            <a:avLst/>
            <a:gdLst/>
            <a:ahLst/>
            <a:cxnLst/>
            <a:rect l="l" t="t" r="r" b="b"/>
            <a:pathLst>
              <a:path w="151129" h="3916679">
                <a:moveTo>
                  <a:pt x="0" y="0"/>
                </a:moveTo>
                <a:lnTo>
                  <a:pt x="29360" y="982"/>
                </a:lnTo>
                <a:lnTo>
                  <a:pt x="53340" y="3667"/>
                </a:lnTo>
                <a:lnTo>
                  <a:pt x="69508" y="7661"/>
                </a:lnTo>
                <a:lnTo>
                  <a:pt x="75438" y="12573"/>
                </a:lnTo>
                <a:lnTo>
                  <a:pt x="75438" y="1945766"/>
                </a:lnTo>
                <a:lnTo>
                  <a:pt x="81367" y="1950678"/>
                </a:lnTo>
                <a:lnTo>
                  <a:pt x="97535" y="1954672"/>
                </a:lnTo>
                <a:lnTo>
                  <a:pt x="121515" y="1957357"/>
                </a:lnTo>
                <a:lnTo>
                  <a:pt x="150875" y="1958339"/>
                </a:lnTo>
                <a:lnTo>
                  <a:pt x="121515" y="1959322"/>
                </a:lnTo>
                <a:lnTo>
                  <a:pt x="97536" y="1962007"/>
                </a:lnTo>
                <a:lnTo>
                  <a:pt x="81367" y="1966001"/>
                </a:lnTo>
                <a:lnTo>
                  <a:pt x="75438" y="1970913"/>
                </a:lnTo>
                <a:lnTo>
                  <a:pt x="75438" y="3904106"/>
                </a:lnTo>
                <a:lnTo>
                  <a:pt x="69508" y="3909018"/>
                </a:lnTo>
                <a:lnTo>
                  <a:pt x="53340" y="3913012"/>
                </a:lnTo>
                <a:lnTo>
                  <a:pt x="29360" y="3915697"/>
                </a:lnTo>
                <a:lnTo>
                  <a:pt x="0" y="3916679"/>
                </a:lnTo>
              </a:path>
            </a:pathLst>
          </a:custGeom>
          <a:solidFill>
            <a:schemeClr val="tx1"/>
          </a:solidFill>
          <a:ln w="571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cs typeface="Arial"/>
              <a:sym typeface="Arial"/>
            </a:endParaRPr>
          </a:p>
        </p:txBody>
      </p:sp>
      <p:cxnSp>
        <p:nvCxnSpPr>
          <p:cNvPr id="19" name="Conector recto 18"/>
          <p:cNvCxnSpPr/>
          <p:nvPr/>
        </p:nvCxnSpPr>
        <p:spPr>
          <a:xfrm>
            <a:off x="2200051" y="2710705"/>
            <a:ext cx="216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/>
          <p:nvPr/>
        </p:nvCxnSpPr>
        <p:spPr>
          <a:xfrm>
            <a:off x="2199697" y="5331589"/>
            <a:ext cx="216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bject 32"/>
          <p:cNvSpPr/>
          <p:nvPr/>
        </p:nvSpPr>
        <p:spPr>
          <a:xfrm>
            <a:off x="8191076" y="2965436"/>
            <a:ext cx="141085" cy="2088232"/>
          </a:xfrm>
          <a:custGeom>
            <a:avLst/>
            <a:gdLst/>
            <a:ahLst/>
            <a:cxnLst/>
            <a:rect l="l" t="t" r="r" b="b"/>
            <a:pathLst>
              <a:path w="151129" h="3916679">
                <a:moveTo>
                  <a:pt x="0" y="0"/>
                </a:moveTo>
                <a:lnTo>
                  <a:pt x="29360" y="982"/>
                </a:lnTo>
                <a:lnTo>
                  <a:pt x="53340" y="3667"/>
                </a:lnTo>
                <a:lnTo>
                  <a:pt x="69508" y="7661"/>
                </a:lnTo>
                <a:lnTo>
                  <a:pt x="75438" y="12573"/>
                </a:lnTo>
                <a:lnTo>
                  <a:pt x="75438" y="1945766"/>
                </a:lnTo>
                <a:lnTo>
                  <a:pt x="81367" y="1950678"/>
                </a:lnTo>
                <a:lnTo>
                  <a:pt x="97535" y="1954672"/>
                </a:lnTo>
                <a:lnTo>
                  <a:pt x="121515" y="1957357"/>
                </a:lnTo>
                <a:lnTo>
                  <a:pt x="150875" y="1958339"/>
                </a:lnTo>
                <a:lnTo>
                  <a:pt x="121515" y="1959322"/>
                </a:lnTo>
                <a:lnTo>
                  <a:pt x="97536" y="1962007"/>
                </a:lnTo>
                <a:lnTo>
                  <a:pt x="81367" y="1966001"/>
                </a:lnTo>
                <a:lnTo>
                  <a:pt x="75438" y="1970913"/>
                </a:lnTo>
                <a:lnTo>
                  <a:pt x="75438" y="3904106"/>
                </a:lnTo>
                <a:lnTo>
                  <a:pt x="69508" y="3909018"/>
                </a:lnTo>
                <a:lnTo>
                  <a:pt x="53340" y="3913012"/>
                </a:lnTo>
                <a:lnTo>
                  <a:pt x="29360" y="3915697"/>
                </a:lnTo>
                <a:lnTo>
                  <a:pt x="0" y="3916679"/>
                </a:lnTo>
              </a:path>
            </a:pathLst>
          </a:custGeom>
          <a:solidFill>
            <a:schemeClr val="tx1"/>
          </a:solidFill>
          <a:ln w="571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cs typeface="Arial"/>
              <a:sym typeface="Arial"/>
            </a:endParaRPr>
          </a:p>
        </p:txBody>
      </p:sp>
      <p:cxnSp>
        <p:nvCxnSpPr>
          <p:cNvPr id="22" name="Conector recto 21"/>
          <p:cNvCxnSpPr/>
          <p:nvPr/>
        </p:nvCxnSpPr>
        <p:spPr>
          <a:xfrm>
            <a:off x="2195273" y="1811697"/>
            <a:ext cx="216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/>
          <p:cNvCxnSpPr/>
          <p:nvPr/>
        </p:nvCxnSpPr>
        <p:spPr>
          <a:xfrm>
            <a:off x="2195273" y="3587661"/>
            <a:ext cx="216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23"/>
          <p:cNvCxnSpPr/>
          <p:nvPr/>
        </p:nvCxnSpPr>
        <p:spPr>
          <a:xfrm>
            <a:off x="2197239" y="4376672"/>
            <a:ext cx="216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bject 32"/>
          <p:cNvSpPr/>
          <p:nvPr/>
        </p:nvSpPr>
        <p:spPr>
          <a:xfrm>
            <a:off x="3326825" y="2320123"/>
            <a:ext cx="45719" cy="293664"/>
          </a:xfrm>
          <a:custGeom>
            <a:avLst/>
            <a:gdLst/>
            <a:ahLst/>
            <a:cxnLst/>
            <a:rect l="l" t="t" r="r" b="b"/>
            <a:pathLst>
              <a:path w="151129" h="3916679">
                <a:moveTo>
                  <a:pt x="0" y="0"/>
                </a:moveTo>
                <a:lnTo>
                  <a:pt x="29360" y="982"/>
                </a:lnTo>
                <a:lnTo>
                  <a:pt x="53340" y="3667"/>
                </a:lnTo>
                <a:lnTo>
                  <a:pt x="69508" y="7661"/>
                </a:lnTo>
                <a:lnTo>
                  <a:pt x="75438" y="12573"/>
                </a:lnTo>
                <a:lnTo>
                  <a:pt x="75438" y="1945766"/>
                </a:lnTo>
                <a:lnTo>
                  <a:pt x="81367" y="1950678"/>
                </a:lnTo>
                <a:lnTo>
                  <a:pt x="97535" y="1954672"/>
                </a:lnTo>
                <a:lnTo>
                  <a:pt x="121515" y="1957357"/>
                </a:lnTo>
                <a:lnTo>
                  <a:pt x="150875" y="1958339"/>
                </a:lnTo>
                <a:lnTo>
                  <a:pt x="121515" y="1959322"/>
                </a:lnTo>
                <a:lnTo>
                  <a:pt x="97536" y="1962007"/>
                </a:lnTo>
                <a:lnTo>
                  <a:pt x="81367" y="1966001"/>
                </a:lnTo>
                <a:lnTo>
                  <a:pt x="75438" y="1970913"/>
                </a:lnTo>
                <a:lnTo>
                  <a:pt x="75438" y="3904106"/>
                </a:lnTo>
                <a:lnTo>
                  <a:pt x="69508" y="3909018"/>
                </a:lnTo>
                <a:lnTo>
                  <a:pt x="53340" y="3913012"/>
                </a:lnTo>
                <a:lnTo>
                  <a:pt x="29360" y="3915697"/>
                </a:lnTo>
                <a:lnTo>
                  <a:pt x="0" y="3916679"/>
                </a:lnTo>
              </a:path>
            </a:pathLst>
          </a:custGeom>
          <a:solidFill>
            <a:schemeClr val="tx1"/>
          </a:solidFill>
          <a:ln w="5715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 b="1">
              <a:solidFill>
                <a:prstClr val="black"/>
              </a:solidFill>
              <a:cs typeface="Arial"/>
              <a:sym typeface="Arial"/>
            </a:endParaRPr>
          </a:p>
        </p:txBody>
      </p:sp>
      <p:cxnSp>
        <p:nvCxnSpPr>
          <p:cNvPr id="26" name="Conector recto 25"/>
          <p:cNvCxnSpPr/>
          <p:nvPr/>
        </p:nvCxnSpPr>
        <p:spPr>
          <a:xfrm>
            <a:off x="2193601" y="6105781"/>
            <a:ext cx="2160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38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Sostenibilidad</a:t>
            </a:r>
            <a:endParaRPr lang="es-CO" dirty="0"/>
          </a:p>
        </p:txBody>
      </p:sp>
      <p:sp>
        <p:nvSpPr>
          <p:cNvPr id="4" name="Google Shape;287;p29"/>
          <p:cNvSpPr txBox="1">
            <a:spLocks/>
          </p:cNvSpPr>
          <p:nvPr/>
        </p:nvSpPr>
        <p:spPr>
          <a:xfrm>
            <a:off x="1237133" y="4610493"/>
            <a:ext cx="9608651" cy="1372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Lora"/>
              <a:buNone/>
              <a:defRPr sz="2000" b="1" i="0" u="none" strike="noStrike" cap="none">
                <a:solidFill>
                  <a:srgbClr val="000000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algn="ctr"/>
            <a:r>
              <a:rPr lang="es-MX" sz="4000" i="1" kern="0" dirty="0">
                <a:solidFill>
                  <a:prstClr val="white"/>
                </a:solidFill>
              </a:rPr>
              <a:t>A. Introducción</a:t>
            </a:r>
            <a:endParaRPr lang="es-CO" sz="3600" kern="0" dirty="0">
              <a:solidFill>
                <a:prstClr val="white"/>
              </a:solidFill>
              <a:highlight>
                <a:srgbClr val="FFCD00"/>
              </a:highlight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B2CC4C0-26EE-4B28-82F8-9494DE58B340}"/>
              </a:ext>
            </a:extLst>
          </p:cNvPr>
          <p:cNvGrpSpPr/>
          <p:nvPr/>
        </p:nvGrpSpPr>
        <p:grpSpPr>
          <a:xfrm>
            <a:off x="984613" y="2783889"/>
            <a:ext cx="7891163" cy="3770980"/>
            <a:chOff x="1945874" y="2417863"/>
            <a:chExt cx="6565076" cy="3324575"/>
          </a:xfrm>
        </p:grpSpPr>
        <p:sp>
          <p:nvSpPr>
            <p:cNvPr id="6" name="33 Rectángulo">
              <a:extLst>
                <a:ext uri="{FF2B5EF4-FFF2-40B4-BE49-F238E27FC236}">
                  <a16:creationId xmlns:a16="http://schemas.microsoft.com/office/drawing/2014/main" id="{B9473B90-AC2E-48EC-8185-ECFBC5263806}"/>
                </a:ext>
              </a:extLst>
            </p:cNvPr>
            <p:cNvSpPr/>
            <p:nvPr/>
          </p:nvSpPr>
          <p:spPr>
            <a:xfrm rot="21360000">
              <a:off x="2089794" y="4823261"/>
              <a:ext cx="6248215" cy="359811"/>
            </a:xfrm>
            <a:prstGeom prst="rect">
              <a:avLst/>
            </a:prstGeom>
            <a:solidFill>
              <a:schemeClr val="bg2">
                <a:lumMod val="25000"/>
                <a:alpha val="90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>
                <a:buClr>
                  <a:srgbClr val="000000"/>
                </a:buClr>
                <a:buFont typeface="Arial"/>
                <a:buNone/>
              </a:pPr>
              <a:r>
                <a:rPr lang="es-CO" sz="2000" b="1" kern="0" dirty="0">
                  <a:solidFill>
                    <a:prstClr val="white"/>
                  </a:solidFill>
                  <a:sym typeface="Arial"/>
                </a:rPr>
                <a:t>Desarrollo Sostenible: </a:t>
              </a:r>
              <a:r>
                <a:rPr lang="es-CO" sz="1400" b="1" kern="0" dirty="0">
                  <a:solidFill>
                    <a:prstClr val="white"/>
                  </a:solidFill>
                  <a:sym typeface="Arial"/>
                </a:rPr>
                <a:t>satisfacer necesidades</a:t>
              </a:r>
            </a:p>
          </p:txBody>
        </p:sp>
        <p:sp>
          <p:nvSpPr>
            <p:cNvPr id="7" name="Teardrop 13">
              <a:extLst>
                <a:ext uri="{FF2B5EF4-FFF2-40B4-BE49-F238E27FC236}">
                  <a16:creationId xmlns:a16="http://schemas.microsoft.com/office/drawing/2014/main" id="{36A1B463-C250-47DD-962E-442CA0B3DB3A}"/>
                </a:ext>
              </a:extLst>
            </p:cNvPr>
            <p:cNvSpPr/>
            <p:nvPr/>
          </p:nvSpPr>
          <p:spPr bwMode="auto">
            <a:xfrm rot="2700000">
              <a:off x="2015412" y="3596840"/>
              <a:ext cx="1258230" cy="1397306"/>
            </a:xfrm>
            <a:prstGeom prst="teardrop">
              <a:avLst>
                <a:gd name="adj" fmla="val 127824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 dirty="0">
                <a:solidFill>
                  <a:prstClr val="white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8" name="32 Triángulo isósceles">
              <a:extLst>
                <a:ext uri="{FF2B5EF4-FFF2-40B4-BE49-F238E27FC236}">
                  <a16:creationId xmlns:a16="http://schemas.microsoft.com/office/drawing/2014/main" id="{D60F0DEF-E518-4DC8-A445-A7513ED79E4C}"/>
                </a:ext>
              </a:extLst>
            </p:cNvPr>
            <p:cNvSpPr/>
            <p:nvPr/>
          </p:nvSpPr>
          <p:spPr>
            <a:xfrm>
              <a:off x="4981865" y="5211347"/>
              <a:ext cx="531091" cy="531091"/>
            </a:xfrm>
            <a:prstGeom prst="triangle">
              <a:avLst/>
            </a:prstGeom>
            <a:solidFill>
              <a:schemeClr val="bg2">
                <a:lumMod val="25000"/>
                <a:alpha val="90000"/>
              </a:schemeClr>
            </a:solidFill>
          </p:spPr>
          <p:style>
            <a:lnRef idx="2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Rectángulo 63">
              <a:extLst>
                <a:ext uri="{FF2B5EF4-FFF2-40B4-BE49-F238E27FC236}">
                  <a16:creationId xmlns:a16="http://schemas.microsoft.com/office/drawing/2014/main" id="{800F8D23-3E23-4A95-915E-372A678C2FBF}"/>
                </a:ext>
              </a:extLst>
            </p:cNvPr>
            <p:cNvSpPr/>
            <p:nvPr/>
          </p:nvSpPr>
          <p:spPr>
            <a:xfrm>
              <a:off x="1993077" y="3715628"/>
              <a:ext cx="1431857" cy="823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buClr>
                  <a:srgbClr val="000000"/>
                </a:buClr>
                <a:buFont typeface="Arial"/>
                <a:buNone/>
              </a:pPr>
              <a:endParaRPr lang="es-CO" sz="1600" b="1" kern="0" dirty="0">
                <a:solidFill>
                  <a:prstClr val="white">
                    <a:lumMod val="95000"/>
                  </a:prstClr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  <a:p>
              <a:pPr algn="ctr" fontAlgn="ctr">
                <a:buClr>
                  <a:srgbClr val="000000"/>
                </a:buClr>
                <a:buFont typeface="Arial"/>
                <a:buNone/>
              </a:pPr>
              <a:r>
                <a:rPr lang="es-CO" sz="1600" b="1" kern="0" dirty="0">
                  <a:solidFill>
                    <a:prstClr val="white">
                      <a:lumMod val="95000"/>
                    </a:prstClr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Cuidado </a:t>
              </a:r>
            </a:p>
            <a:p>
              <a:pPr algn="ctr" fontAlgn="ctr">
                <a:buClr>
                  <a:srgbClr val="000000"/>
                </a:buClr>
                <a:buFont typeface="Arial"/>
                <a:buNone/>
              </a:pPr>
              <a:r>
                <a:rPr lang="es-CO" sz="1600" b="1" kern="0" dirty="0">
                  <a:solidFill>
                    <a:prstClr val="white">
                      <a:lumMod val="95000"/>
                    </a:prstClr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Medio Ambiente</a:t>
              </a:r>
            </a:p>
          </p:txBody>
        </p:sp>
        <p:sp>
          <p:nvSpPr>
            <p:cNvPr id="10" name="Teardrop 84">
              <a:extLst>
                <a:ext uri="{FF2B5EF4-FFF2-40B4-BE49-F238E27FC236}">
                  <a16:creationId xmlns:a16="http://schemas.microsoft.com/office/drawing/2014/main" id="{8BCB53D2-0A59-423C-BACC-A23FF8BFEEDD}"/>
                </a:ext>
              </a:extLst>
            </p:cNvPr>
            <p:cNvSpPr/>
            <p:nvPr/>
          </p:nvSpPr>
          <p:spPr bwMode="auto">
            <a:xfrm>
              <a:off x="6829464" y="3350971"/>
              <a:ext cx="1436188" cy="1356774"/>
            </a:xfrm>
            <a:prstGeom prst="teardrop">
              <a:avLst>
                <a:gd name="adj" fmla="val 125371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 dirty="0">
                <a:solidFill>
                  <a:prstClr val="white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1" name="Rectángulo 61">
              <a:extLst>
                <a:ext uri="{FF2B5EF4-FFF2-40B4-BE49-F238E27FC236}">
                  <a16:creationId xmlns:a16="http://schemas.microsoft.com/office/drawing/2014/main" id="{D2E40A5A-4D16-4876-9665-65C849A23E89}"/>
                </a:ext>
              </a:extLst>
            </p:cNvPr>
            <p:cNvSpPr/>
            <p:nvPr/>
          </p:nvSpPr>
          <p:spPr>
            <a:xfrm>
              <a:off x="6584165" y="3791953"/>
              <a:ext cx="1926785" cy="446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buClr>
                  <a:srgbClr val="000000"/>
                </a:buClr>
                <a:buFont typeface="Arial"/>
                <a:buNone/>
              </a:pPr>
              <a:r>
                <a:rPr lang="es-CO" sz="1600" b="1" kern="0" dirty="0">
                  <a:solidFill>
                    <a:prstClr val="white">
                      <a:lumMod val="95000"/>
                    </a:prstClr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Bienestar </a:t>
              </a:r>
            </a:p>
            <a:p>
              <a:pPr algn="ctr" fontAlgn="ctr">
                <a:buClr>
                  <a:srgbClr val="000000"/>
                </a:buClr>
                <a:buFont typeface="Arial"/>
                <a:buNone/>
              </a:pPr>
              <a:r>
                <a:rPr lang="es-CO" sz="1600" b="1" kern="0" dirty="0">
                  <a:solidFill>
                    <a:prstClr val="white">
                      <a:lumMod val="95000"/>
                    </a:prstClr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Social</a:t>
              </a:r>
              <a:endParaRPr lang="es-CO" sz="2400" b="1" kern="0" dirty="0">
                <a:solidFill>
                  <a:prstClr val="white">
                    <a:lumMod val="95000"/>
                  </a:prstClr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  <p:sp>
          <p:nvSpPr>
            <p:cNvPr id="12" name="Teardrop 87">
              <a:extLst>
                <a:ext uri="{FF2B5EF4-FFF2-40B4-BE49-F238E27FC236}">
                  <a16:creationId xmlns:a16="http://schemas.microsoft.com/office/drawing/2014/main" id="{B5CC2C48-F479-4256-BCA1-D8E791B3A574}"/>
                </a:ext>
              </a:extLst>
            </p:cNvPr>
            <p:cNvSpPr/>
            <p:nvPr/>
          </p:nvSpPr>
          <p:spPr bwMode="auto">
            <a:xfrm rot="4537366">
              <a:off x="5666596" y="2223845"/>
              <a:ext cx="1306612" cy="1694647"/>
            </a:xfrm>
            <a:prstGeom prst="teardrop">
              <a:avLst>
                <a:gd name="adj" fmla="val 124757"/>
              </a:avLst>
            </a:prstGeom>
            <a:solidFill>
              <a:srgbClr val="B0063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buClr>
                  <a:srgbClr val="000000"/>
                </a:buClr>
                <a:buFont typeface="Arial"/>
                <a:buNone/>
                <a:defRPr/>
              </a:pPr>
              <a:endParaRPr lang="en-US" sz="1400" kern="0">
                <a:solidFill>
                  <a:srgbClr val="006939"/>
                </a:solidFill>
                <a:latin typeface="Century Gothic" panose="020B0502020202020204" pitchFamily="34" charset="0"/>
                <a:sym typeface="Arial"/>
              </a:endParaRPr>
            </a:p>
          </p:txBody>
        </p:sp>
        <p:sp>
          <p:nvSpPr>
            <p:cNvPr id="13" name="Rectángulo 60">
              <a:extLst>
                <a:ext uri="{FF2B5EF4-FFF2-40B4-BE49-F238E27FC236}">
                  <a16:creationId xmlns:a16="http://schemas.microsoft.com/office/drawing/2014/main" id="{0D802EA4-8F2B-48F1-8403-C57831B6A4B1}"/>
                </a:ext>
              </a:extLst>
            </p:cNvPr>
            <p:cNvSpPr/>
            <p:nvPr/>
          </p:nvSpPr>
          <p:spPr>
            <a:xfrm>
              <a:off x="5765940" y="2853818"/>
              <a:ext cx="1286676" cy="4469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buClr>
                  <a:srgbClr val="000000"/>
                </a:buClr>
                <a:buFont typeface="Arial"/>
                <a:buNone/>
              </a:pPr>
              <a:r>
                <a:rPr lang="es-CO" sz="1600" b="1" kern="0" dirty="0">
                  <a:solidFill>
                    <a:prstClr val="white">
                      <a:lumMod val="95000"/>
                    </a:prstClr>
                  </a:solidFill>
                  <a:latin typeface="Century Gothic" panose="020B0502020202020204" pitchFamily="34" charset="0"/>
                  <a:cs typeface="Arial"/>
                  <a:sym typeface="Arial"/>
                </a:rPr>
                <a:t>Crecimiento Económico</a:t>
              </a:r>
              <a:endParaRPr lang="es-CO" sz="2400" b="1" kern="0" dirty="0">
                <a:solidFill>
                  <a:prstClr val="white">
                    <a:lumMod val="95000"/>
                  </a:prstClr>
                </a:solidFill>
                <a:latin typeface="Century Gothic" panose="020B0502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4" name="Rectángulo 13"/>
          <p:cNvSpPr/>
          <p:nvPr/>
        </p:nvSpPr>
        <p:spPr>
          <a:xfrm>
            <a:off x="8198427" y="1273599"/>
            <a:ext cx="3526359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CO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“Responder a las necesidades humanas presentes sin destruir la capacidad del medio ambiente de atender estas necesidades en el largo plazo”. 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1200" kern="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  <a:sym typeface="Arial"/>
              </a:rPr>
              <a:t>(Naciones Unidas, 2010, p. 22)</a:t>
            </a:r>
            <a:endParaRPr lang="es-CO" sz="1200" kern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15" name="Picture 2" descr="maestria desarrollo sostenib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820" y="1962337"/>
            <a:ext cx="2259027" cy="1499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10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Contabilidad y medio ambiente</a:t>
            </a:r>
            <a:endParaRPr lang="es-CO" dirty="0"/>
          </a:p>
        </p:txBody>
      </p:sp>
      <p:sp>
        <p:nvSpPr>
          <p:cNvPr id="15" name="5 CuadroTexto">
            <a:extLst>
              <a:ext uri="{FF2B5EF4-FFF2-40B4-BE49-F238E27FC236}">
                <a16:creationId xmlns:a16="http://schemas.microsoft.com/office/drawing/2014/main" id="{3D730A29-5F3B-435D-BD89-D90221DF1548}"/>
              </a:ext>
            </a:extLst>
          </p:cNvPr>
          <p:cNvSpPr txBox="1"/>
          <p:nvPr/>
        </p:nvSpPr>
        <p:spPr>
          <a:xfrm>
            <a:off x="7501168" y="2016328"/>
            <a:ext cx="4494019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s-ES" sz="1400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Fuentes de Energía </a:t>
            </a:r>
            <a:r>
              <a:rPr lang="es-ES" sz="1400" b="1" u="sng" kern="0" dirty="0" smtClea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No </a:t>
            </a:r>
            <a:r>
              <a:rPr lang="es-ES" sz="1400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Renovables</a:t>
            </a:r>
          </a:p>
        </p:txBody>
      </p:sp>
      <p:sp>
        <p:nvSpPr>
          <p:cNvPr id="16" name="5 CuadroTexto">
            <a:extLst>
              <a:ext uri="{FF2B5EF4-FFF2-40B4-BE49-F238E27FC236}">
                <a16:creationId xmlns:a16="http://schemas.microsoft.com/office/drawing/2014/main" id="{F83B66FE-4FE2-41BD-89F2-0F19E0AC8335}"/>
              </a:ext>
            </a:extLst>
          </p:cNvPr>
          <p:cNvSpPr txBox="1"/>
          <p:nvPr/>
        </p:nvSpPr>
        <p:spPr>
          <a:xfrm>
            <a:off x="2447449" y="2063846"/>
            <a:ext cx="373316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buClr>
                <a:srgbClr val="000000"/>
              </a:buClr>
              <a:buFont typeface="Arial"/>
              <a:buNone/>
            </a:pPr>
            <a:r>
              <a:rPr lang="es-ES" sz="1400" b="1" u="sng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Fuentes de Energía Renovables</a:t>
            </a:r>
          </a:p>
        </p:txBody>
      </p:sp>
      <p:graphicFrame>
        <p:nvGraphicFramePr>
          <p:cNvPr id="17" name="Chart 3">
            <a:extLst>
              <a:ext uri="{FF2B5EF4-FFF2-40B4-BE49-F238E27FC236}">
                <a16:creationId xmlns:a16="http://schemas.microsoft.com/office/drawing/2014/main" id="{9E045AF3-4FBB-4035-AC1B-C66A5F5F04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6688997"/>
              </p:ext>
            </p:extLst>
          </p:nvPr>
        </p:nvGraphicFramePr>
        <p:xfrm>
          <a:off x="1526940" y="4708138"/>
          <a:ext cx="5723294" cy="1676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Elipse 17">
            <a:extLst>
              <a:ext uri="{FF2B5EF4-FFF2-40B4-BE49-F238E27FC236}">
                <a16:creationId xmlns:a16="http://schemas.microsoft.com/office/drawing/2014/main" id="{EC72CA48-9A86-4248-AB1A-D3AF39575399}"/>
              </a:ext>
            </a:extLst>
          </p:cNvPr>
          <p:cNvSpPr/>
          <p:nvPr/>
        </p:nvSpPr>
        <p:spPr>
          <a:xfrm>
            <a:off x="4086960" y="4953577"/>
            <a:ext cx="789840" cy="1593595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CO" sz="1400" kern="0">
              <a:solidFill>
                <a:prstClr val="white"/>
              </a:solidFill>
              <a:sym typeface="Arial"/>
            </a:endParaRPr>
          </a:p>
        </p:txBody>
      </p:sp>
      <p:graphicFrame>
        <p:nvGraphicFramePr>
          <p:cNvPr id="19" name="Chart 7">
            <a:extLst>
              <a:ext uri="{FF2B5EF4-FFF2-40B4-BE49-F238E27FC236}">
                <a16:creationId xmlns:a16="http://schemas.microsoft.com/office/drawing/2014/main" id="{CF1C8F15-E5D6-4FA3-B09D-493D623859D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83466097"/>
              </p:ext>
            </p:extLst>
          </p:nvPr>
        </p:nvGraphicFramePr>
        <p:xfrm>
          <a:off x="7253888" y="2753582"/>
          <a:ext cx="4988577" cy="3223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Elipse 19">
            <a:extLst>
              <a:ext uri="{FF2B5EF4-FFF2-40B4-BE49-F238E27FC236}">
                <a16:creationId xmlns:a16="http://schemas.microsoft.com/office/drawing/2014/main" id="{3A85C683-9A25-4831-A4E7-02D23F462FE9}"/>
              </a:ext>
            </a:extLst>
          </p:cNvPr>
          <p:cNvSpPr/>
          <p:nvPr/>
        </p:nvSpPr>
        <p:spPr>
          <a:xfrm>
            <a:off x="7941669" y="3136308"/>
            <a:ext cx="965264" cy="2952513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lang="es-CO" sz="1400" kern="0">
              <a:solidFill>
                <a:prstClr val="white"/>
              </a:solidFill>
              <a:sym typeface="Arial"/>
            </a:endParaRPr>
          </a:p>
        </p:txBody>
      </p:sp>
      <p:sp>
        <p:nvSpPr>
          <p:cNvPr id="21" name="5 CuadroTexto">
            <a:extLst>
              <a:ext uri="{FF2B5EF4-FFF2-40B4-BE49-F238E27FC236}">
                <a16:creationId xmlns:a16="http://schemas.microsoft.com/office/drawing/2014/main" id="{19ED8C7B-AA0D-45A7-B475-9745783086FE}"/>
              </a:ext>
            </a:extLst>
          </p:cNvPr>
          <p:cNvSpPr txBox="1"/>
          <p:nvPr/>
        </p:nvSpPr>
        <p:spPr>
          <a:xfrm>
            <a:off x="3843070" y="1280351"/>
            <a:ext cx="6579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Median life-cycle carbon equivalent intensity</a:t>
            </a:r>
          </a:p>
          <a:p>
            <a:pPr algn="ctr">
              <a:buClr>
                <a:srgbClr val="000000"/>
              </a:buClr>
              <a:buFont typeface="Arial"/>
              <a:buNone/>
            </a:pPr>
            <a:r>
              <a:rPr lang="es-ES" sz="20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(gCO</a:t>
            </a:r>
            <a:r>
              <a:rPr lang="es-CO" sz="2000" b="1" kern="0" dirty="0">
                <a:solidFill>
                  <a:srgbClr val="000000"/>
                </a:solidFill>
                <a:latin typeface="Arial"/>
                <a:cs typeface="Times New Roman" panose="02020603050405020304" pitchFamily="18" charset="0"/>
                <a:sym typeface="Arial"/>
              </a:rPr>
              <a:t>2-eq/kWh)</a:t>
            </a:r>
            <a:endParaRPr lang="es-ES" sz="2000" b="1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1895380" y="2753582"/>
            <a:ext cx="49864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Font typeface="Arial"/>
              <a:buNone/>
              <a:defRPr/>
            </a:pPr>
            <a:r>
              <a:rPr lang="es-CO" sz="1200" b="1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Las fuentes de energía renovables podría reducir entre un 75% y un 90% las emisiones de CO2</a:t>
            </a:r>
          </a:p>
        </p:txBody>
      </p:sp>
    </p:spTree>
    <p:extLst>
      <p:ext uri="{BB962C8B-B14F-4D97-AF65-F5344CB8AC3E}">
        <p14:creationId xmlns:p14="http://schemas.microsoft.com/office/powerpoint/2010/main" val="84644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1 Diagrama"/>
          <p:cNvGraphicFramePr/>
          <p:nvPr>
            <p:extLst>
              <p:ext uri="{D42A27DB-BD31-4B8C-83A1-F6EECF244321}">
                <p14:modId xmlns:p14="http://schemas.microsoft.com/office/powerpoint/2010/main" val="2581120812"/>
              </p:ext>
            </p:extLst>
          </p:nvPr>
        </p:nvGraphicFramePr>
        <p:xfrm>
          <a:off x="5084721" y="2480879"/>
          <a:ext cx="6937947" cy="3756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 smtClean="0"/>
              <a:t>Contabilidad y medio ambiente</a:t>
            </a:r>
            <a:endParaRPr lang="es-CO" dirty="0"/>
          </a:p>
        </p:txBody>
      </p:sp>
      <p:sp>
        <p:nvSpPr>
          <p:cNvPr id="3" name="Google Shape;288;p29"/>
          <p:cNvSpPr/>
          <p:nvPr/>
        </p:nvSpPr>
        <p:spPr>
          <a:xfrm>
            <a:off x="5953833" y="6169259"/>
            <a:ext cx="284331" cy="255281"/>
          </a:xfrm>
          <a:custGeom>
            <a:avLst/>
            <a:gdLst/>
            <a:ahLst/>
            <a:cxnLst/>
            <a:rect l="0" t="0" r="0" b="0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AE922F-791F-4310-B311-452C582249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937" y="3472749"/>
            <a:ext cx="3161626" cy="2504266"/>
          </a:xfrm>
          <a:prstGeom prst="rect">
            <a:avLst/>
          </a:prstGeom>
        </p:spPr>
      </p:pic>
      <p:sp>
        <p:nvSpPr>
          <p:cNvPr id="9" name="TextBox 15"/>
          <p:cNvSpPr txBox="1"/>
          <p:nvPr/>
        </p:nvSpPr>
        <p:spPr>
          <a:xfrm>
            <a:off x="11634173" y="6503007"/>
            <a:ext cx="3417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D" sz="1100" b="1" dirty="0" smtClean="0">
                <a:gradFill>
                  <a:gsLst>
                    <a:gs pos="0">
                      <a:schemeClr val="accent1"/>
                    </a:gs>
                    <a:gs pos="100000">
                      <a:schemeClr val="accent3"/>
                    </a:gs>
                  </a:gsLst>
                  <a:lin ang="5400000" scaled="1"/>
                </a:gradFill>
                <a:latin typeface="+mj-lt"/>
              </a:rPr>
              <a:t>22</a:t>
            </a:r>
            <a:endParaRPr lang="en-US" sz="1100" b="1" dirty="0">
              <a:gradFill>
                <a:gsLst>
                  <a:gs pos="0">
                    <a:schemeClr val="accent1"/>
                  </a:gs>
                  <a:gs pos="100000">
                    <a:schemeClr val="accent3"/>
                  </a:gs>
                </a:gsLst>
                <a:lin ang="5400000" scaled="1"/>
              </a:gradFill>
              <a:latin typeface="+mj-lt"/>
            </a:endParaRPr>
          </a:p>
        </p:txBody>
      </p:sp>
      <p:pic>
        <p:nvPicPr>
          <p:cNvPr id="10" name="Picture 3" descr="C:\Users\home\Desktop\logos\png\water-logo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895" y="2564268"/>
            <a:ext cx="1280026" cy="510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3" descr="C:\Users\home\Desktop\logos\ori\png\logo-mdpi.pn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8822" y="2751815"/>
            <a:ext cx="396549" cy="409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/>
          <a:srcRect t="26799" r="65360" b="11120"/>
          <a:stretch/>
        </p:blipFill>
        <p:spPr>
          <a:xfrm>
            <a:off x="3569272" y="2662257"/>
            <a:ext cx="278234" cy="498637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2513160" y="1610161"/>
            <a:ext cx="8280429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b="1" i="1" dirty="0" err="1">
                <a:latin typeface="Lora"/>
              </a:rPr>
              <a:t>Cost</a:t>
            </a:r>
            <a:r>
              <a:rPr lang="es-ES" b="1" i="1" dirty="0">
                <a:latin typeface="Lora"/>
              </a:rPr>
              <a:t> of </a:t>
            </a:r>
            <a:r>
              <a:rPr lang="es-ES" b="1" i="1" dirty="0" err="1">
                <a:latin typeface="Lora"/>
              </a:rPr>
              <a:t>Water</a:t>
            </a:r>
            <a:r>
              <a:rPr lang="es-ES" b="1" i="1" dirty="0">
                <a:latin typeface="Lora"/>
              </a:rPr>
              <a:t> use </a:t>
            </a:r>
            <a:r>
              <a:rPr lang="es-ES" b="1" i="1" dirty="0" err="1">
                <a:latin typeface="Lora"/>
              </a:rPr>
              <a:t>for</a:t>
            </a:r>
            <a:r>
              <a:rPr lang="es-ES" b="1" i="1" dirty="0">
                <a:latin typeface="Lora"/>
              </a:rPr>
              <a:t> </a:t>
            </a:r>
            <a:r>
              <a:rPr lang="es-ES" b="1" i="1" dirty="0" err="1">
                <a:latin typeface="Lora"/>
              </a:rPr>
              <a:t>negotiating</a:t>
            </a:r>
            <a:r>
              <a:rPr lang="es-ES" b="1" i="1" dirty="0">
                <a:latin typeface="Lora"/>
              </a:rPr>
              <a:t> </a:t>
            </a:r>
            <a:r>
              <a:rPr lang="es-ES" b="1" i="1" dirty="0" err="1">
                <a:latin typeface="Lora"/>
              </a:rPr>
              <a:t>rates</a:t>
            </a:r>
            <a:r>
              <a:rPr lang="es-ES" b="1" i="1" dirty="0">
                <a:latin typeface="Lora"/>
              </a:rPr>
              <a:t> in </a:t>
            </a:r>
            <a:r>
              <a:rPr lang="es-ES" b="1" i="1" dirty="0" err="1">
                <a:latin typeface="Lora"/>
              </a:rPr>
              <a:t>Energy</a:t>
            </a:r>
            <a:r>
              <a:rPr lang="es-ES" b="1" i="1" dirty="0">
                <a:latin typeface="Lora"/>
              </a:rPr>
              <a:t> </a:t>
            </a:r>
            <a:r>
              <a:rPr lang="es-ES" b="1" i="1" dirty="0" err="1">
                <a:latin typeface="Lora"/>
              </a:rPr>
              <a:t>Exchanges</a:t>
            </a:r>
            <a:r>
              <a:rPr lang="es-ES" b="1" i="1" dirty="0">
                <a:latin typeface="Lora"/>
              </a:rPr>
              <a:t>: </a:t>
            </a:r>
            <a:r>
              <a:rPr lang="es-ES" b="1" i="1" dirty="0" err="1">
                <a:latin typeface="Lora"/>
              </a:rPr>
              <a:t>evidence</a:t>
            </a:r>
            <a:r>
              <a:rPr lang="es-ES" b="1" i="1" dirty="0">
                <a:latin typeface="Lora"/>
              </a:rPr>
              <a:t> </a:t>
            </a:r>
            <a:r>
              <a:rPr lang="es-ES" b="1" i="1" dirty="0" err="1">
                <a:latin typeface="Lora"/>
              </a:rPr>
              <a:t>from</a:t>
            </a:r>
            <a:r>
              <a:rPr lang="es-ES" b="1" i="1" dirty="0">
                <a:latin typeface="Lora"/>
              </a:rPr>
              <a:t> </a:t>
            </a:r>
            <a:r>
              <a:rPr lang="es-ES" b="1" i="1" dirty="0" err="1">
                <a:latin typeface="Lora"/>
              </a:rPr>
              <a:t>the</a:t>
            </a:r>
            <a:r>
              <a:rPr lang="es-ES" b="1" i="1" dirty="0">
                <a:latin typeface="Lora"/>
              </a:rPr>
              <a:t> </a:t>
            </a:r>
            <a:r>
              <a:rPr lang="es-ES" b="1" i="1" dirty="0" err="1">
                <a:latin typeface="Lora"/>
              </a:rPr>
              <a:t>Hydroelectric</a:t>
            </a:r>
            <a:r>
              <a:rPr lang="es-ES" b="1" i="1" dirty="0">
                <a:latin typeface="Lora"/>
              </a:rPr>
              <a:t> </a:t>
            </a:r>
            <a:r>
              <a:rPr lang="es-ES" b="1" i="1" dirty="0" err="1" smtClean="0">
                <a:latin typeface="Lora"/>
              </a:rPr>
              <a:t>Industry</a:t>
            </a:r>
            <a:endParaRPr lang="es-ES" b="1" i="1" dirty="0" smtClean="0">
              <a:latin typeface="Lora"/>
            </a:endParaRPr>
          </a:p>
          <a:p>
            <a:pPr algn="ctr"/>
            <a:r>
              <a:rPr lang="es-ES" sz="1400" b="1" i="1" dirty="0" smtClean="0">
                <a:latin typeface="Lora"/>
              </a:rPr>
              <a:t>(Osorio, Ripoll y Naranjo; 2020)</a:t>
            </a:r>
            <a:endParaRPr lang="es-CO" sz="1400" b="1" i="1" dirty="0">
              <a:latin typeface="Lora"/>
            </a:endParaRPr>
          </a:p>
        </p:txBody>
      </p:sp>
    </p:spTree>
    <p:extLst>
      <p:ext uri="{BB962C8B-B14F-4D97-AF65-F5344CB8AC3E}">
        <p14:creationId xmlns:p14="http://schemas.microsoft.com/office/powerpoint/2010/main" val="281701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71BE8C7-75BA-402A-A4E2-009D682FD8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8D0100-DE05-4455-BA4D-C25B39B016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CD8E6E8-78A3-45B2-BA7B-96FF1C9827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8D7B087-AE64-48D5-AB51-1BA5AA2F7C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Sub>
          <a:bldDgm bld="one"/>
        </p:bldSub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801</Words>
  <Application>Microsoft Office PowerPoint</Application>
  <PresentationFormat>Panorámica</PresentationFormat>
  <Paragraphs>213</Paragraphs>
  <Slides>19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31" baseType="lpstr">
      <vt:lpstr>Arial</vt:lpstr>
      <vt:lpstr>Calibri</vt:lpstr>
      <vt:lpstr>Calibri </vt:lpstr>
      <vt:lpstr>Calibri Light</vt:lpstr>
      <vt:lpstr>Carlito</vt:lpstr>
      <vt:lpstr>Century Gothic</vt:lpstr>
      <vt:lpstr>Lora</vt:lpstr>
      <vt:lpstr>Myriad pro</vt:lpstr>
      <vt:lpstr>Quattrocento Sans</vt:lpstr>
      <vt:lpstr>Roboto</vt:lpstr>
      <vt:lpstr>Times New Roman</vt:lpstr>
      <vt:lpstr>Tema de Office</vt:lpstr>
      <vt:lpstr>Presentación de PowerPoint</vt:lpstr>
      <vt:lpstr>Presentación de PowerPoint</vt:lpstr>
      <vt:lpstr>Agenda</vt:lpstr>
      <vt:lpstr>1. Contextualización</vt:lpstr>
      <vt:lpstr>“Es claro que una de las funciones prioritarias de la contabilidad radica en servir de instrumento de control; instrumento que técnicamente desarrollado permitirá tanto a los administradores de las finanzas públicas, como a las entidades que cumplen funciones fiscalizadoras, ejercer con pertinencia el seguimiento riguroso del manejo eficiente y eficaz de los organismos estatales” (resaltado fuera de texto).  Edgar Fernando Nieto S. (QEPD)</vt:lpstr>
      <vt:lpstr>Campos disciplinares de la Contabilidad</vt:lpstr>
      <vt:lpstr>Sostenibilidad</vt:lpstr>
      <vt:lpstr>Contabilidad y medio ambiente</vt:lpstr>
      <vt:lpstr>Contabilidad y medio ambiente</vt:lpstr>
      <vt:lpstr>2. Management Accounting en el Siglo XXI</vt:lpstr>
      <vt:lpstr>Antecedentes de la Contabilidad de Gestión</vt:lpstr>
      <vt:lpstr>Management Accounting</vt:lpstr>
      <vt:lpstr>Buenas prácticas de Management Accounting en el Mundo </vt:lpstr>
      <vt:lpstr>Avances de Management Accounting en Colombia</vt:lpstr>
      <vt:lpstr>3. Consideraciones finales</vt:lpstr>
      <vt:lpstr>El Contador del Siglo XXI</vt:lpstr>
      <vt:lpstr>El Contador del Siglo XXI</vt:lpstr>
      <vt:lpstr>El Contador del Siglo XXI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salzate</dc:creator>
  <cp:lastModifiedBy>JAIR ALBEIRO OSORIO AGUDELO</cp:lastModifiedBy>
  <cp:revision>107</cp:revision>
  <dcterms:created xsi:type="dcterms:W3CDTF">2021-08-27T14:03:23Z</dcterms:created>
  <dcterms:modified xsi:type="dcterms:W3CDTF">2021-10-15T13:32:02Z</dcterms:modified>
</cp:coreProperties>
</file>