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308" r:id="rId2"/>
    <p:sldId id="265" r:id="rId3"/>
    <p:sldId id="309" r:id="rId4"/>
    <p:sldId id="310" r:id="rId5"/>
    <p:sldId id="312" r:id="rId6"/>
    <p:sldId id="326" r:id="rId7"/>
    <p:sldId id="319" r:id="rId8"/>
    <p:sldId id="324" r:id="rId9"/>
    <p:sldId id="330" r:id="rId10"/>
    <p:sldId id="313" r:id="rId11"/>
    <p:sldId id="329" r:id="rId12"/>
    <p:sldId id="321" r:id="rId13"/>
    <p:sldId id="328" r:id="rId14"/>
    <p:sldId id="325" r:id="rId15"/>
    <p:sldId id="327" r:id="rId16"/>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p15:clr>
            <a:srgbClr val="A4A3A4"/>
          </p15:clr>
        </p15:guide>
        <p15:guide id="2" orient="horz" pos="2251">
          <p15:clr>
            <a:srgbClr val="A4A3A4"/>
          </p15:clr>
        </p15:guide>
        <p15:guide id="3" orient="horz" pos="3793">
          <p15:clr>
            <a:srgbClr val="A4A3A4"/>
          </p15:clr>
        </p15:guide>
        <p15:guide id="4" orient="horz" pos="164">
          <p15:clr>
            <a:srgbClr val="A4A3A4"/>
          </p15:clr>
        </p15:guide>
        <p15:guide id="5" orient="horz" pos="527">
          <p15:clr>
            <a:srgbClr val="A4A3A4"/>
          </p15:clr>
        </p15:guide>
        <p15:guide id="6" orient="horz" pos="2341">
          <p15:clr>
            <a:srgbClr val="A4A3A4"/>
          </p15:clr>
        </p15:guide>
        <p15:guide id="7" orient="horz" pos="1525">
          <p15:clr>
            <a:srgbClr val="A4A3A4"/>
          </p15:clr>
        </p15:guide>
        <p15:guide id="8" orient="horz" pos="2931">
          <p15:clr>
            <a:srgbClr val="A4A3A4"/>
          </p15:clr>
        </p15:guide>
        <p15:guide id="9" orient="horz" pos="3929">
          <p15:clr>
            <a:srgbClr val="A4A3A4"/>
          </p15:clr>
        </p15:guide>
        <p15:guide id="10" pos="204">
          <p15:clr>
            <a:srgbClr val="A4A3A4"/>
          </p15:clr>
        </p15:guide>
        <p15:guide id="11" pos="5556">
          <p15:clr>
            <a:srgbClr val="A4A3A4"/>
          </p15:clr>
        </p15:guide>
        <p15:guide id="12" pos="2835">
          <p15:clr>
            <a:srgbClr val="A4A3A4"/>
          </p15:clr>
        </p15:guide>
        <p15:guide id="13" pos="29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jandro Roger Solanot" initials="ARS" lastIdx="5" clrIdx="0">
    <p:extLst>
      <p:ext uri="{19B8F6BF-5375-455C-9EA6-DF929625EA0E}">
        <p15:presenceInfo xmlns:p15="http://schemas.microsoft.com/office/powerpoint/2012/main" userId="S::asolanot@worldbank.org::007b513f-e573-4a75-80ec-a6de0d693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A"/>
    <a:srgbClr val="007BFF"/>
    <a:srgbClr val="A5A5A5"/>
    <a:srgbClr val="BEDA00"/>
    <a:srgbClr val="005BBB"/>
    <a:srgbClr val="2800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FBFB9-E930-4557-A828-670E7C80AEE3}" v="1" dt="2021-10-13T13:56:00.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76" autoAdjust="0"/>
  </p:normalViewPr>
  <p:slideViewPr>
    <p:cSldViewPr snapToGrid="0">
      <p:cViewPr varScale="1">
        <p:scale>
          <a:sx n="69" d="100"/>
          <a:sy n="69" d="100"/>
        </p:scale>
        <p:origin x="1858" y="62"/>
      </p:cViewPr>
      <p:guideLst>
        <p:guide orient="horz" pos="799"/>
        <p:guide orient="horz" pos="2251"/>
        <p:guide orient="horz" pos="3793"/>
        <p:guide orient="horz" pos="164"/>
        <p:guide orient="horz" pos="527"/>
        <p:guide orient="horz" pos="2341"/>
        <p:guide orient="horz" pos="1525"/>
        <p:guide orient="horz" pos="2931"/>
        <p:guide orient="horz" pos="3929"/>
        <p:guide pos="204"/>
        <p:guide pos="5556"/>
        <p:guide pos="2835"/>
        <p:guide pos="2925"/>
      </p:guideLst>
    </p:cSldViewPr>
  </p:slideViewPr>
  <p:notesTextViewPr>
    <p:cViewPr>
      <p:scale>
        <a:sx n="100" d="100"/>
        <a:sy n="100" d="100"/>
      </p:scale>
      <p:origin x="0" y="0"/>
    </p:cViewPr>
  </p:notesTextViewPr>
  <p:sorterViewPr>
    <p:cViewPr>
      <p:scale>
        <a:sx n="150" d="100"/>
        <a:sy n="150" d="100"/>
      </p:scale>
      <p:origin x="0" y="3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Serrano-Machorro" userId="c8c6ceef-831f-427f-a609-0e8aa16faf44" providerId="ADAL" clId="{D79FBFB9-E930-4557-A828-670E7C80AEE3}"/>
    <pc:docChg chg="modSld">
      <pc:chgData name="Juan Carlos Serrano-Machorro" userId="c8c6ceef-831f-427f-a609-0e8aa16faf44" providerId="ADAL" clId="{D79FBFB9-E930-4557-A828-670E7C80AEE3}" dt="2021-10-13T13:56:26.600" v="18" actId="20577"/>
      <pc:docMkLst>
        <pc:docMk/>
      </pc:docMkLst>
      <pc:sldChg chg="modSp mod modNotesTx">
        <pc:chgData name="Juan Carlos Serrano-Machorro" userId="c8c6ceef-831f-427f-a609-0e8aa16faf44" providerId="ADAL" clId="{D79FBFB9-E930-4557-A828-670E7C80AEE3}" dt="2021-10-13T13:56:26.600" v="18" actId="20577"/>
        <pc:sldMkLst>
          <pc:docMk/>
          <pc:sldMk cId="55920600" sldId="265"/>
        </pc:sldMkLst>
        <pc:spChg chg="mod">
          <ac:chgData name="Juan Carlos Serrano-Machorro" userId="c8c6ceef-831f-427f-a609-0e8aa16faf44" providerId="ADAL" clId="{D79FBFB9-E930-4557-A828-670E7C80AEE3}" dt="2021-10-13T13:56:26.600" v="18" actId="20577"/>
          <ac:spMkLst>
            <pc:docMk/>
            <pc:sldMk cId="55920600" sldId="265"/>
            <ac:spMk id="4" creationId="{FE29022C-CF19-474E-8080-6F620D2AEF5D}"/>
          </ac:spMkLst>
        </pc:spChg>
      </pc:sldChg>
      <pc:sldChg chg="addSp modSp mod">
        <pc:chgData name="Juan Carlos Serrano-Machorro" userId="c8c6ceef-831f-427f-a609-0e8aa16faf44" providerId="ADAL" clId="{D79FBFB9-E930-4557-A828-670E7C80AEE3}" dt="2021-10-13T13:56:15.149" v="16" actId="14100"/>
        <pc:sldMkLst>
          <pc:docMk/>
          <pc:sldMk cId="2494998208" sldId="308"/>
        </pc:sldMkLst>
        <pc:picChg chg="add mod">
          <ac:chgData name="Juan Carlos Serrano-Machorro" userId="c8c6ceef-831f-427f-a609-0e8aa16faf44" providerId="ADAL" clId="{D79FBFB9-E930-4557-A828-670E7C80AEE3}" dt="2021-10-13T13:56:15.149" v="16" actId="14100"/>
          <ac:picMkLst>
            <pc:docMk/>
            <pc:sldMk cId="2494998208" sldId="308"/>
            <ac:picMk id="4" creationId="{97764FF1-9742-4706-9B5E-4983394A8D66}"/>
          </ac:picMkLst>
        </pc:picChg>
      </pc:sldChg>
      <pc:sldChg chg="modNotesTx">
        <pc:chgData name="Juan Carlos Serrano-Machorro" userId="c8c6ceef-831f-427f-a609-0e8aa16faf44" providerId="ADAL" clId="{D79FBFB9-E930-4557-A828-670E7C80AEE3}" dt="2021-10-13T13:52:04.270" v="1" actId="20577"/>
        <pc:sldMkLst>
          <pc:docMk/>
          <pc:sldMk cId="3627717627" sldId="309"/>
        </pc:sldMkLst>
      </pc:sldChg>
      <pc:sldChg chg="modNotesTx">
        <pc:chgData name="Juan Carlos Serrano-Machorro" userId="c8c6ceef-831f-427f-a609-0e8aa16faf44" providerId="ADAL" clId="{D79FBFB9-E930-4557-A828-670E7C80AEE3}" dt="2021-10-13T13:52:13.304" v="3" actId="5793"/>
        <pc:sldMkLst>
          <pc:docMk/>
          <pc:sldMk cId="354756378" sldId="310"/>
        </pc:sldMkLst>
      </pc:sldChg>
      <pc:sldChg chg="modNotesTx">
        <pc:chgData name="Juan Carlos Serrano-Machorro" userId="c8c6ceef-831f-427f-a609-0e8aa16faf44" providerId="ADAL" clId="{D79FBFB9-E930-4557-A828-670E7C80AEE3}" dt="2021-10-13T13:52:35.306" v="6" actId="20577"/>
        <pc:sldMkLst>
          <pc:docMk/>
          <pc:sldMk cId="2860190984" sldId="313"/>
        </pc:sldMkLst>
      </pc:sldChg>
      <pc:sldChg chg="modNotesTx">
        <pc:chgData name="Juan Carlos Serrano-Machorro" userId="c8c6ceef-831f-427f-a609-0e8aa16faf44" providerId="ADAL" clId="{D79FBFB9-E930-4557-A828-670E7C80AEE3}" dt="2021-10-13T13:52:27.968" v="5" actId="20577"/>
        <pc:sldMkLst>
          <pc:docMk/>
          <pc:sldMk cId="492829769" sldId="319"/>
        </pc:sldMkLst>
      </pc:sldChg>
      <pc:sldChg chg="modNotesTx">
        <pc:chgData name="Juan Carlos Serrano-Machorro" userId="c8c6ceef-831f-427f-a609-0e8aa16faf44" providerId="ADAL" clId="{D79FBFB9-E930-4557-A828-670E7C80AEE3}" dt="2021-10-13T13:52:45.192" v="9" actId="20577"/>
        <pc:sldMkLst>
          <pc:docMk/>
          <pc:sldMk cId="2444917153" sldId="321"/>
        </pc:sldMkLst>
      </pc:sldChg>
      <pc:sldChg chg="modNotesTx">
        <pc:chgData name="Juan Carlos Serrano-Machorro" userId="c8c6ceef-831f-427f-a609-0e8aa16faf44" providerId="ADAL" clId="{D79FBFB9-E930-4557-A828-670E7C80AEE3}" dt="2021-10-13T13:52:51.889" v="10" actId="20577"/>
        <pc:sldMkLst>
          <pc:docMk/>
          <pc:sldMk cId="1928579492" sldId="325"/>
        </pc:sldMkLst>
      </pc:sldChg>
      <pc:sldChg chg="modNotesTx">
        <pc:chgData name="Juan Carlos Serrano-Machorro" userId="c8c6ceef-831f-427f-a609-0e8aa16faf44" providerId="ADAL" clId="{D79FBFB9-E930-4557-A828-670E7C80AEE3}" dt="2021-10-13T13:52:21.061" v="4" actId="20577"/>
        <pc:sldMkLst>
          <pc:docMk/>
          <pc:sldMk cId="2707591351" sldId="326"/>
        </pc:sldMkLst>
      </pc:sldChg>
      <pc:sldChg chg="modNotesTx">
        <pc:chgData name="Juan Carlos Serrano-Machorro" userId="c8c6ceef-831f-427f-a609-0e8aa16faf44" providerId="ADAL" clId="{D79FBFB9-E930-4557-A828-670E7C80AEE3}" dt="2021-10-13T13:53:00.021" v="11" actId="20577"/>
        <pc:sldMkLst>
          <pc:docMk/>
          <pc:sldMk cId="179263273" sldId="328"/>
        </pc:sldMkLst>
      </pc:sldChg>
      <pc:sldChg chg="modNotesTx">
        <pc:chgData name="Juan Carlos Serrano-Machorro" userId="c8c6ceef-831f-427f-a609-0e8aa16faf44" providerId="ADAL" clId="{D79FBFB9-E930-4557-A828-670E7C80AEE3}" dt="2021-10-13T13:52:39.255" v="7" actId="20577"/>
        <pc:sldMkLst>
          <pc:docMk/>
          <pc:sldMk cId="3802976139"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41DCA-8854-448C-9373-477C8DA8AD38}" type="datetimeFigureOut">
              <a:rPr lang="de-DE" smtClean="0"/>
              <a:pPr/>
              <a:t>13.10.2021</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B22FE-F869-4CFE-92A0-938D0E41CCBF}" type="slidenum">
              <a:rPr lang="de-DE" smtClean="0"/>
              <a:pPr/>
              <a:t>‹#›</a:t>
            </a:fld>
            <a:endParaRPr lang="de-DE" dirty="0"/>
          </a:p>
        </p:txBody>
      </p:sp>
    </p:spTree>
    <p:extLst>
      <p:ext uri="{BB962C8B-B14F-4D97-AF65-F5344CB8AC3E}">
        <p14:creationId xmlns:p14="http://schemas.microsoft.com/office/powerpoint/2010/main" val="115089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B22FE-F869-4CFE-92A0-938D0E41CCBF}" type="slidenum">
              <a:rPr lang="de-DE" smtClean="0"/>
              <a:pPr/>
              <a:t>2</a:t>
            </a:fld>
            <a:endParaRPr lang="de-DE" dirty="0"/>
          </a:p>
        </p:txBody>
      </p:sp>
    </p:spTree>
    <p:extLst>
      <p:ext uri="{BB962C8B-B14F-4D97-AF65-F5344CB8AC3E}">
        <p14:creationId xmlns:p14="http://schemas.microsoft.com/office/powerpoint/2010/main" val="798893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B22FE-F869-4CFE-92A0-938D0E41CCBF}" type="slidenum">
              <a:rPr lang="de-DE" smtClean="0"/>
              <a:pPr/>
              <a:t>13</a:t>
            </a:fld>
            <a:endParaRPr lang="de-DE" dirty="0"/>
          </a:p>
        </p:txBody>
      </p:sp>
    </p:spTree>
    <p:extLst>
      <p:ext uri="{BB962C8B-B14F-4D97-AF65-F5344CB8AC3E}">
        <p14:creationId xmlns:p14="http://schemas.microsoft.com/office/powerpoint/2010/main" val="131728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B22FE-F869-4CFE-92A0-938D0E41CCBF}" type="slidenum">
              <a:rPr lang="de-DE" smtClean="0"/>
              <a:pPr/>
              <a:t>14</a:t>
            </a:fld>
            <a:endParaRPr lang="de-DE" dirty="0"/>
          </a:p>
        </p:txBody>
      </p:sp>
    </p:spTree>
    <p:extLst>
      <p:ext uri="{BB962C8B-B14F-4D97-AF65-F5344CB8AC3E}">
        <p14:creationId xmlns:p14="http://schemas.microsoft.com/office/powerpoint/2010/main" val="2855720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942B22FE-F869-4CFE-92A0-938D0E41CCBF}" type="slidenum">
              <a:rPr lang="de-DE" smtClean="0"/>
              <a:pPr/>
              <a:t>15</a:t>
            </a:fld>
            <a:endParaRPr lang="de-DE" dirty="0"/>
          </a:p>
        </p:txBody>
      </p:sp>
    </p:spTree>
    <p:extLst>
      <p:ext uri="{BB962C8B-B14F-4D97-AF65-F5344CB8AC3E}">
        <p14:creationId xmlns:p14="http://schemas.microsoft.com/office/powerpoint/2010/main" val="344737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B22FE-F869-4CFE-92A0-938D0E41CCBF}" type="slidenum">
              <a:rPr lang="de-DE" smtClean="0"/>
              <a:pPr/>
              <a:t>3</a:t>
            </a:fld>
            <a:endParaRPr lang="de-DE" dirty="0"/>
          </a:p>
        </p:txBody>
      </p:sp>
    </p:spTree>
    <p:extLst>
      <p:ext uri="{BB962C8B-B14F-4D97-AF65-F5344CB8AC3E}">
        <p14:creationId xmlns:p14="http://schemas.microsoft.com/office/powerpoint/2010/main" val="394863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42B22FE-F869-4CFE-92A0-938D0E41CCBF}" type="slidenum">
              <a:rPr lang="de-DE" smtClean="0"/>
              <a:pPr/>
              <a:t>4</a:t>
            </a:fld>
            <a:endParaRPr lang="de-DE" dirty="0"/>
          </a:p>
        </p:txBody>
      </p:sp>
    </p:spTree>
    <p:extLst>
      <p:ext uri="{BB962C8B-B14F-4D97-AF65-F5344CB8AC3E}">
        <p14:creationId xmlns:p14="http://schemas.microsoft.com/office/powerpoint/2010/main" val="140790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B22FE-F869-4CFE-92A0-938D0E41CCBF}" type="slidenum">
              <a:rPr lang="de-DE" smtClean="0"/>
              <a:pPr/>
              <a:t>6</a:t>
            </a:fld>
            <a:endParaRPr lang="de-DE" dirty="0"/>
          </a:p>
        </p:txBody>
      </p:sp>
    </p:spTree>
    <p:extLst>
      <p:ext uri="{BB962C8B-B14F-4D97-AF65-F5344CB8AC3E}">
        <p14:creationId xmlns:p14="http://schemas.microsoft.com/office/powerpoint/2010/main" val="3082118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B22FE-F869-4CFE-92A0-938D0E41CCBF}" type="slidenum">
              <a:rPr lang="de-DE" smtClean="0"/>
              <a:pPr/>
              <a:t>7</a:t>
            </a:fld>
            <a:endParaRPr lang="de-DE" dirty="0"/>
          </a:p>
        </p:txBody>
      </p:sp>
    </p:spTree>
    <p:extLst>
      <p:ext uri="{BB962C8B-B14F-4D97-AF65-F5344CB8AC3E}">
        <p14:creationId xmlns:p14="http://schemas.microsoft.com/office/powerpoint/2010/main" val="9175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B22FE-F869-4CFE-92A0-938D0E41CCBF}" type="slidenum">
              <a:rPr lang="de-DE" smtClean="0"/>
              <a:pPr/>
              <a:t>9</a:t>
            </a:fld>
            <a:endParaRPr lang="de-DE" dirty="0"/>
          </a:p>
        </p:txBody>
      </p:sp>
    </p:spTree>
    <p:extLst>
      <p:ext uri="{BB962C8B-B14F-4D97-AF65-F5344CB8AC3E}">
        <p14:creationId xmlns:p14="http://schemas.microsoft.com/office/powerpoint/2010/main" val="79586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B22FE-F869-4CFE-92A0-938D0E41CCBF}" type="slidenum">
              <a:rPr lang="de-DE" smtClean="0"/>
              <a:pPr/>
              <a:t>10</a:t>
            </a:fld>
            <a:endParaRPr lang="de-DE" dirty="0"/>
          </a:p>
        </p:txBody>
      </p:sp>
    </p:spTree>
    <p:extLst>
      <p:ext uri="{BB962C8B-B14F-4D97-AF65-F5344CB8AC3E}">
        <p14:creationId xmlns:p14="http://schemas.microsoft.com/office/powerpoint/2010/main" val="137304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B22FE-F869-4CFE-92A0-938D0E41CCBF}" type="slidenum">
              <a:rPr lang="de-DE" smtClean="0"/>
              <a:pPr/>
              <a:t>11</a:t>
            </a:fld>
            <a:endParaRPr lang="de-DE" dirty="0"/>
          </a:p>
        </p:txBody>
      </p:sp>
    </p:spTree>
    <p:extLst>
      <p:ext uri="{BB962C8B-B14F-4D97-AF65-F5344CB8AC3E}">
        <p14:creationId xmlns:p14="http://schemas.microsoft.com/office/powerpoint/2010/main" val="147554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5"/>
          </p:nvPr>
        </p:nvSpPr>
        <p:spPr/>
        <p:txBody>
          <a:bodyPr/>
          <a:lstStyle/>
          <a:p>
            <a:fld id="{942B22FE-F869-4CFE-92A0-938D0E41CCBF}" type="slidenum">
              <a:rPr lang="de-DE" smtClean="0"/>
              <a:pPr/>
              <a:t>12</a:t>
            </a:fld>
            <a:endParaRPr lang="de-DE" dirty="0"/>
          </a:p>
        </p:txBody>
      </p:sp>
    </p:spTree>
    <p:extLst>
      <p:ext uri="{BB962C8B-B14F-4D97-AF65-F5344CB8AC3E}">
        <p14:creationId xmlns:p14="http://schemas.microsoft.com/office/powerpoint/2010/main" val="2442440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174770"/>
            <a:ext cx="9144000" cy="59179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0" y="3858768"/>
            <a:ext cx="4379976" cy="2999232"/>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2" descr="I:\_GregW\1322550 WBGIS - ITS Sub Branding\WBGIS_ITS-PPT_footer-06.jpg"/>
          <p:cNvPicPr>
            <a:picLocks noChangeAspect="1" noChangeArrowheads="1"/>
          </p:cNvPicPr>
          <p:nvPr userDrawn="1"/>
        </p:nvPicPr>
        <p:blipFill>
          <a:blip r:embed="rId3"/>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4588044" y="5153082"/>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15" name="Picture 14" descr="cid:image001.png@01D088EC.F55B5FD0"/>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8226" y="239914"/>
            <a:ext cx="3981610" cy="836638"/>
          </a:xfrm>
          <a:prstGeom prst="rect">
            <a:avLst/>
          </a:prstGeom>
          <a:noFill/>
          <a:ln>
            <a:noFill/>
          </a:ln>
        </p:spPr>
      </p:pic>
      <p:sp>
        <p:nvSpPr>
          <p:cNvPr id="4" name="Footer Placeholder 3"/>
          <p:cNvSpPr>
            <a:spLocks noGrp="1"/>
          </p:cNvSpPr>
          <p:nvPr>
            <p:ph type="ftr" sz="quarter" idx="10"/>
          </p:nvPr>
        </p:nvSpPr>
        <p:spPr/>
        <p:txBody>
          <a:bodyPr/>
          <a:lstStyle/>
          <a:p>
            <a:pPr>
              <a:defRPr/>
            </a:pPr>
            <a:r>
              <a:rPr lang="en-US"/>
              <a:t>Title of Presentation</a:t>
            </a:r>
            <a:endParaRPr lang="en-US" dirty="0"/>
          </a:p>
        </p:txBody>
      </p:sp>
      <p:sp>
        <p:nvSpPr>
          <p:cNvPr id="8" name="Slide Number Placeholder 7"/>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Tree>
    <p:extLst>
      <p:ext uri="{BB962C8B-B14F-4D97-AF65-F5344CB8AC3E}">
        <p14:creationId xmlns:p14="http://schemas.microsoft.com/office/powerpoint/2010/main" val="125199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ark 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356937" y="301632"/>
            <a:ext cx="8462029" cy="756707"/>
          </a:xfrm>
        </p:spPr>
        <p:txBody>
          <a:bodyPr/>
          <a:lstStyle>
            <a:lvl1pPr>
              <a:defRPr sz="165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p:txBody>
      </p:sp>
      <p:sp>
        <p:nvSpPr>
          <p:cNvPr id="6" name="Slide Number Placeholder 7"/>
          <p:cNvSpPr>
            <a:spLocks noGrp="1"/>
          </p:cNvSpPr>
          <p:nvPr>
            <p:ph type="sldNum" sz="quarter" idx="15"/>
          </p:nvPr>
        </p:nvSpPr>
        <p:spPr>
          <a:xfrm>
            <a:off x="3960813" y="6361119"/>
            <a:ext cx="317500" cy="365125"/>
          </a:xfrm>
        </p:spPr>
        <p:txBody>
          <a:bodyPr/>
          <a:lstStyle>
            <a:lvl1pPr>
              <a:defRPr/>
            </a:lvl1pPr>
          </a:lstStyle>
          <a:p>
            <a:fld id="{94F75A6B-4DD6-4073-80F3-159D57EB4016}" type="slidenum">
              <a:rPr lang="en-US" altLang="en-US"/>
              <a:pPr/>
              <a:t>‹#›</a:t>
            </a:fld>
            <a:endParaRPr lang="en-US" altLang="en-US" dirty="0"/>
          </a:p>
        </p:txBody>
      </p:sp>
    </p:spTree>
    <p:extLst>
      <p:ext uri="{BB962C8B-B14F-4D97-AF65-F5344CB8AC3E}">
        <p14:creationId xmlns:p14="http://schemas.microsoft.com/office/powerpoint/2010/main" val="204324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r>
              <a:rPr lang="en-US" dirty="0"/>
              <a:t>23/4/19</a:t>
            </a:r>
            <a:endParaRPr lang="es-ES" dirty="0"/>
          </a:p>
        </p:txBody>
      </p:sp>
      <p:sp>
        <p:nvSpPr>
          <p:cNvPr id="5" name="Marcador de pie de página 4"/>
          <p:cNvSpPr>
            <a:spLocks noGrp="1"/>
          </p:cNvSpPr>
          <p:nvPr>
            <p:ph type="ftr" sz="quarter" idx="11"/>
          </p:nvPr>
        </p:nvSpPr>
        <p:spPr/>
        <p:txBody>
          <a:bodyPr/>
          <a:lstStyle/>
          <a:p>
            <a:r>
              <a:rPr lang="es-ES" dirty="0"/>
              <a:t>Auditoría 3E CGR Chile - Junio 2019</a:t>
            </a:r>
          </a:p>
        </p:txBody>
      </p:sp>
      <p:sp>
        <p:nvSpPr>
          <p:cNvPr id="6" name="Marcador de número de diapositiva 5"/>
          <p:cNvSpPr>
            <a:spLocks noGrp="1"/>
          </p:cNvSpPr>
          <p:nvPr>
            <p:ph type="sldNum" sz="quarter" idx="12"/>
          </p:nvPr>
        </p:nvSpPr>
        <p:spPr/>
        <p:txBody>
          <a:bodyPr/>
          <a:lstStyle/>
          <a:p>
            <a:fld id="{5397F253-02C3-B447-AB19-51731D38A06F}" type="slidenum">
              <a:rPr lang="es-ES" smtClean="0"/>
              <a:t>‹#›</a:t>
            </a:fld>
            <a:endParaRPr lang="es-ES" dirty="0"/>
          </a:p>
        </p:txBody>
      </p:sp>
    </p:spTree>
    <p:extLst>
      <p:ext uri="{BB962C8B-B14F-4D97-AF65-F5344CB8AC3E}">
        <p14:creationId xmlns:p14="http://schemas.microsoft.com/office/powerpoint/2010/main" val="38800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Title: V2">
    <p:spTree>
      <p:nvGrpSpPr>
        <p:cNvPr id="1" name=""/>
        <p:cNvGrpSpPr/>
        <p:nvPr/>
      </p:nvGrpSpPr>
      <p:grpSpPr>
        <a:xfrm>
          <a:off x="0" y="0"/>
          <a:ext cx="0" cy="0"/>
          <a:chOff x="0" y="0"/>
          <a:chExt cx="0" cy="0"/>
        </a:xfrm>
      </p:grpSpPr>
      <p:pic>
        <p:nvPicPr>
          <p:cNvPr id="10" name="Bild 12"/>
          <p:cNvPicPr>
            <a:picLocks noChangeAspect="1"/>
          </p:cNvPicPr>
          <p:nvPr userDrawn="1"/>
        </p:nvPicPr>
        <p:blipFill>
          <a:blip r:embed="rId2">
            <a:alphaModFix amt="30000"/>
          </a:blip>
          <a:stretch>
            <a:fillRect/>
          </a:stretch>
        </p:blipFill>
        <p:spPr>
          <a:xfrm>
            <a:off x="3133426" y="1130968"/>
            <a:ext cx="5938818" cy="5938818"/>
          </a:xfrm>
          <a:prstGeom prst="rect">
            <a:avLst/>
          </a:prstGeom>
        </p:spPr>
      </p:pic>
      <p:sp>
        <p:nvSpPr>
          <p:cNvPr id="7" name="Rectangle 2"/>
          <p:cNvSpPr>
            <a:spLocks noGrp="1" noChangeArrowheads="1"/>
          </p:cNvSpPr>
          <p:nvPr>
            <p:ph type="ctrTitle" hasCustomPrompt="1"/>
          </p:nvPr>
        </p:nvSpPr>
        <p:spPr>
          <a:xfrm>
            <a:off x="1065179" y="3958989"/>
            <a:ext cx="7538185" cy="1011238"/>
          </a:xfrm>
        </p:spPr>
        <p:txBody>
          <a:bodyPr bIns="0"/>
          <a:lstStyle>
            <a:lvl1pPr>
              <a:defRPr sz="3500">
                <a:solidFill>
                  <a:schemeClr val="tx1"/>
                </a:solidFill>
                <a:latin typeface="Arial"/>
                <a:cs typeface="Arial"/>
              </a:defRPr>
            </a:lvl1pPr>
          </a:lstStyle>
          <a:p>
            <a:pPr lvl="0"/>
            <a:r>
              <a:rPr lang="en-US" noProof="0" dirty="0"/>
              <a:t>Master Title: Version 2</a:t>
            </a:r>
          </a:p>
        </p:txBody>
      </p:sp>
      <p:sp>
        <p:nvSpPr>
          <p:cNvPr id="8" name="Rectangle 3"/>
          <p:cNvSpPr>
            <a:spLocks noGrp="1" noChangeArrowheads="1"/>
          </p:cNvSpPr>
          <p:nvPr>
            <p:ph type="subTitle" idx="1" hasCustomPrompt="1"/>
          </p:nvPr>
        </p:nvSpPr>
        <p:spPr>
          <a:xfrm>
            <a:off x="1065329" y="5131316"/>
            <a:ext cx="7539711"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a:t>Name of the contributor</a:t>
            </a:r>
          </a:p>
          <a:p>
            <a:pPr lvl="0"/>
            <a:r>
              <a:rPr lang="en-US" noProof="0" dirty="0"/>
              <a:t>Name of the event, venue, 00 Month 2012</a:t>
            </a:r>
          </a:p>
        </p:txBody>
      </p:sp>
    </p:spTree>
    <p:extLst>
      <p:ext uri="{BB962C8B-B14F-4D97-AF65-F5344CB8AC3E}">
        <p14:creationId xmlns:p14="http://schemas.microsoft.com/office/powerpoint/2010/main" val="3752270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368661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Title of Presentation</a:t>
            </a:r>
            <a:endParaRPr lang="en-US" dirty="0"/>
          </a:p>
        </p:txBody>
      </p:sp>
      <p:sp>
        <p:nvSpPr>
          <p:cNvPr id="4" name="Slide Number Placehold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Tree>
    <p:extLst>
      <p:ext uri="{BB962C8B-B14F-4D97-AF65-F5344CB8AC3E}">
        <p14:creationId xmlns:p14="http://schemas.microsoft.com/office/powerpoint/2010/main" val="61115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0" y="3716338"/>
            <a:ext cx="84963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323850" y="1268413"/>
            <a:ext cx="8496300" cy="2305050"/>
          </a:xfrm>
        </p:spPr>
        <p:txBody>
          <a:bodyPr/>
          <a:lstStyle/>
          <a:p>
            <a:r>
              <a:rPr lang="en-US" noProof="0" dirty="0"/>
              <a:t>Images</a:t>
            </a:r>
          </a:p>
        </p:txBody>
      </p:sp>
    </p:spTree>
    <p:extLst>
      <p:ext uri="{BB962C8B-B14F-4D97-AF65-F5344CB8AC3E}">
        <p14:creationId xmlns:p14="http://schemas.microsoft.com/office/powerpoint/2010/main" val="208962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3" y="1268413"/>
            <a:ext cx="4176712"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4643439" y="1268413"/>
            <a:ext cx="4176712" cy="4752975"/>
          </a:xfrm>
        </p:spPr>
        <p:txBody>
          <a:bodyPr/>
          <a:lstStyle/>
          <a:p>
            <a:r>
              <a:rPr lang="en-US" noProof="0" dirty="0"/>
              <a:t>Images</a:t>
            </a:r>
          </a:p>
        </p:txBody>
      </p:sp>
    </p:spTree>
    <p:extLst>
      <p:ext uri="{BB962C8B-B14F-4D97-AF65-F5344CB8AC3E}">
        <p14:creationId xmlns:p14="http://schemas.microsoft.com/office/powerpoint/2010/main" val="254192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Tree>
    <p:extLst>
      <p:ext uri="{BB962C8B-B14F-4D97-AF65-F5344CB8AC3E}">
        <p14:creationId xmlns:p14="http://schemas.microsoft.com/office/powerpoint/2010/main" val="321547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13" name="Rectangle 12"/>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0" y="6102850"/>
            <a:ext cx="9144000" cy="6637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2"/>
          <p:cNvSpPr>
            <a:spLocks noGrp="1" noChangeArrowheads="1"/>
          </p:cNvSpPr>
          <p:nvPr>
            <p:ph type="ctrTitle" hasCustomPrompt="1"/>
          </p:nvPr>
        </p:nvSpPr>
        <p:spPr>
          <a:xfrm>
            <a:off x="4780547" y="2986248"/>
            <a:ext cx="3349461" cy="1011238"/>
          </a:xfrm>
        </p:spPr>
        <p:txBody>
          <a:bodyPr bIns="0"/>
          <a:lstStyle>
            <a:lvl1pPr>
              <a:defRPr sz="3500">
                <a:solidFill>
                  <a:srgbClr val="002345"/>
                </a:solidFill>
                <a:latin typeface="Arial"/>
                <a:cs typeface="Arial"/>
              </a:defRPr>
            </a:lvl1pPr>
          </a:lstStyle>
          <a:p>
            <a:pPr lvl="0"/>
            <a:r>
              <a:rPr lang="en-US" noProof="0" dirty="0"/>
              <a:t>Thank you</a:t>
            </a:r>
          </a:p>
        </p:txBody>
      </p:sp>
      <p:sp>
        <p:nvSpPr>
          <p:cNvPr id="6" name="Rectangle 3"/>
          <p:cNvSpPr>
            <a:spLocks noGrp="1" noChangeArrowheads="1"/>
          </p:cNvSpPr>
          <p:nvPr>
            <p:ph type="subTitle" idx="1" hasCustomPrompt="1"/>
          </p:nvPr>
        </p:nvSpPr>
        <p:spPr>
          <a:xfrm>
            <a:off x="4780549" y="4026716"/>
            <a:ext cx="339115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
        <p:nvSpPr>
          <p:cNvPr id="8" name="Rectangle 7"/>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2" name="Rectangle 1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156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Slide: V2">
    <p:spTree>
      <p:nvGrpSpPr>
        <p:cNvPr id="1" name=""/>
        <p:cNvGrpSpPr/>
        <p:nvPr/>
      </p:nvGrpSpPr>
      <p:grpSpPr>
        <a:xfrm>
          <a:off x="0" y="0"/>
          <a:ext cx="0" cy="0"/>
          <a:chOff x="0" y="0"/>
          <a:chExt cx="0" cy="0"/>
        </a:xfrm>
      </p:grpSpPr>
      <p:sp>
        <p:nvSpPr>
          <p:cNvPr id="13" name="Rechteck 12"/>
          <p:cNvSpPr/>
          <p:nvPr userDrawn="1"/>
        </p:nvSpPr>
        <p:spPr>
          <a:xfrm>
            <a:off x="0" y="1278000"/>
            <a:ext cx="9144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4" name="Bild 13"/>
          <p:cNvPicPr>
            <a:picLocks noChangeAspect="1"/>
          </p:cNvPicPr>
          <p:nvPr userDrawn="1"/>
        </p:nvPicPr>
        <p:blipFill>
          <a:blip r:embed="rId2">
            <a:alphaModFix amt="30000"/>
          </a:blip>
          <a:stretch>
            <a:fillRect/>
          </a:stretch>
        </p:blipFill>
        <p:spPr>
          <a:xfrm>
            <a:off x="3059832" y="1057374"/>
            <a:ext cx="6012412" cy="6012412"/>
          </a:xfrm>
          <a:prstGeom prst="rect">
            <a:avLst/>
          </a:prstGeom>
        </p:spPr>
      </p:pic>
      <p:sp>
        <p:nvSpPr>
          <p:cNvPr id="7" name="Rectangle 2"/>
          <p:cNvSpPr>
            <a:spLocks noGrp="1" noChangeArrowheads="1"/>
          </p:cNvSpPr>
          <p:nvPr>
            <p:ph type="ctrTitle" hasCustomPrompt="1"/>
          </p:nvPr>
        </p:nvSpPr>
        <p:spPr>
          <a:xfrm>
            <a:off x="1152802" y="1272561"/>
            <a:ext cx="7017314" cy="1011238"/>
          </a:xfrm>
        </p:spPr>
        <p:txBody>
          <a:bodyPr bIns="0"/>
          <a:lstStyle>
            <a:lvl1pPr>
              <a:defRPr sz="3500">
                <a:solidFill>
                  <a:schemeClr val="tx1"/>
                </a:solidFill>
                <a:latin typeface="Arial"/>
                <a:cs typeface="Arial"/>
              </a:defRPr>
            </a:lvl1pPr>
          </a:lstStyle>
          <a:p>
            <a:pPr lvl="0"/>
            <a:r>
              <a:rPr lang="en-US" noProof="0" dirty="0"/>
              <a:t>Thank you</a:t>
            </a:r>
          </a:p>
        </p:txBody>
      </p:sp>
      <p:sp>
        <p:nvSpPr>
          <p:cNvPr id="8" name="Rectangle 3"/>
          <p:cNvSpPr>
            <a:spLocks noGrp="1" noChangeArrowheads="1"/>
          </p:cNvSpPr>
          <p:nvPr>
            <p:ph type="subTitle" idx="1" hasCustomPrompt="1"/>
          </p:nvPr>
        </p:nvSpPr>
        <p:spPr>
          <a:xfrm>
            <a:off x="1152968" y="4026716"/>
            <a:ext cx="701873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Tree>
    <p:extLst>
      <p:ext uri="{BB962C8B-B14F-4D97-AF65-F5344CB8AC3E}">
        <p14:creationId xmlns:p14="http://schemas.microsoft.com/office/powerpoint/2010/main" val="2396073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3850" y="260354"/>
            <a:ext cx="84963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p>
            <a:pPr lvl="0"/>
            <a:r>
              <a:rPr lang="en-US" noProof="0"/>
              <a:t>This is a headline</a:t>
            </a:r>
          </a:p>
        </p:txBody>
      </p:sp>
      <p:sp>
        <p:nvSpPr>
          <p:cNvPr id="9" name="Rectangle 5"/>
          <p:cNvSpPr>
            <a:spLocks noGrp="1" noChangeArrowheads="1"/>
          </p:cNvSpPr>
          <p:nvPr>
            <p:ph type="ftr" sz="quarter" idx="3"/>
          </p:nvPr>
        </p:nvSpPr>
        <p:spPr bwMode="auto">
          <a:xfrm>
            <a:off x="3203901" y="6360105"/>
            <a:ext cx="4558326" cy="2159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a:defRPr/>
            </a:pPr>
            <a:r>
              <a:rPr lang="en-US" dirty="0"/>
              <a:t>Title of Presentation</a:t>
            </a:r>
          </a:p>
        </p:txBody>
      </p:sp>
      <p:sp>
        <p:nvSpPr>
          <p:cNvPr id="10" name="Rectangle 6"/>
          <p:cNvSpPr>
            <a:spLocks noGrp="1" noChangeArrowheads="1"/>
          </p:cNvSpPr>
          <p:nvPr>
            <p:ph type="sldNum" sz="quarter" idx="4"/>
          </p:nvPr>
        </p:nvSpPr>
        <p:spPr bwMode="auto">
          <a:xfrm>
            <a:off x="8532118" y="6360102"/>
            <a:ext cx="288032" cy="215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a:defRPr/>
            </a:pPr>
            <a:fld id="{EF62D93A-3BA0-8848-BFA3-D7046C1B555D}" type="slidenum">
              <a:rPr lang="en-US" smtClean="0"/>
              <a:pPr>
                <a:defRPr/>
              </a:pPr>
              <a:t>‹#›</a:t>
            </a:fld>
            <a:endParaRPr lang="en-US" dirty="0"/>
          </a:p>
        </p:txBody>
      </p:sp>
      <p:sp>
        <p:nvSpPr>
          <p:cNvPr id="2" name="Textplatzhalter 1"/>
          <p:cNvSpPr>
            <a:spLocks noGrp="1"/>
          </p:cNvSpPr>
          <p:nvPr>
            <p:ph type="body" idx="1"/>
          </p:nvPr>
        </p:nvSpPr>
        <p:spPr>
          <a:xfrm>
            <a:off x="323850" y="1268413"/>
            <a:ext cx="8496300" cy="4752975"/>
          </a:xfrm>
          <a:prstGeom prst="rect">
            <a:avLst/>
          </a:prstGeom>
        </p:spPr>
        <p:txBody>
          <a:bodyPr vert="horz" lIns="0" tIns="0" rIns="0" bIns="0" rtlCol="0">
            <a:noAutofit/>
          </a:body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pic>
        <p:nvPicPr>
          <p:cNvPr id="7" name="Picture 6" descr="cid:image001.png@01D088EC.F55B5FD0"/>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1104" y="6230112"/>
            <a:ext cx="2258124" cy="540581"/>
          </a:xfrm>
          <a:prstGeom prst="rect">
            <a:avLst/>
          </a:prstGeom>
          <a:noFill/>
          <a:ln>
            <a:noFill/>
          </a:ln>
        </p:spPr>
      </p:pic>
    </p:spTree>
    <p:extLst>
      <p:ext uri="{BB962C8B-B14F-4D97-AF65-F5344CB8AC3E}">
        <p14:creationId xmlns:p14="http://schemas.microsoft.com/office/powerpoint/2010/main" val="1442819458"/>
      </p:ext>
    </p:extLst>
  </p:cSld>
  <p:clrMap bg1="lt1" tx1="dk1" bg2="lt2" tx2="dk2" accent1="accent1" accent2="accent2" accent3="accent3" accent4="accent4" accent5="accent5" accent6="accent6" hlink="hlink" folHlink="folHlink"/>
  <p:sldLayoutIdLst>
    <p:sldLayoutId id="2147483665" r:id="rId1"/>
    <p:sldLayoutId id="2147483681" r:id="rId2"/>
    <p:sldLayoutId id="2147483656" r:id="rId3"/>
    <p:sldLayoutId id="2147483686" r:id="rId4"/>
    <p:sldLayoutId id="2147483660" r:id="rId5"/>
    <p:sldLayoutId id="2147483661" r:id="rId6"/>
    <p:sldLayoutId id="2147483659" r:id="rId7"/>
    <p:sldLayoutId id="2147483680" r:id="rId8"/>
    <p:sldLayoutId id="2147483663" r:id="rId9"/>
    <p:sldLayoutId id="2147483685" r:id="rId10"/>
    <p:sldLayoutId id="2147483687" r:id="rId11"/>
  </p:sldLayoutIdLst>
  <p:hf hdr="0"/>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A9587E-E1BB-4324-9559-E7458B06A6B5}"/>
              </a:ext>
            </a:extLst>
          </p:cNvPr>
          <p:cNvSpPr txBox="1"/>
          <p:nvPr/>
        </p:nvSpPr>
        <p:spPr>
          <a:xfrm>
            <a:off x="244548" y="1769577"/>
            <a:ext cx="8504891" cy="1815882"/>
          </a:xfrm>
          <a:prstGeom prst="rect">
            <a:avLst/>
          </a:prstGeom>
          <a:noFill/>
        </p:spPr>
        <p:txBody>
          <a:bodyPr wrap="square" rtlCol="0">
            <a:spAutoFit/>
          </a:bodyPr>
          <a:lstStyle/>
          <a:p>
            <a:pPr algn="ctr"/>
            <a:r>
              <a:rPr lang="es-ES" sz="2800" b="1" dirty="0">
                <a:latin typeface="Times New Roman" panose="02020603050405020304" pitchFamily="18" charset="0"/>
                <a:cs typeface="Times New Roman" panose="02020603050405020304" pitchFamily="18" charset="0"/>
              </a:rPr>
              <a:t>Impactos del COVID-19 en América Latina y el Caribe desde la óptica de la contabilidad gubernamental y los reportes financieros</a:t>
            </a:r>
            <a:br>
              <a:rPr lang="es-ES_tradnl" sz="2800" b="1" dirty="0">
                <a:latin typeface="Times New Roman" panose="02020603050405020304" pitchFamily="18" charset="0"/>
                <a:cs typeface="Times New Roman" panose="02020603050405020304" pitchFamily="18" charset="0"/>
              </a:rPr>
            </a:br>
            <a:endParaRPr lang="es-ES_tradnl" sz="2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4AAE24B-87F1-4C93-AEB0-254F89007275}"/>
              </a:ext>
            </a:extLst>
          </p:cNvPr>
          <p:cNvSpPr txBox="1"/>
          <p:nvPr/>
        </p:nvSpPr>
        <p:spPr>
          <a:xfrm>
            <a:off x="4326672" y="3784155"/>
            <a:ext cx="4616605" cy="2246769"/>
          </a:xfrm>
          <a:prstGeom prst="rect">
            <a:avLst/>
          </a:prstGeom>
          <a:noFill/>
        </p:spPr>
        <p:txBody>
          <a:bodyPr wrap="square" rtlCol="0">
            <a:spAutoFit/>
          </a:bodyPr>
          <a:lstStyle/>
          <a:p>
            <a:pPr algn="ctr"/>
            <a:r>
              <a:rPr lang="es-ES_tradnl" sz="2800" b="1" dirty="0">
                <a:latin typeface="Times New Roman" panose="02020603050405020304" pitchFamily="18" charset="0"/>
                <a:cs typeface="Times New Roman" panose="02020603050405020304" pitchFamily="18" charset="0"/>
              </a:rPr>
              <a:t>Xiomara Morel</a:t>
            </a:r>
          </a:p>
          <a:p>
            <a:pPr algn="ctr"/>
            <a:r>
              <a:rPr lang="es-ES_tradnl" sz="2800" b="1" dirty="0">
                <a:latin typeface="Times New Roman" panose="02020603050405020304" pitchFamily="18" charset="0"/>
                <a:cs typeface="Times New Roman" panose="02020603050405020304" pitchFamily="18" charset="0"/>
              </a:rPr>
              <a:t>Gerente de Práctica de Buen Gobierno para América Latina y el Caribe</a:t>
            </a:r>
          </a:p>
          <a:p>
            <a:pPr algn="ctr"/>
            <a:r>
              <a:rPr lang="es-ES_tradnl" sz="2800" b="1" dirty="0">
                <a:latin typeface="Times New Roman" panose="02020603050405020304" pitchFamily="18" charset="0"/>
                <a:cs typeface="Times New Roman" panose="02020603050405020304" pitchFamily="18" charset="0"/>
              </a:rPr>
              <a:t>Octubre 14, 2021</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7764FF1-9742-4706-9B5E-4983394A8D66}"/>
              </a:ext>
            </a:extLst>
          </p:cNvPr>
          <p:cNvPicPr>
            <a:picLocks noChangeAspect="1"/>
          </p:cNvPicPr>
          <p:nvPr/>
        </p:nvPicPr>
        <p:blipFill>
          <a:blip r:embed="rId2"/>
          <a:stretch>
            <a:fillRect/>
          </a:stretch>
        </p:blipFill>
        <p:spPr>
          <a:xfrm>
            <a:off x="0" y="184654"/>
            <a:ext cx="4572000" cy="1053131"/>
          </a:xfrm>
          <a:prstGeom prst="rect">
            <a:avLst/>
          </a:prstGeom>
        </p:spPr>
      </p:pic>
    </p:spTree>
    <p:extLst>
      <p:ext uri="{BB962C8B-B14F-4D97-AF65-F5344CB8AC3E}">
        <p14:creationId xmlns:p14="http://schemas.microsoft.com/office/powerpoint/2010/main" val="249499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DEC0ED1-0AE5-C64F-9939-0F2BAC43DB20}"/>
              </a:ext>
            </a:extLst>
          </p:cNvPr>
          <p:cNvSpPr>
            <a:spLocks noGrp="1"/>
          </p:cNvSpPr>
          <p:nvPr>
            <p:ph type="sldNum" sz="quarter" idx="12"/>
          </p:nvPr>
        </p:nvSpPr>
        <p:spPr/>
        <p:txBody>
          <a:bodyPr/>
          <a:lstStyle/>
          <a:p>
            <a:fld id="{5397F253-02C3-B447-AB19-51731D38A06F}" type="slidenum">
              <a:rPr lang="es-ES" smtClean="0"/>
              <a:t>10</a:t>
            </a:fld>
            <a:endParaRPr lang="es-ES" dirty="0"/>
          </a:p>
        </p:txBody>
      </p:sp>
      <p:sp>
        <p:nvSpPr>
          <p:cNvPr id="2" name="TextBox 1">
            <a:extLst>
              <a:ext uri="{FF2B5EF4-FFF2-40B4-BE49-F238E27FC236}">
                <a16:creationId xmlns:a16="http://schemas.microsoft.com/office/drawing/2014/main" id="{5833B93A-2B22-B644-ADFF-F5DE28CB44D9}"/>
              </a:ext>
            </a:extLst>
          </p:cNvPr>
          <p:cNvSpPr txBox="1"/>
          <p:nvPr/>
        </p:nvSpPr>
        <p:spPr>
          <a:xfrm>
            <a:off x="664938" y="112238"/>
            <a:ext cx="8155211" cy="954107"/>
          </a:xfrm>
          <a:prstGeom prst="rect">
            <a:avLst/>
          </a:prstGeom>
          <a:noFill/>
        </p:spPr>
        <p:txBody>
          <a:bodyPr wrap="square" rtlCol="0">
            <a:spAutoFit/>
          </a:bodyPr>
          <a:lstStyle/>
          <a:p>
            <a:pPr algn="ctr"/>
            <a:r>
              <a:rPr lang="es-ES_tradnl" sz="2800" b="1" dirty="0">
                <a:latin typeface="Times New Roman" panose="02020603050405020304" pitchFamily="18" charset="0"/>
                <a:cs typeface="Times New Roman" panose="02020603050405020304" pitchFamily="18" charset="0"/>
              </a:rPr>
              <a:t>Resultados preliminares del estudio.- Uso de los estados financieros consolidados</a:t>
            </a:r>
          </a:p>
        </p:txBody>
      </p:sp>
      <p:sp>
        <p:nvSpPr>
          <p:cNvPr id="4" name="TextBox 3">
            <a:extLst>
              <a:ext uri="{FF2B5EF4-FFF2-40B4-BE49-F238E27FC236}">
                <a16:creationId xmlns:a16="http://schemas.microsoft.com/office/drawing/2014/main" id="{FE29022C-CF19-474E-8080-6F620D2AEF5D}"/>
              </a:ext>
            </a:extLst>
          </p:cNvPr>
          <p:cNvSpPr txBox="1"/>
          <p:nvPr/>
        </p:nvSpPr>
        <p:spPr>
          <a:xfrm>
            <a:off x="85075" y="1374188"/>
            <a:ext cx="6271120" cy="3477875"/>
          </a:xfrm>
          <a:prstGeom prst="rect">
            <a:avLst/>
          </a:prstGeom>
          <a:noFill/>
        </p:spPr>
        <p:txBody>
          <a:bodyPr wrap="square" rtlCol="0">
            <a:spAutoFit/>
          </a:bodyPr>
          <a:lstStyle/>
          <a:p>
            <a:pPr algn="just"/>
            <a:endParaRPr lang="es-419" sz="2000" dirty="0">
              <a:latin typeface="Times New Roman" panose="02020603050405020304" pitchFamily="18" charset="0"/>
            </a:endParaRPr>
          </a:p>
          <a:p>
            <a:pPr marL="342900" indent="-342900" algn="just">
              <a:buFont typeface="Arial" panose="020B0604020202020204" pitchFamily="34" charset="0"/>
              <a:buChar char="•"/>
            </a:pPr>
            <a:r>
              <a:rPr lang="es-419" sz="2000" dirty="0">
                <a:latin typeface="Times New Roman" panose="02020603050405020304" pitchFamily="18" charset="0"/>
              </a:rPr>
              <a:t>Los estados financieros consolidados deberían ser la fuente principal de análisis. Sin embargo, el estudio encontró que hay una diversidad de estados financieros que se preparan para diversos propósitos, pero que no necesariamente cumplen con los criterios de consolidación de las NICSP.</a:t>
            </a:r>
          </a:p>
          <a:p>
            <a:pPr marL="342900" indent="-342900" algn="just">
              <a:buFont typeface="Arial" panose="020B0604020202020204" pitchFamily="34" charset="0"/>
              <a:buChar char="•"/>
            </a:pPr>
            <a:endParaRPr lang="es-419" sz="2000" dirty="0">
              <a:latin typeface="Times New Roman" panose="02020603050405020304" pitchFamily="18" charset="0"/>
            </a:endParaRPr>
          </a:p>
          <a:p>
            <a:pPr marL="342900" indent="-342900" algn="just">
              <a:buFont typeface="Arial" panose="020B0604020202020204" pitchFamily="34" charset="0"/>
              <a:buChar char="•"/>
            </a:pPr>
            <a:r>
              <a:rPr lang="es-419" sz="2000" dirty="0">
                <a:latin typeface="Times New Roman" panose="02020603050405020304" pitchFamily="18" charset="0"/>
              </a:rPr>
              <a:t>En el caso de Colombia se cuenta con el informe de situación financiera y resultados consolidados del nivel nacional, el cual se consolida bajo NICSP 35.</a:t>
            </a:r>
            <a:endParaRPr lang="en-US" sz="2000" dirty="0">
              <a:latin typeface="Times New Roman" panose="02020603050405020304" pitchFamily="18" charset="0"/>
            </a:endParaRPr>
          </a:p>
        </p:txBody>
      </p:sp>
      <p:pic>
        <p:nvPicPr>
          <p:cNvPr id="5" name="Picture 4">
            <a:extLst>
              <a:ext uri="{FF2B5EF4-FFF2-40B4-BE49-F238E27FC236}">
                <a16:creationId xmlns:a16="http://schemas.microsoft.com/office/drawing/2014/main" id="{DFFCB005-80A7-49B1-A1D0-6B8ACF15D845}"/>
              </a:ext>
            </a:extLst>
          </p:cNvPr>
          <p:cNvPicPr>
            <a:picLocks noChangeAspect="1"/>
          </p:cNvPicPr>
          <p:nvPr/>
        </p:nvPicPr>
        <p:blipFill>
          <a:blip r:embed="rId3"/>
          <a:stretch>
            <a:fillRect/>
          </a:stretch>
        </p:blipFill>
        <p:spPr>
          <a:xfrm>
            <a:off x="6802244" y="1768819"/>
            <a:ext cx="2341756" cy="3320362"/>
          </a:xfrm>
          <a:prstGeom prst="rect">
            <a:avLst/>
          </a:prstGeom>
        </p:spPr>
      </p:pic>
      <p:pic>
        <p:nvPicPr>
          <p:cNvPr id="7" name="Picture 6">
            <a:extLst>
              <a:ext uri="{FF2B5EF4-FFF2-40B4-BE49-F238E27FC236}">
                <a16:creationId xmlns:a16="http://schemas.microsoft.com/office/drawing/2014/main" id="{8C481064-7EDF-4A14-99FA-C7866A7AF8C3}"/>
              </a:ext>
            </a:extLst>
          </p:cNvPr>
          <p:cNvPicPr>
            <a:picLocks noChangeAspect="1"/>
          </p:cNvPicPr>
          <p:nvPr/>
        </p:nvPicPr>
        <p:blipFill>
          <a:blip r:embed="rId4"/>
          <a:stretch>
            <a:fillRect/>
          </a:stretch>
        </p:blipFill>
        <p:spPr>
          <a:xfrm>
            <a:off x="323849" y="6010507"/>
            <a:ext cx="2776189" cy="767107"/>
          </a:xfrm>
          <a:prstGeom prst="rect">
            <a:avLst/>
          </a:prstGeom>
        </p:spPr>
      </p:pic>
    </p:spTree>
    <p:extLst>
      <p:ext uri="{BB962C8B-B14F-4D97-AF65-F5344CB8AC3E}">
        <p14:creationId xmlns:p14="http://schemas.microsoft.com/office/powerpoint/2010/main" val="2860190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DEC0ED1-0AE5-C64F-9939-0F2BAC43DB20}"/>
              </a:ext>
            </a:extLst>
          </p:cNvPr>
          <p:cNvSpPr>
            <a:spLocks noGrp="1"/>
          </p:cNvSpPr>
          <p:nvPr>
            <p:ph type="sldNum" sz="quarter" idx="12"/>
          </p:nvPr>
        </p:nvSpPr>
        <p:spPr/>
        <p:txBody>
          <a:bodyPr/>
          <a:lstStyle/>
          <a:p>
            <a:fld id="{5397F253-02C3-B447-AB19-51731D38A06F}" type="slidenum">
              <a:rPr lang="es-ES" smtClean="0"/>
              <a:t>11</a:t>
            </a:fld>
            <a:endParaRPr lang="es-ES" dirty="0"/>
          </a:p>
        </p:txBody>
      </p:sp>
      <p:sp>
        <p:nvSpPr>
          <p:cNvPr id="2" name="TextBox 1">
            <a:extLst>
              <a:ext uri="{FF2B5EF4-FFF2-40B4-BE49-F238E27FC236}">
                <a16:creationId xmlns:a16="http://schemas.microsoft.com/office/drawing/2014/main" id="{5833B93A-2B22-B644-ADFF-F5DE28CB44D9}"/>
              </a:ext>
            </a:extLst>
          </p:cNvPr>
          <p:cNvSpPr txBox="1"/>
          <p:nvPr/>
        </p:nvSpPr>
        <p:spPr>
          <a:xfrm>
            <a:off x="522734" y="47533"/>
            <a:ext cx="8153400" cy="954107"/>
          </a:xfrm>
          <a:prstGeom prst="rect">
            <a:avLst/>
          </a:prstGeom>
          <a:noFill/>
        </p:spPr>
        <p:txBody>
          <a:bodyPr wrap="square" rtlCol="0">
            <a:spAutoFit/>
          </a:bodyPr>
          <a:lstStyle/>
          <a:p>
            <a:pPr algn="ctr"/>
            <a:r>
              <a:rPr lang="es-ES_tradnl" sz="2800" b="1" dirty="0">
                <a:latin typeface="Times New Roman" panose="02020603050405020304" pitchFamily="18" charset="0"/>
                <a:cs typeface="Times New Roman" panose="02020603050405020304" pitchFamily="18" charset="0"/>
              </a:rPr>
              <a:t>Resultados preliminares del estudio - transparencia en los estados financieros</a:t>
            </a:r>
          </a:p>
        </p:txBody>
      </p:sp>
      <p:sp>
        <p:nvSpPr>
          <p:cNvPr id="4" name="TextBox 3">
            <a:extLst>
              <a:ext uri="{FF2B5EF4-FFF2-40B4-BE49-F238E27FC236}">
                <a16:creationId xmlns:a16="http://schemas.microsoft.com/office/drawing/2014/main" id="{FE29022C-CF19-474E-8080-6F620D2AEF5D}"/>
              </a:ext>
            </a:extLst>
          </p:cNvPr>
          <p:cNvSpPr txBox="1"/>
          <p:nvPr/>
        </p:nvSpPr>
        <p:spPr>
          <a:xfrm>
            <a:off x="236767" y="1185702"/>
            <a:ext cx="6174920" cy="4401205"/>
          </a:xfrm>
          <a:prstGeom prst="rect">
            <a:avLst/>
          </a:prstGeom>
          <a:noFill/>
        </p:spPr>
        <p:txBody>
          <a:bodyPr wrap="square" rtlCol="0">
            <a:spAutoFit/>
          </a:bodyPr>
          <a:lstStyle/>
          <a:p>
            <a:pPr algn="just"/>
            <a:r>
              <a:rPr lang="es-419" sz="2000" dirty="0">
                <a:latin typeface="Times New Roman" panose="02020603050405020304" pitchFamily="18" charset="0"/>
              </a:rPr>
              <a:t>Se detectaron dos enfoques principales para revelar los efectos del COVID-19 en la información financiera entre los países analizados:</a:t>
            </a:r>
          </a:p>
          <a:p>
            <a:pPr algn="just"/>
            <a:endParaRPr lang="es-419" sz="2000" dirty="0">
              <a:latin typeface="Times New Roman" panose="02020603050405020304" pitchFamily="18" charset="0"/>
            </a:endParaRPr>
          </a:p>
          <a:p>
            <a:pPr marL="457200" indent="-457200" algn="just">
              <a:buFont typeface="+mj-lt"/>
              <a:buAutoNum type="arabicPeriod"/>
            </a:pPr>
            <a:r>
              <a:rPr lang="es-419" sz="2000" dirty="0">
                <a:latin typeface="Times New Roman" panose="02020603050405020304" pitchFamily="18" charset="0"/>
              </a:rPr>
              <a:t>El primero es que dichos efectos se presentan en una sección de discusión y análisis gerencial en la cual se analiza información sobre los efectos de la pandemia en algunas entidades particulares o por partidas de presupuesto (o ambos).</a:t>
            </a:r>
          </a:p>
          <a:p>
            <a:pPr marL="457200" indent="-457200" algn="just">
              <a:buFont typeface="+mj-lt"/>
              <a:buAutoNum type="arabicPeriod"/>
            </a:pPr>
            <a:endParaRPr lang="es-419" sz="2000" dirty="0">
              <a:latin typeface="Times New Roman" panose="02020603050405020304" pitchFamily="18" charset="0"/>
            </a:endParaRPr>
          </a:p>
          <a:p>
            <a:pPr marL="457200" indent="-457200" algn="just">
              <a:buFont typeface="+mj-lt"/>
              <a:buAutoNum type="arabicPeriod"/>
            </a:pPr>
            <a:r>
              <a:rPr lang="es-419" sz="2000" dirty="0">
                <a:latin typeface="Times New Roman" panose="02020603050405020304" pitchFamily="18" charset="0"/>
              </a:rPr>
              <a:t>La segunda es que los efectos de la pandemia fueron revelados por fuera de los estados financieros, utilizando reportes específicos. Estos análisis normalmente se basaban en la ejecución presupuestal.</a:t>
            </a:r>
          </a:p>
        </p:txBody>
      </p:sp>
      <p:pic>
        <p:nvPicPr>
          <p:cNvPr id="5" name="Picture 4">
            <a:extLst>
              <a:ext uri="{FF2B5EF4-FFF2-40B4-BE49-F238E27FC236}">
                <a16:creationId xmlns:a16="http://schemas.microsoft.com/office/drawing/2014/main" id="{C46AC508-8633-4058-9B4C-20FE9D2DA1B9}"/>
              </a:ext>
            </a:extLst>
          </p:cNvPr>
          <p:cNvPicPr>
            <a:picLocks noChangeAspect="1"/>
          </p:cNvPicPr>
          <p:nvPr/>
        </p:nvPicPr>
        <p:blipFill>
          <a:blip r:embed="rId3"/>
          <a:stretch>
            <a:fillRect/>
          </a:stretch>
        </p:blipFill>
        <p:spPr>
          <a:xfrm>
            <a:off x="6498772" y="1250861"/>
            <a:ext cx="2645228" cy="4336045"/>
          </a:xfrm>
          <a:prstGeom prst="rect">
            <a:avLst/>
          </a:prstGeom>
        </p:spPr>
      </p:pic>
      <p:pic>
        <p:nvPicPr>
          <p:cNvPr id="9" name="Picture 8">
            <a:extLst>
              <a:ext uri="{FF2B5EF4-FFF2-40B4-BE49-F238E27FC236}">
                <a16:creationId xmlns:a16="http://schemas.microsoft.com/office/drawing/2014/main" id="{681FBDFD-57ED-4B45-B515-954C7AD332FF}"/>
              </a:ext>
            </a:extLst>
          </p:cNvPr>
          <p:cNvPicPr>
            <a:picLocks noChangeAspect="1"/>
          </p:cNvPicPr>
          <p:nvPr/>
        </p:nvPicPr>
        <p:blipFill>
          <a:blip r:embed="rId4"/>
          <a:stretch>
            <a:fillRect/>
          </a:stretch>
        </p:blipFill>
        <p:spPr>
          <a:xfrm>
            <a:off x="323849" y="6010507"/>
            <a:ext cx="2776189" cy="767107"/>
          </a:xfrm>
          <a:prstGeom prst="rect">
            <a:avLst/>
          </a:prstGeom>
        </p:spPr>
      </p:pic>
    </p:spTree>
    <p:extLst>
      <p:ext uri="{BB962C8B-B14F-4D97-AF65-F5344CB8AC3E}">
        <p14:creationId xmlns:p14="http://schemas.microsoft.com/office/powerpoint/2010/main" val="3802976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DEC0ED1-0AE5-C64F-9939-0F2BAC43DB20}"/>
              </a:ext>
            </a:extLst>
          </p:cNvPr>
          <p:cNvSpPr>
            <a:spLocks noGrp="1"/>
          </p:cNvSpPr>
          <p:nvPr>
            <p:ph type="sldNum" sz="quarter" idx="12"/>
          </p:nvPr>
        </p:nvSpPr>
        <p:spPr/>
        <p:txBody>
          <a:bodyPr/>
          <a:lstStyle/>
          <a:p>
            <a:fld id="{5397F253-02C3-B447-AB19-51731D38A06F}" type="slidenum">
              <a:rPr lang="es-ES" smtClean="0"/>
              <a:t>12</a:t>
            </a:fld>
            <a:endParaRPr lang="es-ES" dirty="0"/>
          </a:p>
        </p:txBody>
      </p:sp>
      <p:sp>
        <p:nvSpPr>
          <p:cNvPr id="2" name="TextBox 1">
            <a:extLst>
              <a:ext uri="{FF2B5EF4-FFF2-40B4-BE49-F238E27FC236}">
                <a16:creationId xmlns:a16="http://schemas.microsoft.com/office/drawing/2014/main" id="{5833B93A-2B22-B644-ADFF-F5DE28CB44D9}"/>
              </a:ext>
            </a:extLst>
          </p:cNvPr>
          <p:cNvSpPr txBox="1"/>
          <p:nvPr/>
        </p:nvSpPr>
        <p:spPr>
          <a:xfrm>
            <a:off x="489857" y="126318"/>
            <a:ext cx="8153400" cy="954107"/>
          </a:xfrm>
          <a:prstGeom prst="rect">
            <a:avLst/>
          </a:prstGeom>
          <a:noFill/>
        </p:spPr>
        <p:txBody>
          <a:bodyPr wrap="square" rtlCol="0">
            <a:spAutoFit/>
          </a:bodyPr>
          <a:lstStyle/>
          <a:p>
            <a:pPr algn="ctr"/>
            <a:r>
              <a:rPr lang="es-ES_tradnl" sz="2800" b="1" dirty="0">
                <a:latin typeface="Times New Roman" panose="02020603050405020304" pitchFamily="18" charset="0"/>
                <a:cs typeface="Times New Roman" panose="02020603050405020304" pitchFamily="18" charset="0"/>
              </a:rPr>
              <a:t>Resultados preliminares del estudio - transparencia en los estados financieros – continuación…</a:t>
            </a:r>
          </a:p>
        </p:txBody>
      </p:sp>
      <p:sp>
        <p:nvSpPr>
          <p:cNvPr id="4" name="TextBox 3">
            <a:extLst>
              <a:ext uri="{FF2B5EF4-FFF2-40B4-BE49-F238E27FC236}">
                <a16:creationId xmlns:a16="http://schemas.microsoft.com/office/drawing/2014/main" id="{FE29022C-CF19-474E-8080-6F620D2AEF5D}"/>
              </a:ext>
            </a:extLst>
          </p:cNvPr>
          <p:cNvSpPr txBox="1"/>
          <p:nvPr/>
        </p:nvSpPr>
        <p:spPr>
          <a:xfrm>
            <a:off x="323851" y="1190975"/>
            <a:ext cx="8496299" cy="4401205"/>
          </a:xfrm>
          <a:prstGeom prst="rect">
            <a:avLst/>
          </a:prstGeom>
          <a:noFill/>
        </p:spPr>
        <p:txBody>
          <a:bodyPr wrap="square" rtlCol="0">
            <a:spAutoFit/>
          </a:bodyPr>
          <a:lstStyle/>
          <a:p>
            <a:pPr algn="just">
              <a:spcAft>
                <a:spcPts val="2400"/>
              </a:spcAft>
            </a:pPr>
            <a:r>
              <a:rPr lang="es-419" sz="2000" dirty="0">
                <a:latin typeface="Times New Roman" panose="02020603050405020304" pitchFamily="18" charset="0"/>
              </a:rPr>
              <a:t>	</a:t>
            </a:r>
          </a:p>
          <a:p>
            <a:pPr algn="just">
              <a:spcAft>
                <a:spcPts val="2400"/>
              </a:spcAft>
            </a:pPr>
            <a:r>
              <a:rPr lang="es-419" sz="2000" dirty="0">
                <a:latin typeface="Times New Roman" panose="02020603050405020304" pitchFamily="18" charset="0"/>
              </a:rPr>
              <a:t>3. No se incluyen referencias entre la información que se discute en la sección de análisis y discusión gerencial con respecto a la información que presentan los estados financieros, lo que dificulta vincular los efectos analizados de la pandemia con las cifras de activos, pasivos, gastos e ingresos.</a:t>
            </a:r>
          </a:p>
          <a:p>
            <a:pPr algn="just">
              <a:spcAft>
                <a:spcPts val="2400"/>
              </a:spcAft>
            </a:pPr>
            <a:r>
              <a:rPr lang="es-419" sz="2000" dirty="0">
                <a:latin typeface="Times New Roman" panose="02020603050405020304" pitchFamily="18" charset="0"/>
              </a:rPr>
              <a:t>4. En algunos casos los efectos de la pandemia solo fueron revelados en reportes específicos por separado de los estados financieros, los cuales en gran medida se enfocaban en la ejecución presupuestal, en lugar de información contable.</a:t>
            </a:r>
          </a:p>
          <a:p>
            <a:pPr algn="just">
              <a:spcAft>
                <a:spcPts val="2400"/>
              </a:spcAft>
            </a:pPr>
            <a:r>
              <a:rPr lang="es-419" sz="2000" dirty="0">
                <a:latin typeface="Times New Roman" panose="02020603050405020304" pitchFamily="18" charset="0"/>
              </a:rPr>
              <a:t>5. En general, cuando se analizan los efectos de la pandemia el enfoque preponderante es en los gastos, dejando de lado los efectos en otros rubros relevantes como son los ingresos y la deuda.</a:t>
            </a:r>
          </a:p>
        </p:txBody>
      </p:sp>
      <p:pic>
        <p:nvPicPr>
          <p:cNvPr id="5" name="Picture 4">
            <a:extLst>
              <a:ext uri="{FF2B5EF4-FFF2-40B4-BE49-F238E27FC236}">
                <a16:creationId xmlns:a16="http://schemas.microsoft.com/office/drawing/2014/main" id="{B806E668-0508-4A1A-99D2-5A51923ABDF7}"/>
              </a:ext>
            </a:extLst>
          </p:cNvPr>
          <p:cNvPicPr>
            <a:picLocks noChangeAspect="1"/>
          </p:cNvPicPr>
          <p:nvPr/>
        </p:nvPicPr>
        <p:blipFill>
          <a:blip r:embed="rId3"/>
          <a:stretch>
            <a:fillRect/>
          </a:stretch>
        </p:blipFill>
        <p:spPr>
          <a:xfrm>
            <a:off x="323849" y="6010507"/>
            <a:ext cx="2776189" cy="767107"/>
          </a:xfrm>
          <a:prstGeom prst="rect">
            <a:avLst/>
          </a:prstGeom>
        </p:spPr>
      </p:pic>
    </p:spTree>
    <p:extLst>
      <p:ext uri="{BB962C8B-B14F-4D97-AF65-F5344CB8AC3E}">
        <p14:creationId xmlns:p14="http://schemas.microsoft.com/office/powerpoint/2010/main" val="244491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DEC0ED1-0AE5-C64F-9939-0F2BAC43DB20}"/>
              </a:ext>
            </a:extLst>
          </p:cNvPr>
          <p:cNvSpPr>
            <a:spLocks noGrp="1"/>
          </p:cNvSpPr>
          <p:nvPr>
            <p:ph type="sldNum" sz="quarter" idx="12"/>
          </p:nvPr>
        </p:nvSpPr>
        <p:spPr/>
        <p:txBody>
          <a:bodyPr/>
          <a:lstStyle/>
          <a:p>
            <a:fld id="{5397F253-02C3-B447-AB19-51731D38A06F}" type="slidenum">
              <a:rPr lang="es-ES" smtClean="0"/>
              <a:t>13</a:t>
            </a:fld>
            <a:endParaRPr lang="es-ES" dirty="0"/>
          </a:p>
        </p:txBody>
      </p:sp>
      <p:sp>
        <p:nvSpPr>
          <p:cNvPr id="2" name="TextBox 1">
            <a:extLst>
              <a:ext uri="{FF2B5EF4-FFF2-40B4-BE49-F238E27FC236}">
                <a16:creationId xmlns:a16="http://schemas.microsoft.com/office/drawing/2014/main" id="{5833B93A-2B22-B644-ADFF-F5DE28CB44D9}"/>
              </a:ext>
            </a:extLst>
          </p:cNvPr>
          <p:cNvSpPr txBox="1"/>
          <p:nvPr/>
        </p:nvSpPr>
        <p:spPr>
          <a:xfrm>
            <a:off x="543173" y="425198"/>
            <a:ext cx="7762625" cy="954107"/>
          </a:xfrm>
          <a:prstGeom prst="rect">
            <a:avLst/>
          </a:prstGeom>
          <a:noFill/>
        </p:spPr>
        <p:txBody>
          <a:bodyPr wrap="square" rtlCol="0">
            <a:spAutoFit/>
          </a:bodyPr>
          <a:lstStyle/>
          <a:p>
            <a:pPr algn="ctr"/>
            <a:r>
              <a:rPr lang="es-ES_tradnl" sz="2800" b="1" dirty="0">
                <a:latin typeface="Times New Roman" panose="02020603050405020304" pitchFamily="18" charset="0"/>
                <a:cs typeface="Times New Roman" panose="02020603050405020304" pitchFamily="18" charset="0"/>
              </a:rPr>
              <a:t>Resultados preliminares del estudio - análisis de sostenibilidad fiscal en los estados financieros</a:t>
            </a:r>
          </a:p>
        </p:txBody>
      </p:sp>
      <p:sp>
        <p:nvSpPr>
          <p:cNvPr id="4" name="TextBox 3">
            <a:extLst>
              <a:ext uri="{FF2B5EF4-FFF2-40B4-BE49-F238E27FC236}">
                <a16:creationId xmlns:a16="http://schemas.microsoft.com/office/drawing/2014/main" id="{FE29022C-CF19-474E-8080-6F620D2AEF5D}"/>
              </a:ext>
            </a:extLst>
          </p:cNvPr>
          <p:cNvSpPr txBox="1"/>
          <p:nvPr/>
        </p:nvSpPr>
        <p:spPr>
          <a:xfrm>
            <a:off x="430014" y="1504291"/>
            <a:ext cx="7988944" cy="4401205"/>
          </a:xfrm>
          <a:prstGeom prst="rect">
            <a:avLst/>
          </a:prstGeom>
          <a:noFill/>
        </p:spPr>
        <p:txBody>
          <a:bodyPr wrap="square" rtlCol="0">
            <a:spAutoFit/>
          </a:bodyPr>
          <a:lstStyle/>
          <a:p>
            <a:pPr marL="342900" indent="-342900" algn="just">
              <a:buFont typeface="Arial" panose="020B0604020202020204" pitchFamily="34" charset="0"/>
              <a:buChar char="•"/>
            </a:pPr>
            <a:r>
              <a:rPr lang="es-ES" sz="2000" dirty="0">
                <a:latin typeface="Times New Roman" panose="02020603050405020304" pitchFamily="18" charset="0"/>
              </a:rPr>
              <a:t>La mayoría de los países de la muestra analizan la sostenibilidad fiscal mediante los informes que preparan con marcos fiscales de mediano plazo que típicamente cubren 4 años, y en ocasiones informes que tienen un horizonte de mayor plazo (10 a 12 años). Típicamente dichos informes se basan en información fiscal del presupuesto de ingresos y egresos.</a:t>
            </a:r>
          </a:p>
          <a:p>
            <a:pPr marL="342900" indent="-342900" algn="just">
              <a:buFont typeface="Arial" panose="020B0604020202020204" pitchFamily="34" charset="0"/>
              <a:buChar char="•"/>
            </a:pPr>
            <a:endParaRPr lang="es-ES" sz="2000" dirty="0">
              <a:latin typeface="Times New Roman" panose="02020603050405020304" pitchFamily="18" charset="0"/>
            </a:endParaRPr>
          </a:p>
          <a:p>
            <a:pPr marL="342900" indent="-342900" algn="just">
              <a:buFont typeface="Arial" panose="020B0604020202020204" pitchFamily="34" charset="0"/>
              <a:buChar char="•"/>
            </a:pPr>
            <a:r>
              <a:rPr lang="es-ES" sz="2000" dirty="0">
                <a:latin typeface="Times New Roman" panose="02020603050405020304" pitchFamily="18" charset="0"/>
              </a:rPr>
              <a:t>Por su parte, los estados financieros presentan el desempeño financiero y los flujos de efectivo por un período de un año y la situación financiera al final del año respectivo. Esta información normalmente no se complementa con la información de sostenibilidad de largo plazo con un vinculo a la información de los estados financieros.</a:t>
            </a:r>
          </a:p>
          <a:p>
            <a:pPr algn="just"/>
            <a:endParaRPr lang="es-ES" sz="2000" dirty="0">
              <a:latin typeface="Times New Roman" panose="02020603050405020304" pitchFamily="18" charset="0"/>
            </a:endParaRPr>
          </a:p>
          <a:p>
            <a:pPr algn="just"/>
            <a:endParaRPr lang="es-ES" sz="2000" dirty="0">
              <a:latin typeface="Times New Roman" panose="02020603050405020304" pitchFamily="18" charset="0"/>
            </a:endParaRPr>
          </a:p>
        </p:txBody>
      </p:sp>
      <p:pic>
        <p:nvPicPr>
          <p:cNvPr id="6" name="Picture 5">
            <a:extLst>
              <a:ext uri="{FF2B5EF4-FFF2-40B4-BE49-F238E27FC236}">
                <a16:creationId xmlns:a16="http://schemas.microsoft.com/office/drawing/2014/main" id="{58A6B505-5250-4A65-8232-848A56119F56}"/>
              </a:ext>
            </a:extLst>
          </p:cNvPr>
          <p:cNvPicPr>
            <a:picLocks noChangeAspect="1"/>
          </p:cNvPicPr>
          <p:nvPr/>
        </p:nvPicPr>
        <p:blipFill>
          <a:blip r:embed="rId3"/>
          <a:stretch>
            <a:fillRect/>
          </a:stretch>
        </p:blipFill>
        <p:spPr>
          <a:xfrm>
            <a:off x="323849" y="6010507"/>
            <a:ext cx="2776189" cy="767107"/>
          </a:xfrm>
          <a:prstGeom prst="rect">
            <a:avLst/>
          </a:prstGeom>
        </p:spPr>
      </p:pic>
    </p:spTree>
    <p:extLst>
      <p:ext uri="{BB962C8B-B14F-4D97-AF65-F5344CB8AC3E}">
        <p14:creationId xmlns:p14="http://schemas.microsoft.com/office/powerpoint/2010/main" val="179263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DEC0ED1-0AE5-C64F-9939-0F2BAC43DB20}"/>
              </a:ext>
            </a:extLst>
          </p:cNvPr>
          <p:cNvSpPr>
            <a:spLocks noGrp="1"/>
          </p:cNvSpPr>
          <p:nvPr>
            <p:ph type="sldNum" sz="quarter" idx="12"/>
          </p:nvPr>
        </p:nvSpPr>
        <p:spPr/>
        <p:txBody>
          <a:bodyPr/>
          <a:lstStyle/>
          <a:p>
            <a:fld id="{5397F253-02C3-B447-AB19-51731D38A06F}" type="slidenum">
              <a:rPr lang="es-ES" smtClean="0"/>
              <a:t>14</a:t>
            </a:fld>
            <a:endParaRPr lang="es-ES" dirty="0"/>
          </a:p>
        </p:txBody>
      </p:sp>
      <p:sp>
        <p:nvSpPr>
          <p:cNvPr id="2" name="TextBox 1">
            <a:extLst>
              <a:ext uri="{FF2B5EF4-FFF2-40B4-BE49-F238E27FC236}">
                <a16:creationId xmlns:a16="http://schemas.microsoft.com/office/drawing/2014/main" id="{5833B93A-2B22-B644-ADFF-F5DE28CB44D9}"/>
              </a:ext>
            </a:extLst>
          </p:cNvPr>
          <p:cNvSpPr txBox="1"/>
          <p:nvPr/>
        </p:nvSpPr>
        <p:spPr>
          <a:xfrm>
            <a:off x="760685" y="583265"/>
            <a:ext cx="7405120" cy="523220"/>
          </a:xfrm>
          <a:prstGeom prst="rect">
            <a:avLst/>
          </a:prstGeom>
          <a:noFill/>
        </p:spPr>
        <p:txBody>
          <a:bodyPr wrap="square" rtlCol="0">
            <a:spAutoFit/>
          </a:bodyPr>
          <a:lstStyle/>
          <a:p>
            <a:pPr algn="ctr"/>
            <a:r>
              <a:rPr lang="es-ES_tradnl" sz="2800" b="1" dirty="0">
                <a:latin typeface="Times New Roman" panose="02020603050405020304" pitchFamily="18" charset="0"/>
                <a:cs typeface="Times New Roman" panose="02020603050405020304" pitchFamily="18" charset="0"/>
              </a:rPr>
              <a:t>Siguientes Fases del estudio</a:t>
            </a:r>
          </a:p>
        </p:txBody>
      </p:sp>
      <p:sp>
        <p:nvSpPr>
          <p:cNvPr id="4" name="TextBox 3">
            <a:extLst>
              <a:ext uri="{FF2B5EF4-FFF2-40B4-BE49-F238E27FC236}">
                <a16:creationId xmlns:a16="http://schemas.microsoft.com/office/drawing/2014/main" id="{FE29022C-CF19-474E-8080-6F620D2AEF5D}"/>
              </a:ext>
            </a:extLst>
          </p:cNvPr>
          <p:cNvSpPr txBox="1"/>
          <p:nvPr/>
        </p:nvSpPr>
        <p:spPr>
          <a:xfrm>
            <a:off x="651930" y="1619273"/>
            <a:ext cx="7622630" cy="3477875"/>
          </a:xfrm>
          <a:prstGeom prst="rect">
            <a:avLst/>
          </a:prstGeom>
          <a:noFill/>
        </p:spPr>
        <p:txBody>
          <a:bodyPr wrap="square" rtlCol="0">
            <a:spAutoFit/>
          </a:bodyPr>
          <a:lstStyle/>
          <a:p>
            <a:pPr marL="285750" indent="-285750" algn="just">
              <a:buFont typeface="Arial" panose="020B0604020202020204" pitchFamily="34" charset="0"/>
              <a:buChar char="•"/>
            </a:pPr>
            <a:r>
              <a:rPr lang="es-419" sz="2200" dirty="0">
                <a:latin typeface="Times New Roman" panose="02020603050405020304" pitchFamily="18" charset="0"/>
              </a:rPr>
              <a:t>Concluir el informe el cual incluirá algunas recomendaciones de política. </a:t>
            </a:r>
          </a:p>
          <a:p>
            <a:pPr algn="just"/>
            <a:endParaRPr lang="es-419" sz="2200" dirty="0">
              <a:latin typeface="Times New Roman" panose="02020603050405020304" pitchFamily="18" charset="0"/>
            </a:endParaRPr>
          </a:p>
          <a:p>
            <a:pPr marL="285750" indent="-285750" algn="just">
              <a:buFont typeface="Arial" panose="020B0604020202020204" pitchFamily="34" charset="0"/>
              <a:buChar char="•"/>
            </a:pPr>
            <a:r>
              <a:rPr lang="es-419" sz="2200" dirty="0">
                <a:latin typeface="Times New Roman" panose="02020603050405020304" pitchFamily="18" charset="0"/>
              </a:rPr>
              <a:t>Diseminación del informe, por ejemplo, a través de la red de FOCAL así como en la página del Banco Mundial y sus redes sociales (i.e. Nota Técnica, blogs)</a:t>
            </a:r>
          </a:p>
          <a:p>
            <a:pPr marL="285750" indent="-285750" algn="just">
              <a:buFont typeface="Arial" panose="020B0604020202020204" pitchFamily="34" charset="0"/>
              <a:buChar char="•"/>
            </a:pPr>
            <a:endParaRPr lang="es-419" sz="2200" dirty="0">
              <a:latin typeface="Times New Roman" panose="02020603050405020304" pitchFamily="18" charset="0"/>
            </a:endParaRPr>
          </a:p>
          <a:p>
            <a:pPr marL="285750" indent="-285750" algn="just">
              <a:buFont typeface="Arial" panose="020B0604020202020204" pitchFamily="34" charset="0"/>
              <a:buChar char="•"/>
            </a:pPr>
            <a:r>
              <a:rPr lang="es-419" sz="2200" dirty="0">
                <a:latin typeface="Times New Roman" panose="02020603050405020304" pitchFamily="18" charset="0"/>
              </a:rPr>
              <a:t>Desarrollar una segunda fase del estudio para efectos de comparabilidad al termino del ejercicio fiscal 2021 y ver posibilidad de ampliar muestra de países en la segunda etapa.</a:t>
            </a:r>
          </a:p>
        </p:txBody>
      </p:sp>
      <p:pic>
        <p:nvPicPr>
          <p:cNvPr id="6" name="Picture 5">
            <a:extLst>
              <a:ext uri="{FF2B5EF4-FFF2-40B4-BE49-F238E27FC236}">
                <a16:creationId xmlns:a16="http://schemas.microsoft.com/office/drawing/2014/main" id="{DA50C2C3-B31C-4FAF-9828-2E6F46C0D9FC}"/>
              </a:ext>
            </a:extLst>
          </p:cNvPr>
          <p:cNvPicPr>
            <a:picLocks noChangeAspect="1"/>
          </p:cNvPicPr>
          <p:nvPr/>
        </p:nvPicPr>
        <p:blipFill>
          <a:blip r:embed="rId3"/>
          <a:stretch>
            <a:fillRect/>
          </a:stretch>
        </p:blipFill>
        <p:spPr>
          <a:xfrm>
            <a:off x="323849" y="6010507"/>
            <a:ext cx="2776189" cy="767107"/>
          </a:xfrm>
          <a:prstGeom prst="rect">
            <a:avLst/>
          </a:prstGeom>
        </p:spPr>
      </p:pic>
    </p:spTree>
    <p:extLst>
      <p:ext uri="{BB962C8B-B14F-4D97-AF65-F5344CB8AC3E}">
        <p14:creationId xmlns:p14="http://schemas.microsoft.com/office/powerpoint/2010/main" val="192857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DEC0ED1-0AE5-C64F-9939-0F2BAC43DB20}"/>
              </a:ext>
            </a:extLst>
          </p:cNvPr>
          <p:cNvSpPr>
            <a:spLocks noGrp="1"/>
          </p:cNvSpPr>
          <p:nvPr>
            <p:ph type="sldNum" sz="quarter" idx="12"/>
          </p:nvPr>
        </p:nvSpPr>
        <p:spPr/>
        <p:txBody>
          <a:bodyPr/>
          <a:lstStyle/>
          <a:p>
            <a:fld id="{5397F253-02C3-B447-AB19-51731D38A06F}" type="slidenum">
              <a:rPr lang="es-ES" smtClean="0"/>
              <a:t>15</a:t>
            </a:fld>
            <a:endParaRPr lang="es-ES" dirty="0"/>
          </a:p>
        </p:txBody>
      </p:sp>
      <p:sp>
        <p:nvSpPr>
          <p:cNvPr id="2" name="TextBox 1">
            <a:extLst>
              <a:ext uri="{FF2B5EF4-FFF2-40B4-BE49-F238E27FC236}">
                <a16:creationId xmlns:a16="http://schemas.microsoft.com/office/drawing/2014/main" id="{5833B93A-2B22-B644-ADFF-F5DE28CB44D9}"/>
              </a:ext>
            </a:extLst>
          </p:cNvPr>
          <p:cNvSpPr txBox="1"/>
          <p:nvPr/>
        </p:nvSpPr>
        <p:spPr>
          <a:xfrm>
            <a:off x="835401" y="281998"/>
            <a:ext cx="7204216" cy="523220"/>
          </a:xfrm>
          <a:prstGeom prst="rect">
            <a:avLst/>
          </a:prstGeom>
          <a:noFill/>
        </p:spPr>
        <p:txBody>
          <a:bodyPr wrap="none" rtlCol="0">
            <a:spAutoFit/>
          </a:bodyPr>
          <a:lstStyle/>
          <a:p>
            <a:r>
              <a:rPr lang="es-ES_tradnl" sz="2800" b="1" dirty="0">
                <a:latin typeface="Times New Roman" panose="02020603050405020304" pitchFamily="18" charset="0"/>
                <a:cs typeface="Times New Roman" panose="02020603050405020304" pitchFamily="18" charset="0"/>
              </a:rPr>
              <a:t>¡MUCHAS GRACIAS POR SU ATENCIÓN!</a:t>
            </a:r>
          </a:p>
        </p:txBody>
      </p:sp>
      <p:sp>
        <p:nvSpPr>
          <p:cNvPr id="4" name="TextBox 3">
            <a:extLst>
              <a:ext uri="{FF2B5EF4-FFF2-40B4-BE49-F238E27FC236}">
                <a16:creationId xmlns:a16="http://schemas.microsoft.com/office/drawing/2014/main" id="{FE29022C-CF19-474E-8080-6F620D2AEF5D}"/>
              </a:ext>
            </a:extLst>
          </p:cNvPr>
          <p:cNvSpPr txBox="1"/>
          <p:nvPr/>
        </p:nvSpPr>
        <p:spPr>
          <a:xfrm>
            <a:off x="760685" y="1213008"/>
            <a:ext cx="7622630" cy="4154984"/>
          </a:xfrm>
          <a:prstGeom prst="rect">
            <a:avLst/>
          </a:prstGeom>
          <a:noFill/>
        </p:spPr>
        <p:txBody>
          <a:bodyPr wrap="square" rtlCol="0">
            <a:spAutoFit/>
          </a:bodyPr>
          <a:lstStyle/>
          <a:p>
            <a:pPr algn="just"/>
            <a:endParaRPr lang="es-419" sz="2400" dirty="0">
              <a:effectLst/>
              <a:latin typeface="Times New Roman" panose="02020603050405020304" pitchFamily="18" charset="0"/>
              <a:ea typeface="Times New Roman" panose="02020603050405020304" pitchFamily="18" charset="0"/>
            </a:endParaRPr>
          </a:p>
          <a:p>
            <a:pPr algn="ctr"/>
            <a:r>
              <a:rPr lang="es-419" sz="2400" b="1" dirty="0">
                <a:latin typeface="Times New Roman" panose="02020603050405020304" pitchFamily="18" charset="0"/>
                <a:ea typeface="Times New Roman" panose="02020603050405020304" pitchFamily="18" charset="0"/>
              </a:rPr>
              <a:t>Para mayor información:</a:t>
            </a:r>
          </a:p>
          <a:p>
            <a:pPr algn="ctr"/>
            <a:endParaRPr lang="es-419" sz="2400" dirty="0">
              <a:latin typeface="Times New Roman" panose="02020603050405020304" pitchFamily="18" charset="0"/>
              <a:ea typeface="Times New Roman" panose="02020603050405020304" pitchFamily="18" charset="0"/>
            </a:endParaRPr>
          </a:p>
          <a:p>
            <a:pPr algn="ctr"/>
            <a:r>
              <a:rPr lang="es-419" sz="2400" dirty="0">
                <a:effectLst/>
                <a:latin typeface="Times New Roman" panose="02020603050405020304" pitchFamily="18" charset="0"/>
                <a:ea typeface="Times New Roman" panose="02020603050405020304" pitchFamily="18" charset="0"/>
              </a:rPr>
              <a:t>Xiomara More</a:t>
            </a:r>
            <a:r>
              <a:rPr lang="es-419" sz="2400" dirty="0">
                <a:latin typeface="Times New Roman" panose="02020603050405020304" pitchFamily="18" charset="0"/>
                <a:ea typeface="Times New Roman" panose="02020603050405020304" pitchFamily="18" charset="0"/>
              </a:rPr>
              <a:t>l, Gerente de Práctica de Buen Gobierno (xmorel@worldbank.org), y</a:t>
            </a:r>
          </a:p>
          <a:p>
            <a:pPr algn="ctr"/>
            <a:endParaRPr lang="es-419" sz="2400" dirty="0">
              <a:latin typeface="Times New Roman" panose="02020603050405020304" pitchFamily="18" charset="0"/>
              <a:ea typeface="Times New Roman" panose="02020603050405020304" pitchFamily="18" charset="0"/>
            </a:endParaRPr>
          </a:p>
          <a:p>
            <a:pPr algn="ctr"/>
            <a:r>
              <a:rPr lang="es-419" sz="2400" dirty="0">
                <a:effectLst/>
                <a:latin typeface="Times New Roman" panose="02020603050405020304" pitchFamily="18" charset="0"/>
                <a:ea typeface="Times New Roman" panose="02020603050405020304" pitchFamily="18" charset="0"/>
              </a:rPr>
              <a:t>Juan Carlos Serrano Machorro, </a:t>
            </a:r>
            <a:r>
              <a:rPr lang="es-419" sz="2400" dirty="0">
                <a:latin typeface="Times New Roman" panose="02020603050405020304" pitchFamily="18" charset="0"/>
                <a:ea typeface="Times New Roman" panose="02020603050405020304" pitchFamily="18" charset="0"/>
              </a:rPr>
              <a:t>Líder del estudio </a:t>
            </a:r>
            <a:r>
              <a:rPr lang="es-ES" sz="2400" dirty="0">
                <a:latin typeface="Times New Roman" panose="02020603050405020304" pitchFamily="18" charset="0"/>
                <a:ea typeface="Times New Roman" panose="02020603050405020304" pitchFamily="18" charset="0"/>
              </a:rPr>
              <a:t>de impactos del COVID-19 en LAC desde la óptica de la contabilidad gubernamental y los reportes financieros  (jserranomachorro@worldbank.org)</a:t>
            </a:r>
            <a:r>
              <a:rPr lang="es-419" sz="2400" dirty="0">
                <a:latin typeface="Times New Roman" panose="02020603050405020304" pitchFamily="18" charset="0"/>
                <a:ea typeface="Times New Roman" panose="02020603050405020304" pitchFamily="18" charset="0"/>
              </a:rPr>
              <a:t> </a:t>
            </a:r>
            <a:br>
              <a:rPr lang="es-419" sz="2400" dirty="0">
                <a:effectLst/>
                <a:latin typeface="Times New Roman" panose="02020603050405020304" pitchFamily="18" charset="0"/>
                <a:ea typeface="Times New Roman" panose="02020603050405020304" pitchFamily="18" charset="0"/>
              </a:rPr>
            </a:br>
            <a:endParaRPr lang="en-US" sz="2400" dirty="0"/>
          </a:p>
        </p:txBody>
      </p:sp>
      <p:pic>
        <p:nvPicPr>
          <p:cNvPr id="5" name="Picture 4">
            <a:extLst>
              <a:ext uri="{FF2B5EF4-FFF2-40B4-BE49-F238E27FC236}">
                <a16:creationId xmlns:a16="http://schemas.microsoft.com/office/drawing/2014/main" id="{2FB2DC31-2AD0-44A6-AC31-F229DBFBE6F3}"/>
              </a:ext>
            </a:extLst>
          </p:cNvPr>
          <p:cNvPicPr>
            <a:picLocks noChangeAspect="1"/>
          </p:cNvPicPr>
          <p:nvPr/>
        </p:nvPicPr>
        <p:blipFill>
          <a:blip r:embed="rId3"/>
          <a:stretch>
            <a:fillRect/>
          </a:stretch>
        </p:blipFill>
        <p:spPr>
          <a:xfrm>
            <a:off x="323849" y="6010507"/>
            <a:ext cx="2776189" cy="767107"/>
          </a:xfrm>
          <a:prstGeom prst="rect">
            <a:avLst/>
          </a:prstGeom>
        </p:spPr>
      </p:pic>
    </p:spTree>
    <p:extLst>
      <p:ext uri="{BB962C8B-B14F-4D97-AF65-F5344CB8AC3E}">
        <p14:creationId xmlns:p14="http://schemas.microsoft.com/office/powerpoint/2010/main" val="304037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DEC0ED1-0AE5-C64F-9939-0F2BAC43DB20}"/>
              </a:ext>
            </a:extLst>
          </p:cNvPr>
          <p:cNvSpPr>
            <a:spLocks noGrp="1"/>
          </p:cNvSpPr>
          <p:nvPr>
            <p:ph type="sldNum" sz="quarter" idx="12"/>
          </p:nvPr>
        </p:nvSpPr>
        <p:spPr/>
        <p:txBody>
          <a:bodyPr/>
          <a:lstStyle/>
          <a:p>
            <a:fld id="{5397F253-02C3-B447-AB19-51731D38A06F}" type="slidenum">
              <a:rPr lang="es-ES" smtClean="0"/>
              <a:t>2</a:t>
            </a:fld>
            <a:endParaRPr lang="es-ES" dirty="0"/>
          </a:p>
        </p:txBody>
      </p:sp>
      <p:sp>
        <p:nvSpPr>
          <p:cNvPr id="2" name="TextBox 1">
            <a:extLst>
              <a:ext uri="{FF2B5EF4-FFF2-40B4-BE49-F238E27FC236}">
                <a16:creationId xmlns:a16="http://schemas.microsoft.com/office/drawing/2014/main" id="{5833B93A-2B22-B644-ADFF-F5DE28CB44D9}"/>
              </a:ext>
            </a:extLst>
          </p:cNvPr>
          <p:cNvSpPr txBox="1"/>
          <p:nvPr/>
        </p:nvSpPr>
        <p:spPr>
          <a:xfrm>
            <a:off x="2029509" y="0"/>
            <a:ext cx="5084982" cy="523220"/>
          </a:xfrm>
          <a:prstGeom prst="rect">
            <a:avLst/>
          </a:prstGeom>
          <a:noFill/>
        </p:spPr>
        <p:txBody>
          <a:bodyPr wrap="none" rtlCol="0">
            <a:spAutoFit/>
          </a:bodyPr>
          <a:lstStyle/>
          <a:p>
            <a:r>
              <a:rPr lang="es-ES_tradnl" sz="2800" b="1" dirty="0">
                <a:latin typeface="Times New Roman" panose="02020603050405020304" pitchFamily="18" charset="0"/>
                <a:cs typeface="Times New Roman" panose="02020603050405020304" pitchFamily="18" charset="0"/>
              </a:rPr>
              <a:t>Impacto regional del COVID 19</a:t>
            </a:r>
          </a:p>
        </p:txBody>
      </p:sp>
      <p:sp>
        <p:nvSpPr>
          <p:cNvPr id="4" name="TextBox 3">
            <a:extLst>
              <a:ext uri="{FF2B5EF4-FFF2-40B4-BE49-F238E27FC236}">
                <a16:creationId xmlns:a16="http://schemas.microsoft.com/office/drawing/2014/main" id="{FE29022C-CF19-474E-8080-6F620D2AEF5D}"/>
              </a:ext>
            </a:extLst>
          </p:cNvPr>
          <p:cNvSpPr txBox="1"/>
          <p:nvPr/>
        </p:nvSpPr>
        <p:spPr>
          <a:xfrm>
            <a:off x="56220" y="635914"/>
            <a:ext cx="7370492" cy="5324535"/>
          </a:xfrm>
          <a:prstGeom prst="rect">
            <a:avLst/>
          </a:prstGeom>
          <a:noFill/>
        </p:spPr>
        <p:txBody>
          <a:bodyPr wrap="square" rtlCol="0">
            <a:spAutoFit/>
          </a:bodyPr>
          <a:lstStyle/>
          <a:p>
            <a:pPr marL="285750" indent="-285750">
              <a:buFont typeface="Arial" panose="020B0604020202020204" pitchFamily="34" charset="0"/>
              <a:buChar char="•"/>
            </a:pPr>
            <a:r>
              <a:rPr lang="es-ES" sz="2200" b="0" i="0" dirty="0">
                <a:solidFill>
                  <a:srgbClr val="333333"/>
                </a:solidFill>
                <a:effectLst/>
                <a:latin typeface="Times New Roman" panose="02020603050405020304" pitchFamily="18" charset="0"/>
                <a:cs typeface="Times New Roman" panose="02020603050405020304" pitchFamily="18" charset="0"/>
              </a:rPr>
              <a:t>América Latina y el Caribe (LAC) es la región más golpeada por la pandemia de COVID-19. </a:t>
            </a:r>
          </a:p>
          <a:p>
            <a:pPr marL="285750" indent="-285750">
              <a:buFont typeface="Arial" panose="020B0604020202020204" pitchFamily="34" charset="0"/>
              <a:buChar char="•"/>
            </a:pPr>
            <a:endParaRPr lang="es-ES" sz="2200" dirty="0">
              <a:solidFill>
                <a:srgbClr val="333333"/>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2200" b="0" i="0" dirty="0">
                <a:solidFill>
                  <a:srgbClr val="333333"/>
                </a:solidFill>
                <a:effectLst/>
                <a:latin typeface="Times New Roman" panose="02020603050405020304" pitchFamily="18" charset="0"/>
                <a:cs typeface="Times New Roman" panose="02020603050405020304" pitchFamily="18" charset="0"/>
              </a:rPr>
              <a:t>La pandemia se presenta después de varios años de un débil desempeño, con un bajo crecimiento promedio y progreso limitado en los indicadores sociales, y tras un periodo de agitación social que sacudió algunos países a finales de 2019</a:t>
            </a:r>
          </a:p>
          <a:p>
            <a:pPr marL="285750" indent="-285750">
              <a:buFont typeface="Arial" panose="020B0604020202020204" pitchFamily="34" charset="0"/>
              <a:buChar char="•"/>
            </a:pPr>
            <a:endParaRPr lang="es-ES" sz="2200" dirty="0">
              <a:solidFill>
                <a:srgbClr val="333333"/>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2200" b="0" i="0" dirty="0">
                <a:solidFill>
                  <a:srgbClr val="333333"/>
                </a:solidFill>
                <a:effectLst/>
                <a:latin typeface="Times New Roman" panose="02020603050405020304" pitchFamily="18" charset="0"/>
                <a:cs typeface="Times New Roman" panose="02020603050405020304" pitchFamily="18" charset="0"/>
              </a:rPr>
              <a:t>A pesar del fuerte impacto, se prevé una mejora en las perspectivas económicas para LAC este año. Tras una caída del PIB regional del 6.7% registrada en 2020, se espera una vuelta al crecimiento de un 6.3% en 2021.	</a:t>
            </a:r>
          </a:p>
          <a:p>
            <a:endParaRPr lang="es-ES" sz="2200" dirty="0">
              <a:solidFill>
                <a:srgbClr val="333333"/>
              </a:solidFill>
              <a:latin typeface="Times New Roman" panose="02020603050405020304" pitchFamily="18" charset="0"/>
              <a:cs typeface="Times New Roman" panose="02020603050405020304" pitchFamily="18" charset="0"/>
            </a:endParaRPr>
          </a:p>
          <a:p>
            <a:r>
              <a:rPr lang="es-ES" dirty="0">
                <a:solidFill>
                  <a:srgbClr val="333333"/>
                </a:solidFill>
                <a:latin typeface="Times New Roman" panose="02020603050405020304" pitchFamily="18" charset="0"/>
                <a:cs typeface="Times New Roman" panose="02020603050405020304" pitchFamily="18" charset="0"/>
              </a:rPr>
              <a:t>Fuente: Informe Semestral, Recobrar el Crecimiento, Banco Mundial, Octubre 2021 (https://www.bancomundial.org/es/region/lac/brief/recobrar-el-crecimiento-reconstruyendo-economias-dinamicas-pos-covid</a:t>
            </a: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CFEE18F-8A70-4F50-9946-B585E1D91AFF}"/>
              </a:ext>
            </a:extLst>
          </p:cNvPr>
          <p:cNvPicPr>
            <a:picLocks noChangeAspect="1"/>
          </p:cNvPicPr>
          <p:nvPr/>
        </p:nvPicPr>
        <p:blipFill>
          <a:blip r:embed="rId3"/>
          <a:stretch>
            <a:fillRect/>
          </a:stretch>
        </p:blipFill>
        <p:spPr>
          <a:xfrm>
            <a:off x="7337966" y="897551"/>
            <a:ext cx="1806034" cy="4332515"/>
          </a:xfrm>
          <a:prstGeom prst="rect">
            <a:avLst/>
          </a:prstGeom>
        </p:spPr>
      </p:pic>
      <p:pic>
        <p:nvPicPr>
          <p:cNvPr id="9" name="Picture 8">
            <a:extLst>
              <a:ext uri="{FF2B5EF4-FFF2-40B4-BE49-F238E27FC236}">
                <a16:creationId xmlns:a16="http://schemas.microsoft.com/office/drawing/2014/main" id="{EA81523C-2886-445A-A9A6-6E886F875AFA}"/>
              </a:ext>
            </a:extLst>
          </p:cNvPr>
          <p:cNvPicPr>
            <a:picLocks noChangeAspect="1"/>
          </p:cNvPicPr>
          <p:nvPr/>
        </p:nvPicPr>
        <p:blipFill>
          <a:blip r:embed="rId4"/>
          <a:stretch>
            <a:fillRect/>
          </a:stretch>
        </p:blipFill>
        <p:spPr>
          <a:xfrm>
            <a:off x="167732" y="6083649"/>
            <a:ext cx="2776189" cy="767107"/>
          </a:xfrm>
          <a:prstGeom prst="rect">
            <a:avLst/>
          </a:prstGeom>
        </p:spPr>
      </p:pic>
    </p:spTree>
    <p:extLst>
      <p:ext uri="{BB962C8B-B14F-4D97-AF65-F5344CB8AC3E}">
        <p14:creationId xmlns:p14="http://schemas.microsoft.com/office/powerpoint/2010/main" val="5592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2675BE-AA8E-494A-AF49-522DE573C0B8}"/>
              </a:ext>
            </a:extLst>
          </p:cNvPr>
          <p:cNvPicPr>
            <a:picLocks noChangeAspect="1"/>
          </p:cNvPicPr>
          <p:nvPr/>
        </p:nvPicPr>
        <p:blipFill rotWithShape="1">
          <a:blip r:embed="rId3"/>
          <a:srcRect t="9244" r="1" b="31132"/>
          <a:stretch/>
        </p:blipFill>
        <p:spPr>
          <a:xfrm>
            <a:off x="20" y="659218"/>
            <a:ext cx="9143980" cy="6198781"/>
          </a:xfrm>
          <a:prstGeom prst="rect">
            <a:avLst/>
          </a:prstGeom>
          <a:noFill/>
        </p:spPr>
      </p:pic>
      <p:sp>
        <p:nvSpPr>
          <p:cNvPr id="8" name="Slide Number Placeholder 7" hidden="1">
            <a:extLst>
              <a:ext uri="{FF2B5EF4-FFF2-40B4-BE49-F238E27FC236}">
                <a16:creationId xmlns:a16="http://schemas.microsoft.com/office/drawing/2014/main" id="{ADEC0ED1-0AE5-C64F-9939-0F2BAC43DB20}"/>
              </a:ext>
            </a:extLst>
          </p:cNvPr>
          <p:cNvSpPr>
            <a:spLocks noGrp="1"/>
          </p:cNvSpPr>
          <p:nvPr>
            <p:ph type="sldNum" sz="quarter" idx="4294967295"/>
          </p:nvPr>
        </p:nvSpPr>
        <p:spPr>
          <a:xfrm>
            <a:off x="8532118" y="6360102"/>
            <a:ext cx="288032" cy="215900"/>
          </a:xfrm>
        </p:spPr>
        <p:txBody>
          <a:bodyPr/>
          <a:lstStyle/>
          <a:p>
            <a:pPr>
              <a:spcAft>
                <a:spcPts val="600"/>
              </a:spcAft>
            </a:pPr>
            <a:fld id="{5397F253-02C3-B447-AB19-51731D38A06F}" type="slidenum">
              <a:rPr lang="es-ES" smtClean="0"/>
              <a:pPr>
                <a:spcAft>
                  <a:spcPts val="600"/>
                </a:spcAft>
              </a:pPr>
              <a:t>3</a:t>
            </a:fld>
            <a:endParaRPr lang="es-ES" dirty="0"/>
          </a:p>
        </p:txBody>
      </p:sp>
      <p:sp>
        <p:nvSpPr>
          <p:cNvPr id="7" name="TextBox 6">
            <a:extLst>
              <a:ext uri="{FF2B5EF4-FFF2-40B4-BE49-F238E27FC236}">
                <a16:creationId xmlns:a16="http://schemas.microsoft.com/office/drawing/2014/main" id="{6ADE5D4D-0991-4FE5-A00E-7CDF80F3A75D}"/>
              </a:ext>
            </a:extLst>
          </p:cNvPr>
          <p:cNvSpPr txBox="1"/>
          <p:nvPr/>
        </p:nvSpPr>
        <p:spPr>
          <a:xfrm>
            <a:off x="669851" y="106326"/>
            <a:ext cx="7804298" cy="430887"/>
          </a:xfrm>
          <a:prstGeom prst="rect">
            <a:avLst/>
          </a:prstGeom>
          <a:noFill/>
        </p:spPr>
        <p:txBody>
          <a:bodyPr wrap="square" rtlCol="0">
            <a:spAutoFit/>
          </a:bodyPr>
          <a:lstStyle/>
          <a:p>
            <a:pPr algn="ctr"/>
            <a:r>
              <a:rPr lang="es-419" sz="2200" b="1" dirty="0"/>
              <a:t>Respuesta del BM a la crisis provocada por la COVID-19</a:t>
            </a:r>
            <a:endParaRPr lang="en-US" sz="2200" b="1" dirty="0"/>
          </a:p>
        </p:txBody>
      </p:sp>
    </p:spTree>
    <p:extLst>
      <p:ext uri="{BB962C8B-B14F-4D97-AF65-F5344CB8AC3E}">
        <p14:creationId xmlns:p14="http://schemas.microsoft.com/office/powerpoint/2010/main" val="362771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DEC0ED1-0AE5-C64F-9939-0F2BAC43DB20}"/>
              </a:ext>
            </a:extLst>
          </p:cNvPr>
          <p:cNvSpPr>
            <a:spLocks noGrp="1"/>
          </p:cNvSpPr>
          <p:nvPr>
            <p:ph type="sldNum" sz="quarter" idx="12"/>
          </p:nvPr>
        </p:nvSpPr>
        <p:spPr/>
        <p:txBody>
          <a:bodyPr/>
          <a:lstStyle/>
          <a:p>
            <a:fld id="{5397F253-02C3-B447-AB19-51731D38A06F}" type="slidenum">
              <a:rPr lang="es-ES" smtClean="0"/>
              <a:t>4</a:t>
            </a:fld>
            <a:endParaRPr lang="es-ES" dirty="0"/>
          </a:p>
        </p:txBody>
      </p:sp>
      <p:sp>
        <p:nvSpPr>
          <p:cNvPr id="4" name="TextBox 3">
            <a:extLst>
              <a:ext uri="{FF2B5EF4-FFF2-40B4-BE49-F238E27FC236}">
                <a16:creationId xmlns:a16="http://schemas.microsoft.com/office/drawing/2014/main" id="{FE29022C-CF19-474E-8080-6F620D2AEF5D}"/>
              </a:ext>
            </a:extLst>
          </p:cNvPr>
          <p:cNvSpPr txBox="1"/>
          <p:nvPr/>
        </p:nvSpPr>
        <p:spPr>
          <a:xfrm>
            <a:off x="196654" y="923933"/>
            <a:ext cx="5028490" cy="4770537"/>
          </a:xfrm>
          <a:prstGeom prst="rect">
            <a:avLst/>
          </a:prstGeom>
          <a:noFill/>
        </p:spPr>
        <p:txBody>
          <a:bodyPr wrap="square" rtlCol="0">
            <a:spAutoFit/>
          </a:bodyPr>
          <a:lstStyle/>
          <a:p>
            <a:pPr algn="l"/>
            <a:endParaRPr lang="es-ES" b="0" i="0" dirty="0">
              <a:solidFill>
                <a:srgbClr val="333333"/>
              </a:solidFill>
              <a:effectLst/>
              <a:latin typeface="Andes" panose="02000000000000000000" pitchFamily="50" charset="0"/>
            </a:endParaRPr>
          </a:p>
          <a:p>
            <a:pPr marL="342900" indent="-342900" algn="l">
              <a:buFont typeface="Arial" panose="020B0604020202020204" pitchFamily="34" charset="0"/>
              <a:buChar char="•"/>
            </a:pPr>
            <a:r>
              <a:rPr lang="es-ES" sz="2200" dirty="0">
                <a:latin typeface="Times New Roman" panose="02020603050405020304" pitchFamily="18" charset="0"/>
              </a:rPr>
              <a:t>El Banco Mundial está apoyando los esfuerzos de LAC para responder a los impactos causados por la COVID-19, a través de nuevas operaciones y la reorientación de fondos de proyectos existentes.</a:t>
            </a:r>
          </a:p>
          <a:p>
            <a:pPr algn="l"/>
            <a:endParaRPr lang="es-ES" sz="2200" dirty="0">
              <a:latin typeface="Times New Roman" panose="02020603050405020304" pitchFamily="18" charset="0"/>
            </a:endParaRPr>
          </a:p>
          <a:p>
            <a:pPr marL="342900" indent="-342900" algn="l">
              <a:buFont typeface="Arial" panose="020B0604020202020204" pitchFamily="34" charset="0"/>
              <a:buChar char="•"/>
            </a:pPr>
            <a:r>
              <a:rPr lang="es-ES" sz="2200" dirty="0">
                <a:latin typeface="Times New Roman" panose="02020603050405020304" pitchFamily="18" charset="0"/>
              </a:rPr>
              <a:t>El Banco Mundial ha otorgado préstamos por alrededor de $4,600 millones de dólares en la región para responder al impacto de la COVID-19. Esto permitirá fortalecer los sistemas de salud y la vigilancia sanitaria</a:t>
            </a:r>
            <a:endParaRPr lang="en-US" dirty="0"/>
          </a:p>
        </p:txBody>
      </p:sp>
      <p:pic>
        <p:nvPicPr>
          <p:cNvPr id="5" name="Picture 4">
            <a:extLst>
              <a:ext uri="{FF2B5EF4-FFF2-40B4-BE49-F238E27FC236}">
                <a16:creationId xmlns:a16="http://schemas.microsoft.com/office/drawing/2014/main" id="{42FA00EF-CE87-4038-A385-CE8B0F6744B9}"/>
              </a:ext>
            </a:extLst>
          </p:cNvPr>
          <p:cNvPicPr>
            <a:picLocks noChangeAspect="1"/>
          </p:cNvPicPr>
          <p:nvPr/>
        </p:nvPicPr>
        <p:blipFill>
          <a:blip r:embed="rId3"/>
          <a:stretch>
            <a:fillRect/>
          </a:stretch>
        </p:blipFill>
        <p:spPr>
          <a:xfrm>
            <a:off x="5377543" y="1223962"/>
            <a:ext cx="3766457" cy="4410075"/>
          </a:xfrm>
          <a:prstGeom prst="rect">
            <a:avLst/>
          </a:prstGeom>
        </p:spPr>
      </p:pic>
      <p:sp>
        <p:nvSpPr>
          <p:cNvPr id="6" name="TextBox 5">
            <a:extLst>
              <a:ext uri="{FF2B5EF4-FFF2-40B4-BE49-F238E27FC236}">
                <a16:creationId xmlns:a16="http://schemas.microsoft.com/office/drawing/2014/main" id="{267C74C1-E2D5-4941-B928-7B00932AC41A}"/>
              </a:ext>
            </a:extLst>
          </p:cNvPr>
          <p:cNvSpPr txBox="1"/>
          <p:nvPr/>
        </p:nvSpPr>
        <p:spPr>
          <a:xfrm>
            <a:off x="669851" y="106326"/>
            <a:ext cx="7804298" cy="769441"/>
          </a:xfrm>
          <a:prstGeom prst="rect">
            <a:avLst/>
          </a:prstGeom>
          <a:noFill/>
        </p:spPr>
        <p:txBody>
          <a:bodyPr wrap="square" rtlCol="0">
            <a:spAutoFit/>
          </a:bodyPr>
          <a:lstStyle/>
          <a:p>
            <a:pPr algn="ctr"/>
            <a:r>
              <a:rPr lang="es-419" sz="2200" b="1" dirty="0"/>
              <a:t>Respuesta del BM en la región a la crisis provocada por la COVID-19</a:t>
            </a:r>
            <a:endParaRPr lang="en-US" sz="2200" b="1" dirty="0"/>
          </a:p>
        </p:txBody>
      </p:sp>
      <p:pic>
        <p:nvPicPr>
          <p:cNvPr id="9" name="Picture 8">
            <a:extLst>
              <a:ext uri="{FF2B5EF4-FFF2-40B4-BE49-F238E27FC236}">
                <a16:creationId xmlns:a16="http://schemas.microsoft.com/office/drawing/2014/main" id="{2B7E3BAA-1498-4EE7-9CFF-7B7C12CF97FB}"/>
              </a:ext>
            </a:extLst>
          </p:cNvPr>
          <p:cNvPicPr>
            <a:picLocks noChangeAspect="1"/>
          </p:cNvPicPr>
          <p:nvPr/>
        </p:nvPicPr>
        <p:blipFill>
          <a:blip r:embed="rId4"/>
          <a:stretch>
            <a:fillRect/>
          </a:stretch>
        </p:blipFill>
        <p:spPr>
          <a:xfrm>
            <a:off x="323849" y="6010507"/>
            <a:ext cx="2776189" cy="767107"/>
          </a:xfrm>
          <a:prstGeom prst="rect">
            <a:avLst/>
          </a:prstGeom>
        </p:spPr>
      </p:pic>
    </p:spTree>
    <p:extLst>
      <p:ext uri="{BB962C8B-B14F-4D97-AF65-F5344CB8AC3E}">
        <p14:creationId xmlns:p14="http://schemas.microsoft.com/office/powerpoint/2010/main" val="35475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DEC0ED1-0AE5-C64F-9939-0F2BAC43DB20}"/>
              </a:ext>
            </a:extLst>
          </p:cNvPr>
          <p:cNvSpPr>
            <a:spLocks noGrp="1"/>
          </p:cNvSpPr>
          <p:nvPr>
            <p:ph type="sldNum" sz="quarter" idx="12"/>
          </p:nvPr>
        </p:nvSpPr>
        <p:spPr/>
        <p:txBody>
          <a:bodyPr/>
          <a:lstStyle/>
          <a:p>
            <a:fld id="{5397F253-02C3-B447-AB19-51731D38A06F}" type="slidenum">
              <a:rPr lang="es-ES" smtClean="0"/>
              <a:t>5</a:t>
            </a:fld>
            <a:endParaRPr lang="es-ES" dirty="0"/>
          </a:p>
        </p:txBody>
      </p:sp>
      <p:sp>
        <p:nvSpPr>
          <p:cNvPr id="2" name="TextBox 1">
            <a:extLst>
              <a:ext uri="{FF2B5EF4-FFF2-40B4-BE49-F238E27FC236}">
                <a16:creationId xmlns:a16="http://schemas.microsoft.com/office/drawing/2014/main" id="{5833B93A-2B22-B644-ADFF-F5DE28CB44D9}"/>
              </a:ext>
            </a:extLst>
          </p:cNvPr>
          <p:cNvSpPr txBox="1"/>
          <p:nvPr/>
        </p:nvSpPr>
        <p:spPr>
          <a:xfrm>
            <a:off x="446567" y="179055"/>
            <a:ext cx="7926479" cy="1815882"/>
          </a:xfrm>
          <a:prstGeom prst="rect">
            <a:avLst/>
          </a:prstGeom>
          <a:noFill/>
        </p:spPr>
        <p:txBody>
          <a:bodyPr wrap="square" rtlCol="0">
            <a:spAutoFit/>
          </a:bodyPr>
          <a:lstStyle/>
          <a:p>
            <a:pPr algn="ctr"/>
            <a:r>
              <a:rPr lang="es-ES" sz="2800" b="1" dirty="0">
                <a:latin typeface="Times New Roman" panose="02020603050405020304" pitchFamily="18" charset="0"/>
                <a:cs typeface="Times New Roman" panose="02020603050405020304" pitchFamily="18" charset="0"/>
              </a:rPr>
              <a:t>Estudio de impactos del COVID-19 en LAC desde la óptica de la contabilidad  Gubernamental y los reportes financieros </a:t>
            </a:r>
          </a:p>
          <a:p>
            <a:endParaRPr lang="es-ES_tradnl"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E29022C-CF19-474E-8080-6F620D2AEF5D}"/>
              </a:ext>
            </a:extLst>
          </p:cNvPr>
          <p:cNvSpPr txBox="1"/>
          <p:nvPr/>
        </p:nvSpPr>
        <p:spPr>
          <a:xfrm>
            <a:off x="93265" y="1711545"/>
            <a:ext cx="6519408" cy="4739759"/>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es-419" sz="2200" dirty="0">
                <a:effectLst/>
                <a:latin typeface="Times New Roman" panose="02020603050405020304" pitchFamily="18" charset="0"/>
                <a:ea typeface="Times New Roman" panose="02020603050405020304" pitchFamily="18" charset="0"/>
              </a:rPr>
              <a:t>Como parte de la respuesta ante el COVID 19, la unidad bajo mi cargo en la </a:t>
            </a:r>
            <a:r>
              <a:rPr lang="es-419" sz="2200" dirty="0">
                <a:latin typeface="Times New Roman" panose="02020603050405020304" pitchFamily="18" charset="0"/>
                <a:ea typeface="Times New Roman" panose="02020603050405020304" pitchFamily="18" charset="0"/>
              </a:rPr>
              <a:t>región </a:t>
            </a:r>
            <a:r>
              <a:rPr lang="es-419" sz="2200" dirty="0">
                <a:effectLst/>
                <a:latin typeface="Times New Roman" panose="02020603050405020304" pitchFamily="18" charset="0"/>
                <a:ea typeface="Times New Roman" panose="02020603050405020304" pitchFamily="18" charset="0"/>
              </a:rPr>
              <a:t>inició un </a:t>
            </a:r>
            <a:r>
              <a:rPr lang="es-419" sz="2200" dirty="0">
                <a:latin typeface="Times New Roman" panose="02020603050405020304" pitchFamily="18" charset="0"/>
                <a:ea typeface="Times New Roman" panose="02020603050405020304" pitchFamily="18" charset="0"/>
              </a:rPr>
              <a:t>estudio tomando como referencia la </a:t>
            </a:r>
            <a:r>
              <a:rPr lang="es-419" sz="2200" dirty="0">
                <a:effectLst/>
                <a:latin typeface="Times New Roman" panose="02020603050405020304" pitchFamily="18" charset="0"/>
                <a:ea typeface="Times New Roman" panose="02020603050405020304" pitchFamily="18" charset="0"/>
              </a:rPr>
              <a:t>Herramienta de Evaluación de la Intervención COVID-19, desarrollada por la Federación Internacional de Contadores (IFAC), en conjunto con la Universidad de </a:t>
            </a:r>
            <a:r>
              <a:rPr lang="es-419" sz="2200" dirty="0" err="1">
                <a:effectLst/>
                <a:latin typeface="Times New Roman" panose="02020603050405020304" pitchFamily="18" charset="0"/>
                <a:ea typeface="Times New Roman" panose="02020603050405020304" pitchFamily="18" charset="0"/>
              </a:rPr>
              <a:t>Zurich</a:t>
            </a:r>
            <a:r>
              <a:rPr lang="es-419" sz="2200" dirty="0">
                <a:effectLst/>
                <a:latin typeface="Times New Roman" panose="02020603050405020304" pitchFamily="18" charset="0"/>
                <a:ea typeface="Times New Roman" panose="02020603050405020304" pitchFamily="18" charset="0"/>
              </a:rPr>
              <a:t> (ZHAW), la cual fue adaptada para el estudio.</a:t>
            </a:r>
          </a:p>
          <a:p>
            <a:pPr marL="342900" indent="-342900" algn="just">
              <a:spcAft>
                <a:spcPts val="600"/>
              </a:spcAft>
              <a:buFont typeface="Arial" panose="020B0604020202020204" pitchFamily="34" charset="0"/>
              <a:buChar char="•"/>
            </a:pPr>
            <a:r>
              <a:rPr lang="es-419" sz="2200" dirty="0">
                <a:latin typeface="Times New Roman" panose="02020603050405020304" pitchFamily="18" charset="0"/>
                <a:ea typeface="Times New Roman" panose="02020603050405020304" pitchFamily="18" charset="0"/>
              </a:rPr>
              <a:t>Dicha herramienta es accesible a través del siguiente enlace: </a:t>
            </a:r>
          </a:p>
          <a:p>
            <a:pPr lvl="1">
              <a:spcAft>
                <a:spcPts val="600"/>
              </a:spcAft>
            </a:pPr>
            <a:r>
              <a:rPr lang="es-419" i="1" dirty="0">
                <a:effectLst/>
                <a:latin typeface="Times New Roman" panose="02020603050405020304" pitchFamily="18" charset="0"/>
                <a:ea typeface="Times New Roman" panose="02020603050405020304" pitchFamily="18" charset="0"/>
              </a:rPr>
              <a:t>https://www.ifac.org/knowledge-gateway/supporting-international-standards/discussion/covid-19-intervention-assessment-tool.</a:t>
            </a:r>
            <a:br>
              <a:rPr lang="es-419" i="1" dirty="0">
                <a:effectLst/>
                <a:latin typeface="Times New Roman" panose="02020603050405020304" pitchFamily="18" charset="0"/>
                <a:ea typeface="Times New Roman" panose="02020603050405020304" pitchFamily="18" charset="0"/>
              </a:rPr>
            </a:br>
            <a:endParaRPr lang="en-US" i="1" dirty="0"/>
          </a:p>
        </p:txBody>
      </p:sp>
      <p:pic>
        <p:nvPicPr>
          <p:cNvPr id="6" name="Picture 5">
            <a:extLst>
              <a:ext uri="{FF2B5EF4-FFF2-40B4-BE49-F238E27FC236}">
                <a16:creationId xmlns:a16="http://schemas.microsoft.com/office/drawing/2014/main" id="{20140C34-092D-4DE3-A015-64ABC4AF7066}"/>
              </a:ext>
            </a:extLst>
          </p:cNvPr>
          <p:cNvPicPr>
            <a:picLocks noChangeAspect="1"/>
          </p:cNvPicPr>
          <p:nvPr/>
        </p:nvPicPr>
        <p:blipFill>
          <a:blip r:embed="rId2"/>
          <a:stretch>
            <a:fillRect/>
          </a:stretch>
        </p:blipFill>
        <p:spPr>
          <a:xfrm>
            <a:off x="6791093" y="1813387"/>
            <a:ext cx="2352907" cy="3449990"/>
          </a:xfrm>
          <a:prstGeom prst="rect">
            <a:avLst/>
          </a:prstGeom>
        </p:spPr>
      </p:pic>
      <p:pic>
        <p:nvPicPr>
          <p:cNvPr id="9" name="Picture 8">
            <a:extLst>
              <a:ext uri="{FF2B5EF4-FFF2-40B4-BE49-F238E27FC236}">
                <a16:creationId xmlns:a16="http://schemas.microsoft.com/office/drawing/2014/main" id="{4A8F7DDD-625A-43AD-B09C-37FAF3774C9A}"/>
              </a:ext>
            </a:extLst>
          </p:cNvPr>
          <p:cNvPicPr>
            <a:picLocks noChangeAspect="1"/>
          </p:cNvPicPr>
          <p:nvPr/>
        </p:nvPicPr>
        <p:blipFill>
          <a:blip r:embed="rId3"/>
          <a:stretch>
            <a:fillRect/>
          </a:stretch>
        </p:blipFill>
        <p:spPr>
          <a:xfrm>
            <a:off x="323849" y="6010507"/>
            <a:ext cx="2776189" cy="767107"/>
          </a:xfrm>
          <a:prstGeom prst="rect">
            <a:avLst/>
          </a:prstGeom>
        </p:spPr>
      </p:pic>
    </p:spTree>
    <p:extLst>
      <p:ext uri="{BB962C8B-B14F-4D97-AF65-F5344CB8AC3E}">
        <p14:creationId xmlns:p14="http://schemas.microsoft.com/office/powerpoint/2010/main" val="392031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DEC0ED1-0AE5-C64F-9939-0F2BAC43DB20}"/>
              </a:ext>
            </a:extLst>
          </p:cNvPr>
          <p:cNvSpPr>
            <a:spLocks noGrp="1"/>
          </p:cNvSpPr>
          <p:nvPr>
            <p:ph type="sldNum" sz="quarter" idx="12"/>
          </p:nvPr>
        </p:nvSpPr>
        <p:spPr/>
        <p:txBody>
          <a:bodyPr/>
          <a:lstStyle/>
          <a:p>
            <a:fld id="{5397F253-02C3-B447-AB19-51731D38A06F}" type="slidenum">
              <a:rPr lang="es-ES" smtClean="0"/>
              <a:t>6</a:t>
            </a:fld>
            <a:endParaRPr lang="es-ES" dirty="0"/>
          </a:p>
        </p:txBody>
      </p:sp>
      <p:sp>
        <p:nvSpPr>
          <p:cNvPr id="2" name="TextBox 1">
            <a:extLst>
              <a:ext uri="{FF2B5EF4-FFF2-40B4-BE49-F238E27FC236}">
                <a16:creationId xmlns:a16="http://schemas.microsoft.com/office/drawing/2014/main" id="{5833B93A-2B22-B644-ADFF-F5DE28CB44D9}"/>
              </a:ext>
            </a:extLst>
          </p:cNvPr>
          <p:cNvSpPr txBox="1"/>
          <p:nvPr/>
        </p:nvSpPr>
        <p:spPr>
          <a:xfrm>
            <a:off x="605637" y="518854"/>
            <a:ext cx="7926479" cy="954107"/>
          </a:xfrm>
          <a:prstGeom prst="rect">
            <a:avLst/>
          </a:prstGeom>
          <a:noFill/>
        </p:spPr>
        <p:txBody>
          <a:bodyPr wrap="square" rtlCol="0">
            <a:spAutoFit/>
          </a:bodyPr>
          <a:lstStyle/>
          <a:p>
            <a:pPr algn="ctr"/>
            <a:r>
              <a:rPr lang="es-ES" sz="2800" b="1" dirty="0">
                <a:latin typeface="Times New Roman" panose="02020603050405020304" pitchFamily="18" charset="0"/>
                <a:cs typeface="Times New Roman" panose="02020603050405020304" pitchFamily="18" charset="0"/>
              </a:rPr>
              <a:t>Objetivos del estudio Regional </a:t>
            </a:r>
          </a:p>
          <a:p>
            <a:endParaRPr lang="es-ES_tradnl"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E29022C-CF19-474E-8080-6F620D2AEF5D}"/>
              </a:ext>
            </a:extLst>
          </p:cNvPr>
          <p:cNvSpPr txBox="1"/>
          <p:nvPr/>
        </p:nvSpPr>
        <p:spPr>
          <a:xfrm>
            <a:off x="481292" y="995908"/>
            <a:ext cx="8175171" cy="3477875"/>
          </a:xfrm>
          <a:prstGeom prst="rect">
            <a:avLst/>
          </a:prstGeom>
          <a:noFill/>
        </p:spPr>
        <p:txBody>
          <a:bodyPr wrap="square" rtlCol="0">
            <a:spAutoFit/>
          </a:bodyPr>
          <a:lstStyle/>
          <a:p>
            <a:pPr algn="just"/>
            <a:r>
              <a:rPr lang="es-419" sz="2200" dirty="0">
                <a:effectLst/>
                <a:latin typeface="Times New Roman" panose="02020603050405020304" pitchFamily="18" charset="0"/>
                <a:ea typeface="Times New Roman" panose="02020603050405020304" pitchFamily="18" charset="0"/>
              </a:rPr>
              <a:t> </a:t>
            </a:r>
            <a:endParaRPr lang="es-419" sz="2200" dirty="0">
              <a:latin typeface="Times New Roman" panose="02020603050405020304" pitchFamily="18" charset="0"/>
              <a:ea typeface="Times New Roman" panose="02020603050405020304" pitchFamily="18" charset="0"/>
            </a:endParaRPr>
          </a:p>
          <a:p>
            <a:pPr marL="342900" lvl="0" indent="-342900" algn="just">
              <a:buFont typeface="+mj-lt"/>
              <a:buAutoNum type="romanLcParenBoth"/>
            </a:pPr>
            <a:r>
              <a:rPr lang="es-419" sz="2200" dirty="0">
                <a:effectLst/>
                <a:latin typeface="Times New Roman" panose="02020603050405020304" pitchFamily="18" charset="0"/>
                <a:ea typeface="Times New Roman" panose="02020603050405020304" pitchFamily="18" charset="0"/>
              </a:rPr>
              <a:t> Analizar las medidas que los países adoptaron para reflejar </a:t>
            </a:r>
            <a:r>
              <a:rPr lang="es-419" sz="2200" dirty="0">
                <a:latin typeface="Times New Roman" panose="02020603050405020304" pitchFamily="18" charset="0"/>
                <a:ea typeface="Times New Roman" panose="02020603050405020304" pitchFamily="18" charset="0"/>
              </a:rPr>
              <a:t>el impacto financiero de COVID 19 en los estados financieros del año fiscal 2020 de acuerdo con los marcos normativos contables relevantes para cada país.</a:t>
            </a:r>
            <a:endParaRPr lang="es-419" sz="2200" dirty="0">
              <a:effectLst/>
              <a:latin typeface="Times New Roman" panose="02020603050405020304" pitchFamily="18" charset="0"/>
              <a:ea typeface="Times New Roman" panose="02020603050405020304" pitchFamily="18" charset="0"/>
            </a:endParaRPr>
          </a:p>
          <a:p>
            <a:pPr marL="342900" lvl="0" indent="-342900" algn="just">
              <a:buFont typeface="+mj-lt"/>
              <a:buAutoNum type="romanLcParenBoth"/>
            </a:pPr>
            <a:endParaRPr lang="es-419" sz="2200" dirty="0">
              <a:latin typeface="Times New Roman" panose="02020603050405020304" pitchFamily="18" charset="0"/>
              <a:ea typeface="Times New Roman" panose="02020603050405020304" pitchFamily="18" charset="0"/>
            </a:endParaRPr>
          </a:p>
          <a:p>
            <a:pPr marL="342900" lvl="0" indent="-342900" algn="just">
              <a:buFont typeface="+mj-lt"/>
              <a:buAutoNum type="romanLcParenBoth"/>
            </a:pPr>
            <a:r>
              <a:rPr lang="es-419" sz="2200" dirty="0">
                <a:effectLst/>
                <a:latin typeface="Times New Roman" panose="02020603050405020304" pitchFamily="18" charset="0"/>
                <a:ea typeface="Times New Roman" panose="02020603050405020304" pitchFamily="18" charset="0"/>
              </a:rPr>
              <a:t> </a:t>
            </a:r>
            <a:r>
              <a:rPr lang="es-419" sz="2200" dirty="0">
                <a:latin typeface="Times New Roman" panose="02020603050405020304" pitchFamily="18" charset="0"/>
                <a:ea typeface="Times New Roman" panose="02020603050405020304" pitchFamily="18" charset="0"/>
              </a:rPr>
              <a:t>Analizar </a:t>
            </a:r>
            <a:r>
              <a:rPr lang="es-419" sz="2200" dirty="0">
                <a:effectLst/>
                <a:latin typeface="Times New Roman" panose="02020603050405020304" pitchFamily="18" charset="0"/>
                <a:ea typeface="Times New Roman" panose="02020603050405020304" pitchFamily="18" charset="0"/>
              </a:rPr>
              <a:t>si los informes financieros tienen elementos que permitan apreciar la sostenibilidad fiscal a mediano o largo plazo del gobierno en el contexto de la pandemia COVID-19.</a:t>
            </a:r>
            <a:endParaRPr lang="en-US" sz="2200" dirty="0">
              <a:effectLst/>
              <a:latin typeface="Calibri" panose="020F0502020204030204" pitchFamily="34" charset="0"/>
              <a:ea typeface="Calibri" panose="020F0502020204030204" pitchFamily="34" charset="0"/>
            </a:endParaRPr>
          </a:p>
          <a:p>
            <a:endParaRPr lang="es-419" sz="22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9D6B5A4A-7380-4BAD-AFD0-5C4D02EB9F79}"/>
              </a:ext>
            </a:extLst>
          </p:cNvPr>
          <p:cNvPicPr>
            <a:picLocks noChangeAspect="1"/>
          </p:cNvPicPr>
          <p:nvPr/>
        </p:nvPicPr>
        <p:blipFill>
          <a:blip r:embed="rId3"/>
          <a:stretch>
            <a:fillRect/>
          </a:stretch>
        </p:blipFill>
        <p:spPr>
          <a:xfrm>
            <a:off x="323849" y="6010507"/>
            <a:ext cx="2776189" cy="767107"/>
          </a:xfrm>
          <a:prstGeom prst="rect">
            <a:avLst/>
          </a:prstGeom>
        </p:spPr>
      </p:pic>
    </p:spTree>
    <p:extLst>
      <p:ext uri="{BB962C8B-B14F-4D97-AF65-F5344CB8AC3E}">
        <p14:creationId xmlns:p14="http://schemas.microsoft.com/office/powerpoint/2010/main" val="270759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DEC0ED1-0AE5-C64F-9939-0F2BAC43DB20}"/>
              </a:ext>
            </a:extLst>
          </p:cNvPr>
          <p:cNvSpPr>
            <a:spLocks noGrp="1"/>
          </p:cNvSpPr>
          <p:nvPr>
            <p:ph type="sldNum" sz="quarter" idx="12"/>
          </p:nvPr>
        </p:nvSpPr>
        <p:spPr/>
        <p:txBody>
          <a:bodyPr/>
          <a:lstStyle/>
          <a:p>
            <a:fld id="{5397F253-02C3-B447-AB19-51731D38A06F}" type="slidenum">
              <a:rPr lang="es-ES" smtClean="0"/>
              <a:t>7</a:t>
            </a:fld>
            <a:endParaRPr lang="es-ES" dirty="0"/>
          </a:p>
        </p:txBody>
      </p:sp>
      <p:sp>
        <p:nvSpPr>
          <p:cNvPr id="2" name="TextBox 1">
            <a:extLst>
              <a:ext uri="{FF2B5EF4-FFF2-40B4-BE49-F238E27FC236}">
                <a16:creationId xmlns:a16="http://schemas.microsoft.com/office/drawing/2014/main" id="{5833B93A-2B22-B644-ADFF-F5DE28CB44D9}"/>
              </a:ext>
            </a:extLst>
          </p:cNvPr>
          <p:cNvSpPr txBox="1"/>
          <p:nvPr/>
        </p:nvSpPr>
        <p:spPr>
          <a:xfrm>
            <a:off x="1974945" y="265740"/>
            <a:ext cx="5450531" cy="523220"/>
          </a:xfrm>
          <a:prstGeom prst="rect">
            <a:avLst/>
          </a:prstGeom>
          <a:noFill/>
        </p:spPr>
        <p:txBody>
          <a:bodyPr wrap="none" rtlCol="0">
            <a:spAutoFit/>
          </a:bodyPr>
          <a:lstStyle/>
          <a:p>
            <a:r>
              <a:rPr lang="es-ES_tradnl" sz="2800" b="1" dirty="0">
                <a:latin typeface="Times New Roman" panose="02020603050405020304" pitchFamily="18" charset="0"/>
                <a:cs typeface="Times New Roman" panose="02020603050405020304" pitchFamily="18" charset="0"/>
              </a:rPr>
              <a:t>Metodología y muestra del estudio</a:t>
            </a:r>
          </a:p>
        </p:txBody>
      </p:sp>
      <p:sp>
        <p:nvSpPr>
          <p:cNvPr id="4" name="TextBox 3">
            <a:extLst>
              <a:ext uri="{FF2B5EF4-FFF2-40B4-BE49-F238E27FC236}">
                <a16:creationId xmlns:a16="http://schemas.microsoft.com/office/drawing/2014/main" id="{FE29022C-CF19-474E-8080-6F620D2AEF5D}"/>
              </a:ext>
            </a:extLst>
          </p:cNvPr>
          <p:cNvSpPr txBox="1"/>
          <p:nvPr/>
        </p:nvSpPr>
        <p:spPr>
          <a:xfrm>
            <a:off x="452060" y="1182231"/>
            <a:ext cx="8496300" cy="4493538"/>
          </a:xfrm>
          <a:prstGeom prst="rect">
            <a:avLst/>
          </a:prstGeom>
          <a:noFill/>
        </p:spPr>
        <p:txBody>
          <a:bodyPr wrap="square" rtlCol="0">
            <a:spAutoFit/>
          </a:bodyPr>
          <a:lstStyle/>
          <a:p>
            <a:pPr marL="342900" indent="-342900" algn="just">
              <a:buFont typeface="Arial" panose="020B0604020202020204" pitchFamily="34" charset="0"/>
              <a:buChar char="•"/>
            </a:pPr>
            <a:r>
              <a:rPr lang="es-419" sz="2200" dirty="0">
                <a:effectLst/>
                <a:latin typeface="Times New Roman" panose="02020603050405020304" pitchFamily="18" charset="0"/>
                <a:ea typeface="Times New Roman" panose="02020603050405020304" pitchFamily="18" charset="0"/>
              </a:rPr>
              <a:t>El estudio consideró una muestra de 9 países:</a:t>
            </a:r>
          </a:p>
          <a:p>
            <a:pPr algn="ctr"/>
            <a:endParaRPr lang="es-419" sz="2200" dirty="0">
              <a:latin typeface="Times New Roman" panose="02020603050405020304" pitchFamily="18" charset="0"/>
              <a:ea typeface="Calibri" panose="020F0502020204030204" pitchFamily="34" charset="0"/>
            </a:endParaRPr>
          </a:p>
          <a:p>
            <a:pPr lvl="1"/>
            <a:r>
              <a:rPr lang="es-419" sz="2200" b="1" i="1" dirty="0">
                <a:latin typeface="Times New Roman" panose="02020603050405020304" pitchFamily="18" charset="0"/>
                <a:ea typeface="Calibri" panose="020F0502020204030204" pitchFamily="34" charset="0"/>
              </a:rPr>
              <a:t>Brasil,  Chile, </a:t>
            </a:r>
            <a:r>
              <a:rPr lang="es-419" sz="2200" b="1" i="1" dirty="0">
                <a:effectLst/>
                <a:latin typeface="Times New Roman" panose="02020603050405020304" pitchFamily="18" charset="0"/>
                <a:ea typeface="Calibri" panose="020F0502020204030204" pitchFamily="34" charset="0"/>
              </a:rPr>
              <a:t>Colombia, </a:t>
            </a:r>
            <a:r>
              <a:rPr lang="es-419" sz="2200" b="1" i="1" dirty="0">
                <a:latin typeface="Times New Roman" panose="02020603050405020304" pitchFamily="18" charset="0"/>
                <a:ea typeface="Calibri" panose="020F0502020204030204" pitchFamily="34" charset="0"/>
              </a:rPr>
              <a:t>Costa Rica, Ecuador, México, Paraguay, </a:t>
            </a:r>
            <a:r>
              <a:rPr lang="es-419" sz="2200" b="1" i="1" dirty="0">
                <a:effectLst/>
                <a:latin typeface="Times New Roman" panose="02020603050405020304" pitchFamily="18" charset="0"/>
                <a:ea typeface="Calibri" panose="020F0502020204030204" pitchFamily="34" charset="0"/>
              </a:rPr>
              <a:t>Perú, y </a:t>
            </a:r>
            <a:r>
              <a:rPr lang="es-419" sz="2200" b="1" i="1" dirty="0">
                <a:latin typeface="Times New Roman" panose="02020603050405020304" pitchFamily="18" charset="0"/>
                <a:ea typeface="Calibri" panose="020F0502020204030204" pitchFamily="34" charset="0"/>
              </a:rPr>
              <a:t>República Dominicana.</a:t>
            </a:r>
          </a:p>
          <a:p>
            <a:pPr marL="342900" indent="-342900">
              <a:buFont typeface="Arial" panose="020B0604020202020204" pitchFamily="34" charset="0"/>
              <a:buChar char="•"/>
            </a:pPr>
            <a:endParaRPr lang="es-419" sz="22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s-419" sz="2200" dirty="0">
                <a:latin typeface="Times New Roman" panose="02020603050405020304" pitchFamily="18" charset="0"/>
              </a:rPr>
              <a:t>Se analizaron los estados financieros del año fiscal 2020 e informes asociados proporcionados por los diferentes países.</a:t>
            </a:r>
            <a:endParaRPr lang="en-US" sz="2200" dirty="0"/>
          </a:p>
          <a:p>
            <a:pPr marL="342900" indent="-342900">
              <a:buFont typeface="Arial" panose="020B0604020202020204" pitchFamily="34" charset="0"/>
              <a:buChar char="•"/>
            </a:pPr>
            <a:endParaRPr lang="es-419" sz="22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s-419" sz="2200" dirty="0">
                <a:effectLst/>
                <a:latin typeface="Times New Roman" panose="02020603050405020304" pitchFamily="18" charset="0"/>
                <a:ea typeface="Times New Roman" panose="02020603050405020304" pitchFamily="18" charset="0"/>
              </a:rPr>
              <a:t>Se diseñó un cuestionario que se aplicó a los 9 países, el cual fue respondido en tiempo y forma.</a:t>
            </a:r>
          </a:p>
          <a:p>
            <a:endParaRPr lang="es-419" sz="2200" dirty="0">
              <a:latin typeface="Times New Roman" panose="02020603050405020304" pitchFamily="18" charset="0"/>
            </a:endParaRPr>
          </a:p>
          <a:p>
            <a:pPr marL="342900" indent="-342900">
              <a:buFont typeface="Arial" panose="020B0604020202020204" pitchFamily="34" charset="0"/>
              <a:buChar char="•"/>
            </a:pPr>
            <a:r>
              <a:rPr lang="es-419" sz="2200" dirty="0">
                <a:latin typeface="Times New Roman" panose="02020603050405020304" pitchFamily="18" charset="0"/>
              </a:rPr>
              <a:t>Se realizaron entrevistas de seguimiento con las contrapartes para aclarar posibles dudas del cuestionario.</a:t>
            </a:r>
          </a:p>
        </p:txBody>
      </p:sp>
      <p:pic>
        <p:nvPicPr>
          <p:cNvPr id="6" name="Picture 5">
            <a:extLst>
              <a:ext uri="{FF2B5EF4-FFF2-40B4-BE49-F238E27FC236}">
                <a16:creationId xmlns:a16="http://schemas.microsoft.com/office/drawing/2014/main" id="{A3EC7F30-7E15-45EE-B8E2-4434B33AD95A}"/>
              </a:ext>
            </a:extLst>
          </p:cNvPr>
          <p:cNvPicPr>
            <a:picLocks noChangeAspect="1"/>
          </p:cNvPicPr>
          <p:nvPr/>
        </p:nvPicPr>
        <p:blipFill>
          <a:blip r:embed="rId3"/>
          <a:stretch>
            <a:fillRect/>
          </a:stretch>
        </p:blipFill>
        <p:spPr>
          <a:xfrm>
            <a:off x="323849" y="6010507"/>
            <a:ext cx="2776189" cy="767107"/>
          </a:xfrm>
          <a:prstGeom prst="rect">
            <a:avLst/>
          </a:prstGeom>
        </p:spPr>
      </p:pic>
    </p:spTree>
    <p:extLst>
      <p:ext uri="{BB962C8B-B14F-4D97-AF65-F5344CB8AC3E}">
        <p14:creationId xmlns:p14="http://schemas.microsoft.com/office/powerpoint/2010/main" val="49282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DEC0ED1-0AE5-C64F-9939-0F2BAC43DB20}"/>
              </a:ext>
            </a:extLst>
          </p:cNvPr>
          <p:cNvSpPr>
            <a:spLocks noGrp="1"/>
          </p:cNvSpPr>
          <p:nvPr>
            <p:ph type="sldNum" sz="quarter" idx="12"/>
          </p:nvPr>
        </p:nvSpPr>
        <p:spPr/>
        <p:txBody>
          <a:bodyPr/>
          <a:lstStyle/>
          <a:p>
            <a:fld id="{5397F253-02C3-B447-AB19-51731D38A06F}" type="slidenum">
              <a:rPr lang="es-ES" smtClean="0"/>
              <a:t>8</a:t>
            </a:fld>
            <a:endParaRPr lang="es-ES" dirty="0"/>
          </a:p>
        </p:txBody>
      </p:sp>
      <p:sp>
        <p:nvSpPr>
          <p:cNvPr id="2" name="TextBox 1">
            <a:extLst>
              <a:ext uri="{FF2B5EF4-FFF2-40B4-BE49-F238E27FC236}">
                <a16:creationId xmlns:a16="http://schemas.microsoft.com/office/drawing/2014/main" id="{5833B93A-2B22-B644-ADFF-F5DE28CB44D9}"/>
              </a:ext>
            </a:extLst>
          </p:cNvPr>
          <p:cNvSpPr txBox="1"/>
          <p:nvPr/>
        </p:nvSpPr>
        <p:spPr>
          <a:xfrm>
            <a:off x="760685" y="438034"/>
            <a:ext cx="7771433" cy="954107"/>
          </a:xfrm>
          <a:prstGeom prst="rect">
            <a:avLst/>
          </a:prstGeom>
          <a:noFill/>
        </p:spPr>
        <p:txBody>
          <a:bodyPr wrap="square" rtlCol="0">
            <a:spAutoFit/>
          </a:bodyPr>
          <a:lstStyle/>
          <a:p>
            <a:pPr algn="ctr"/>
            <a:r>
              <a:rPr lang="es-ES_tradnl" sz="2800" b="1" dirty="0">
                <a:latin typeface="Times New Roman" panose="02020603050405020304" pitchFamily="18" charset="0"/>
                <a:cs typeface="Times New Roman" panose="02020603050405020304" pitchFamily="18" charset="0"/>
              </a:rPr>
              <a:t>Retos de las contadurías gubernamentales para identificar los efectos del COVID-19</a:t>
            </a:r>
          </a:p>
        </p:txBody>
      </p:sp>
      <p:sp>
        <p:nvSpPr>
          <p:cNvPr id="4" name="TextBox 3">
            <a:extLst>
              <a:ext uri="{FF2B5EF4-FFF2-40B4-BE49-F238E27FC236}">
                <a16:creationId xmlns:a16="http://schemas.microsoft.com/office/drawing/2014/main" id="{FE29022C-CF19-474E-8080-6F620D2AEF5D}"/>
              </a:ext>
            </a:extLst>
          </p:cNvPr>
          <p:cNvSpPr txBox="1"/>
          <p:nvPr/>
        </p:nvSpPr>
        <p:spPr>
          <a:xfrm>
            <a:off x="760685" y="1600048"/>
            <a:ext cx="7622630" cy="4524315"/>
          </a:xfrm>
          <a:prstGeom prst="rect">
            <a:avLst/>
          </a:prstGeom>
          <a:noFill/>
        </p:spPr>
        <p:txBody>
          <a:bodyPr wrap="square" rtlCol="0">
            <a:spAutoFit/>
          </a:bodyPr>
          <a:lstStyle/>
          <a:p>
            <a:pPr algn="just"/>
            <a:r>
              <a:rPr lang="es-ES" sz="2200" dirty="0">
                <a:latin typeface="Times New Roman" panose="02020603050405020304" pitchFamily="18" charset="0"/>
              </a:rPr>
              <a:t>											</a:t>
            </a:r>
          </a:p>
          <a:p>
            <a:pPr marL="285750" indent="-285750" algn="just">
              <a:spcAft>
                <a:spcPts val="1200"/>
              </a:spcAft>
              <a:buFont typeface="Arial" panose="020B0604020202020204" pitchFamily="34" charset="0"/>
              <a:buChar char="•"/>
            </a:pPr>
            <a:r>
              <a:rPr lang="es-ES" sz="2200" dirty="0">
                <a:latin typeface="Times New Roman" panose="02020603050405020304" pitchFamily="18" charset="0"/>
              </a:rPr>
              <a:t>Distinguir las transacciones habituales de las causadas por la pandemia COVID-19											</a:t>
            </a:r>
          </a:p>
          <a:p>
            <a:pPr marL="285750" indent="-285750" algn="just">
              <a:spcAft>
                <a:spcPts val="1200"/>
              </a:spcAft>
              <a:buFont typeface="Arial" panose="020B0604020202020204" pitchFamily="34" charset="0"/>
              <a:buChar char="•"/>
            </a:pPr>
            <a:r>
              <a:rPr lang="es-ES" sz="2200" dirty="0">
                <a:latin typeface="Times New Roman" panose="02020603050405020304" pitchFamily="18" charset="0"/>
              </a:rPr>
              <a:t>Distinguir las transacciones por programas o medidas adoptadas	</a:t>
            </a:r>
          </a:p>
          <a:p>
            <a:pPr marL="285750" indent="-285750" algn="just">
              <a:spcAft>
                <a:spcPts val="1200"/>
              </a:spcAft>
              <a:buFont typeface="Arial" panose="020B0604020202020204" pitchFamily="34" charset="0"/>
              <a:buChar char="•"/>
            </a:pPr>
            <a:r>
              <a:rPr lang="es-ES" sz="2200" dirty="0">
                <a:latin typeface="Times New Roman" panose="02020603050405020304" pitchFamily="18" charset="0"/>
              </a:rPr>
              <a:t>Falta de entrega por parte de algunas entidades para que se consolide		</a:t>
            </a:r>
          </a:p>
          <a:p>
            <a:pPr marL="285750" indent="-285750" algn="just">
              <a:spcAft>
                <a:spcPts val="1200"/>
              </a:spcAft>
              <a:buFont typeface="Arial" panose="020B0604020202020204" pitchFamily="34" charset="0"/>
              <a:buChar char="•"/>
            </a:pPr>
            <a:r>
              <a:rPr lang="es-ES" sz="2200" dirty="0">
                <a:latin typeface="Times New Roman" panose="02020603050405020304" pitchFamily="18" charset="0"/>
              </a:rPr>
              <a:t>Falta de recursos humanos para procesar la información		</a:t>
            </a:r>
          </a:p>
          <a:p>
            <a:pPr marL="285750" indent="-285750" algn="just">
              <a:spcAft>
                <a:spcPts val="1200"/>
              </a:spcAft>
              <a:buFont typeface="Arial" panose="020B0604020202020204" pitchFamily="34" charset="0"/>
              <a:buChar char="•"/>
            </a:pPr>
            <a:r>
              <a:rPr lang="es-ES" sz="2200" dirty="0">
                <a:latin typeface="Times New Roman" panose="02020603050405020304" pitchFamily="18" charset="0"/>
              </a:rPr>
              <a:t>Falta de tiempo para procesar la información previo al cierre fiscal				</a:t>
            </a:r>
          </a:p>
          <a:p>
            <a:pPr algn="just"/>
            <a:endParaRPr lang="es-419" dirty="0">
              <a:latin typeface="Times New Roman" panose="02020603050405020304" pitchFamily="18" charset="0"/>
            </a:endParaRPr>
          </a:p>
        </p:txBody>
      </p:sp>
      <p:pic>
        <p:nvPicPr>
          <p:cNvPr id="6" name="Picture 5">
            <a:extLst>
              <a:ext uri="{FF2B5EF4-FFF2-40B4-BE49-F238E27FC236}">
                <a16:creationId xmlns:a16="http://schemas.microsoft.com/office/drawing/2014/main" id="{2489F380-57C4-4D62-A2F6-6CD9BD6CDF97}"/>
              </a:ext>
            </a:extLst>
          </p:cNvPr>
          <p:cNvPicPr>
            <a:picLocks noChangeAspect="1"/>
          </p:cNvPicPr>
          <p:nvPr/>
        </p:nvPicPr>
        <p:blipFill>
          <a:blip r:embed="rId2"/>
          <a:stretch>
            <a:fillRect/>
          </a:stretch>
        </p:blipFill>
        <p:spPr>
          <a:xfrm>
            <a:off x="323849" y="6010507"/>
            <a:ext cx="2776189" cy="767107"/>
          </a:xfrm>
          <a:prstGeom prst="rect">
            <a:avLst/>
          </a:prstGeom>
        </p:spPr>
      </p:pic>
    </p:spTree>
    <p:extLst>
      <p:ext uri="{BB962C8B-B14F-4D97-AF65-F5344CB8AC3E}">
        <p14:creationId xmlns:p14="http://schemas.microsoft.com/office/powerpoint/2010/main" val="324294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DEC0ED1-0AE5-C64F-9939-0F2BAC43DB20}"/>
              </a:ext>
            </a:extLst>
          </p:cNvPr>
          <p:cNvSpPr>
            <a:spLocks noGrp="1"/>
          </p:cNvSpPr>
          <p:nvPr>
            <p:ph type="sldNum" sz="quarter" idx="12"/>
          </p:nvPr>
        </p:nvSpPr>
        <p:spPr/>
        <p:txBody>
          <a:bodyPr/>
          <a:lstStyle/>
          <a:p>
            <a:fld id="{5397F253-02C3-B447-AB19-51731D38A06F}" type="slidenum">
              <a:rPr lang="es-ES" smtClean="0"/>
              <a:t>9</a:t>
            </a:fld>
            <a:endParaRPr lang="es-ES" dirty="0"/>
          </a:p>
        </p:txBody>
      </p:sp>
      <p:sp>
        <p:nvSpPr>
          <p:cNvPr id="2" name="TextBox 1">
            <a:extLst>
              <a:ext uri="{FF2B5EF4-FFF2-40B4-BE49-F238E27FC236}">
                <a16:creationId xmlns:a16="http://schemas.microsoft.com/office/drawing/2014/main" id="{5833B93A-2B22-B644-ADFF-F5DE28CB44D9}"/>
              </a:ext>
            </a:extLst>
          </p:cNvPr>
          <p:cNvSpPr txBox="1"/>
          <p:nvPr/>
        </p:nvSpPr>
        <p:spPr>
          <a:xfrm>
            <a:off x="664936" y="295312"/>
            <a:ext cx="8155211" cy="523220"/>
          </a:xfrm>
          <a:prstGeom prst="rect">
            <a:avLst/>
          </a:prstGeom>
          <a:noFill/>
        </p:spPr>
        <p:txBody>
          <a:bodyPr wrap="square" rtlCol="0">
            <a:spAutoFit/>
          </a:bodyPr>
          <a:lstStyle/>
          <a:p>
            <a:pPr algn="ctr"/>
            <a:r>
              <a:rPr lang="es-ES_tradnl" sz="2800" b="1" dirty="0">
                <a:latin typeface="Times New Roman" panose="02020603050405020304" pitchFamily="18" charset="0"/>
                <a:cs typeface="Times New Roman" panose="02020603050405020304" pitchFamily="18" charset="0"/>
              </a:rPr>
              <a:t>Resultados preliminares del estudio</a:t>
            </a:r>
          </a:p>
        </p:txBody>
      </p:sp>
      <p:sp>
        <p:nvSpPr>
          <p:cNvPr id="4" name="TextBox 3">
            <a:extLst>
              <a:ext uri="{FF2B5EF4-FFF2-40B4-BE49-F238E27FC236}">
                <a16:creationId xmlns:a16="http://schemas.microsoft.com/office/drawing/2014/main" id="{FE29022C-CF19-474E-8080-6F620D2AEF5D}"/>
              </a:ext>
            </a:extLst>
          </p:cNvPr>
          <p:cNvSpPr txBox="1"/>
          <p:nvPr/>
        </p:nvSpPr>
        <p:spPr>
          <a:xfrm>
            <a:off x="469556" y="1470007"/>
            <a:ext cx="8545969" cy="3108543"/>
          </a:xfrm>
          <a:prstGeom prst="rect">
            <a:avLst/>
          </a:prstGeom>
          <a:noFill/>
        </p:spPr>
        <p:txBody>
          <a:bodyPr wrap="square" rtlCol="0">
            <a:spAutoFit/>
          </a:bodyPr>
          <a:lstStyle/>
          <a:p>
            <a:pPr algn="just"/>
            <a:r>
              <a:rPr lang="es-419" sz="2800" dirty="0">
                <a:latin typeface="Times New Roman" panose="02020603050405020304" pitchFamily="18" charset="0"/>
              </a:rPr>
              <a:t>Resultados se enfocan en 3 aspectos:</a:t>
            </a:r>
          </a:p>
          <a:p>
            <a:pPr algn="just"/>
            <a:endParaRPr lang="es-419" sz="2800" dirty="0">
              <a:latin typeface="Times New Roman" panose="02020603050405020304" pitchFamily="18" charset="0"/>
            </a:endParaRPr>
          </a:p>
          <a:p>
            <a:pPr marL="342900" indent="-342900" algn="just">
              <a:buFont typeface="Arial" panose="020B0604020202020204" pitchFamily="34" charset="0"/>
              <a:buChar char="•"/>
            </a:pPr>
            <a:r>
              <a:rPr lang="es-419" sz="2800" dirty="0">
                <a:latin typeface="Times New Roman" panose="02020603050405020304" pitchFamily="18" charset="0"/>
              </a:rPr>
              <a:t>Consolidación de los estados financieros</a:t>
            </a:r>
          </a:p>
          <a:p>
            <a:pPr marL="342900" indent="-342900" algn="just">
              <a:buFont typeface="Arial" panose="020B0604020202020204" pitchFamily="34" charset="0"/>
              <a:buChar char="•"/>
            </a:pPr>
            <a:endParaRPr lang="es-419" sz="2800" dirty="0">
              <a:latin typeface="Times New Roman" panose="02020603050405020304" pitchFamily="18" charset="0"/>
            </a:endParaRPr>
          </a:p>
          <a:p>
            <a:pPr marL="342900" indent="-342900" algn="just">
              <a:buFont typeface="Arial" panose="020B0604020202020204" pitchFamily="34" charset="0"/>
              <a:buChar char="•"/>
            </a:pPr>
            <a:r>
              <a:rPr lang="es-419" sz="2800" dirty="0">
                <a:latin typeface="Times New Roman" panose="02020603050405020304" pitchFamily="18" charset="0"/>
              </a:rPr>
              <a:t>Transparencia en los estados financieros</a:t>
            </a:r>
          </a:p>
          <a:p>
            <a:pPr algn="just"/>
            <a:endParaRPr lang="es-419" sz="2800" dirty="0">
              <a:latin typeface="Times New Roman" panose="02020603050405020304" pitchFamily="18" charset="0"/>
            </a:endParaRPr>
          </a:p>
          <a:p>
            <a:pPr marL="342900" indent="-342900" algn="just">
              <a:buFont typeface="Arial" panose="020B0604020202020204" pitchFamily="34" charset="0"/>
              <a:buChar char="•"/>
            </a:pPr>
            <a:r>
              <a:rPr lang="es-419" sz="2800" dirty="0">
                <a:latin typeface="Times New Roman" panose="02020603050405020304" pitchFamily="18" charset="0"/>
              </a:rPr>
              <a:t>Análisis de sostenibilidad fiscal mediano/largo plazo</a:t>
            </a:r>
            <a:endParaRPr lang="en-US" sz="2800" dirty="0">
              <a:latin typeface="Times New Roman" panose="02020603050405020304" pitchFamily="18" charset="0"/>
            </a:endParaRPr>
          </a:p>
        </p:txBody>
      </p:sp>
      <p:pic>
        <p:nvPicPr>
          <p:cNvPr id="7" name="Picture 6">
            <a:extLst>
              <a:ext uri="{FF2B5EF4-FFF2-40B4-BE49-F238E27FC236}">
                <a16:creationId xmlns:a16="http://schemas.microsoft.com/office/drawing/2014/main" id="{8C481064-7EDF-4A14-99FA-C7866A7AF8C3}"/>
              </a:ext>
            </a:extLst>
          </p:cNvPr>
          <p:cNvPicPr>
            <a:picLocks noChangeAspect="1"/>
          </p:cNvPicPr>
          <p:nvPr/>
        </p:nvPicPr>
        <p:blipFill>
          <a:blip r:embed="rId3"/>
          <a:stretch>
            <a:fillRect/>
          </a:stretch>
        </p:blipFill>
        <p:spPr>
          <a:xfrm>
            <a:off x="323849" y="6010507"/>
            <a:ext cx="2776189" cy="767107"/>
          </a:xfrm>
          <a:prstGeom prst="rect">
            <a:avLst/>
          </a:prstGeom>
        </p:spPr>
      </p:pic>
    </p:spTree>
    <p:extLst>
      <p:ext uri="{BB962C8B-B14F-4D97-AF65-F5344CB8AC3E}">
        <p14:creationId xmlns:p14="http://schemas.microsoft.com/office/powerpoint/2010/main" val="1931669665"/>
      </p:ext>
    </p:extLst>
  </p:cSld>
  <p:clrMapOvr>
    <a:masterClrMapping/>
  </p:clrMapOvr>
</p:sld>
</file>

<file path=ppt/theme/theme1.xml><?xml version="1.0" encoding="utf-8"?>
<a:theme xmlns:a="http://schemas.openxmlformats.org/drawingml/2006/main" name="WBG Slid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5225</TotalTime>
  <Words>1292</Words>
  <Application>Microsoft Office PowerPoint</Application>
  <PresentationFormat>On-screen Show (4:3)</PresentationFormat>
  <Paragraphs>111</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Andes</vt:lpstr>
      <vt:lpstr>Arial</vt:lpstr>
      <vt:lpstr>Calibri</vt:lpstr>
      <vt:lpstr>Times New Roman</vt:lpstr>
      <vt:lpstr>WBG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Rivia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dc:creator>
  <dc:description>Presentation Template;_x000d_
Version 001;_x000d_
2012-11-16;</dc:description>
  <cp:lastModifiedBy>Juan Carlos Serrano-Machorro</cp:lastModifiedBy>
  <cp:revision>598</cp:revision>
  <cp:lastPrinted>2015-10-26T13:35:22Z</cp:lastPrinted>
  <dcterms:created xsi:type="dcterms:W3CDTF">2012-11-07T14:44:50Z</dcterms:created>
  <dcterms:modified xsi:type="dcterms:W3CDTF">2021-10-13T13:56:34Z</dcterms:modified>
</cp:coreProperties>
</file>