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6" r:id="rId2"/>
    <p:sldId id="268" r:id="rId3"/>
    <p:sldId id="279" r:id="rId4"/>
    <p:sldId id="281" r:id="rId5"/>
    <p:sldId id="282" r:id="rId6"/>
    <p:sldId id="283" r:id="rId7"/>
    <p:sldId id="297" r:id="rId8"/>
    <p:sldId id="285" r:id="rId9"/>
    <p:sldId id="286" r:id="rId10"/>
    <p:sldId id="305" r:id="rId11"/>
    <p:sldId id="306" r:id="rId12"/>
    <p:sldId id="307" r:id="rId13"/>
    <p:sldId id="308" r:id="rId14"/>
    <p:sldId id="287" r:id="rId15"/>
    <p:sldId id="288" r:id="rId16"/>
    <p:sldId id="289" r:id="rId17"/>
    <p:sldId id="290" r:id="rId18"/>
    <p:sldId id="293" r:id="rId19"/>
    <p:sldId id="294" r:id="rId20"/>
    <p:sldId id="296" r:id="rId21"/>
    <p:sldId id="298" r:id="rId22"/>
    <p:sldId id="267" r:id="rId23"/>
    <p:sldId id="260" r:id="rId24"/>
  </p:sldIdLst>
  <p:sldSz cx="9144000" cy="5715000" type="screen16x10"/>
  <p:notesSz cx="6858000" cy="9144000"/>
  <p:defaultTextStyle>
    <a:defPPr>
      <a:defRPr lang="es-CO"/>
    </a:defPPr>
    <a:lvl1pPr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5pPr>
    <a:lvl6pPr marL="2286000" algn="l" defTabSz="914400" rtl="0" eaLnBrk="1" latinLnBrk="0" hangingPunct="1">
      <a:defRPr sz="1400" kern="1200">
        <a:solidFill>
          <a:schemeClr val="tx1"/>
        </a:solidFill>
        <a:latin typeface="Calibri" panose="020F0502020204030204" pitchFamily="34" charset="0"/>
        <a:ea typeface="+mn-ea"/>
        <a:cs typeface="+mn-cs"/>
      </a:defRPr>
    </a:lvl6pPr>
    <a:lvl7pPr marL="2743200" algn="l" defTabSz="914400" rtl="0" eaLnBrk="1" latinLnBrk="0" hangingPunct="1">
      <a:defRPr sz="1400" kern="1200">
        <a:solidFill>
          <a:schemeClr val="tx1"/>
        </a:solidFill>
        <a:latin typeface="Calibri" panose="020F0502020204030204" pitchFamily="34" charset="0"/>
        <a:ea typeface="+mn-ea"/>
        <a:cs typeface="+mn-cs"/>
      </a:defRPr>
    </a:lvl7pPr>
    <a:lvl8pPr marL="3200400" algn="l" defTabSz="914400" rtl="0" eaLnBrk="1" latinLnBrk="0" hangingPunct="1">
      <a:defRPr sz="1400" kern="1200">
        <a:solidFill>
          <a:schemeClr val="tx1"/>
        </a:solidFill>
        <a:latin typeface="Calibri" panose="020F0502020204030204" pitchFamily="34" charset="0"/>
        <a:ea typeface="+mn-ea"/>
        <a:cs typeface="+mn-cs"/>
      </a:defRPr>
    </a:lvl8pPr>
    <a:lvl9pPr marL="3657600" algn="l" defTabSz="914400" rtl="0" eaLnBrk="1" latinLnBrk="0" hangingPunct="1">
      <a:defRPr sz="1400"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lantilla de presentaciones CGN" id="{5E8DC005-0BC4-4F4C-8101-DFD1C71F2204}">
          <p14:sldIdLst>
            <p14:sldId id="266"/>
            <p14:sldId id="268"/>
            <p14:sldId id="279"/>
            <p14:sldId id="281"/>
            <p14:sldId id="282"/>
            <p14:sldId id="283"/>
            <p14:sldId id="297"/>
            <p14:sldId id="285"/>
            <p14:sldId id="286"/>
            <p14:sldId id="305"/>
            <p14:sldId id="306"/>
            <p14:sldId id="307"/>
            <p14:sldId id="308"/>
            <p14:sldId id="287"/>
            <p14:sldId id="288"/>
            <p14:sldId id="289"/>
            <p14:sldId id="290"/>
            <p14:sldId id="293"/>
            <p14:sldId id="294"/>
            <p14:sldId id="296"/>
            <p14:sldId id="298"/>
            <p14:sldId id="267"/>
            <p14:sldId id="260"/>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FFFFF"/>
    <a:srgbClr val="FBFBFB"/>
    <a:srgbClr val="E2ECFD"/>
    <a:srgbClr val="069169"/>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9" autoAdjust="0"/>
    <p:restoredTop sz="86431" autoAdjust="0"/>
  </p:normalViewPr>
  <p:slideViewPr>
    <p:cSldViewPr snapToGrid="0" showGuides="1">
      <p:cViewPr varScale="1">
        <p:scale>
          <a:sx n="74" d="100"/>
          <a:sy n="74" d="100"/>
        </p:scale>
        <p:origin x="984" y="66"/>
      </p:cViewPr>
      <p:guideLst>
        <p:guide orient="horz" pos="180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showGuides="1">
      <p:cViewPr varScale="1">
        <p:scale>
          <a:sx n="107" d="100"/>
          <a:sy n="107" d="100"/>
        </p:scale>
        <p:origin x="314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4fc3410755acddf8/Desktop/ENCUESTAS%20CPU%20SEPT%202022/EXTERNA%202022/G&#193;F%2020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4fc3410755acddf8/Desktop/ENCUESTAS%20CPU%20SEPT%202022/EXTERNA%202022/G&#193;F%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rozo\Downloads\G&#193;F%202022%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75197024130521E-2"/>
          <c:y val="0.14388422288917607"/>
          <c:w val="0.93852647483698015"/>
          <c:h val="0.57000622187345695"/>
        </c:manualLayout>
      </c:layout>
      <c:barChart>
        <c:barDir val="col"/>
        <c:grouping val="clustered"/>
        <c:varyColors val="0"/>
        <c:ser>
          <c:idx val="0"/>
          <c:order val="0"/>
          <c:tx>
            <c:strRef>
              <c:f>'Hoja2 (2)'!$B$233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(2)'!$A$267:$A$270</c:f>
              <c:strCache>
                <c:ptCount val="4"/>
                <c:pt idx="0">
                  <c:v>Capacitación. </c:v>
                </c:pt>
                <c:pt idx="1">
                  <c:v>Normatividad contable pública y sus actualizaciones. </c:v>
                </c:pt>
                <c:pt idx="2">
                  <c:v>Operaciones Recíprocas. </c:v>
                </c:pt>
                <c:pt idx="3">
                  <c:v>Información actualizada vía correo electrónico, alertas vía correo electrónico de vencimientos y cambios en la normatividad.</c:v>
                </c:pt>
              </c:strCache>
            </c:strRef>
          </c:cat>
          <c:val>
            <c:numRef>
              <c:f>'Hoja2 (2)'!$B$267:$B$270</c:f>
              <c:numCache>
                <c:formatCode>General</c:formatCode>
                <c:ptCount val="4"/>
              </c:numCache>
            </c:numRef>
          </c:val>
          <c:extLst>
            <c:ext xmlns:c16="http://schemas.microsoft.com/office/drawing/2014/chart" uri="{C3380CC4-5D6E-409C-BE32-E72D297353CC}">
              <c16:uniqueId val="{00000000-ADD6-4F65-B4EC-2E064A05F16C}"/>
            </c:ext>
          </c:extLst>
        </c:ser>
        <c:ser>
          <c:idx val="1"/>
          <c:order val="1"/>
          <c:tx>
            <c:strRef>
              <c:f>'Hoja2 (2)'!$C$233</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(2)'!$A$267:$A$270</c:f>
              <c:strCache>
                <c:ptCount val="4"/>
                <c:pt idx="0">
                  <c:v>Capacitación. </c:v>
                </c:pt>
                <c:pt idx="1">
                  <c:v>Normatividad contable pública y sus actualizaciones. </c:v>
                </c:pt>
                <c:pt idx="2">
                  <c:v>Operaciones Recíprocas. </c:v>
                </c:pt>
                <c:pt idx="3">
                  <c:v>Información actualizada vía correo electrónico, alertas vía correo electrónico de vencimientos y cambios en la normatividad.</c:v>
                </c:pt>
              </c:strCache>
            </c:strRef>
          </c:cat>
          <c:val>
            <c:numRef>
              <c:f>'Hoja2 (2)'!$C$267:$C$270</c:f>
              <c:numCache>
                <c:formatCode>General</c:formatCode>
                <c:ptCount val="4"/>
              </c:numCache>
            </c:numRef>
          </c:val>
          <c:extLst>
            <c:ext xmlns:c16="http://schemas.microsoft.com/office/drawing/2014/chart" uri="{C3380CC4-5D6E-409C-BE32-E72D297353CC}">
              <c16:uniqueId val="{00000001-ADD6-4F65-B4EC-2E064A05F16C}"/>
            </c:ext>
          </c:extLst>
        </c:ser>
        <c:ser>
          <c:idx val="2"/>
          <c:order val="2"/>
          <c:tx>
            <c:strRef>
              <c:f>'Hoja2 (2)'!$D$233</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(2)'!$A$267:$A$270</c:f>
              <c:strCache>
                <c:ptCount val="4"/>
                <c:pt idx="0">
                  <c:v>Capacitación. </c:v>
                </c:pt>
                <c:pt idx="1">
                  <c:v>Normatividad contable pública y sus actualizaciones. </c:v>
                </c:pt>
                <c:pt idx="2">
                  <c:v>Operaciones Recíprocas. </c:v>
                </c:pt>
                <c:pt idx="3">
                  <c:v>Información actualizada vía correo electrónico, alertas vía correo electrónico de vencimientos y cambios en la normatividad.</c:v>
                </c:pt>
              </c:strCache>
            </c:strRef>
          </c:cat>
          <c:val>
            <c:numRef>
              <c:f>'Hoja2 (2)'!$D$267:$D$270</c:f>
              <c:numCache>
                <c:formatCode>General</c:formatCode>
                <c:ptCount val="4"/>
              </c:numCache>
            </c:numRef>
          </c:val>
          <c:extLst>
            <c:ext xmlns:c16="http://schemas.microsoft.com/office/drawing/2014/chart" uri="{C3380CC4-5D6E-409C-BE32-E72D297353CC}">
              <c16:uniqueId val="{00000002-ADD6-4F65-B4EC-2E064A05F16C}"/>
            </c:ext>
          </c:extLst>
        </c:ser>
        <c:ser>
          <c:idx val="3"/>
          <c:order val="3"/>
          <c:tx>
            <c:strRef>
              <c:f>'Hoja2 (2)'!$E$233</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(2)'!$A$267:$A$270</c:f>
              <c:strCache>
                <c:ptCount val="4"/>
                <c:pt idx="0">
                  <c:v>Capacitación. </c:v>
                </c:pt>
                <c:pt idx="1">
                  <c:v>Normatividad contable pública y sus actualizaciones. </c:v>
                </c:pt>
                <c:pt idx="2">
                  <c:v>Operaciones Recíprocas. </c:v>
                </c:pt>
                <c:pt idx="3">
                  <c:v>Información actualizada vía correo electrónico, alertas vía correo electrónico de vencimientos y cambios en la normatividad.</c:v>
                </c:pt>
              </c:strCache>
            </c:strRef>
          </c:cat>
          <c:val>
            <c:numRef>
              <c:f>'Hoja2 (2)'!$E$267:$E$270</c:f>
              <c:numCache>
                <c:formatCode>General</c:formatCode>
                <c:ptCount val="4"/>
                <c:pt idx="0">
                  <c:v>67</c:v>
                </c:pt>
                <c:pt idx="1">
                  <c:v>72</c:v>
                </c:pt>
                <c:pt idx="2">
                  <c:v>12</c:v>
                </c:pt>
                <c:pt idx="3">
                  <c:v>18</c:v>
                </c:pt>
              </c:numCache>
            </c:numRef>
          </c:val>
          <c:extLst>
            <c:ext xmlns:c16="http://schemas.microsoft.com/office/drawing/2014/chart" uri="{C3380CC4-5D6E-409C-BE32-E72D297353CC}">
              <c16:uniqueId val="{00000003-ADD6-4F65-B4EC-2E064A05F16C}"/>
            </c:ext>
          </c:extLst>
        </c:ser>
        <c:ser>
          <c:idx val="4"/>
          <c:order val="4"/>
          <c:tx>
            <c:strRef>
              <c:f>'Hoja2 (2)'!$F$233</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(2)'!$A$267:$A$270</c:f>
              <c:strCache>
                <c:ptCount val="4"/>
                <c:pt idx="0">
                  <c:v>Capacitación. </c:v>
                </c:pt>
                <c:pt idx="1">
                  <c:v>Normatividad contable pública y sus actualizaciones. </c:v>
                </c:pt>
                <c:pt idx="2">
                  <c:v>Operaciones Recíprocas. </c:v>
                </c:pt>
                <c:pt idx="3">
                  <c:v>Información actualizada vía correo electrónico, alertas vía correo electrónico de vencimientos y cambios en la normatividad.</c:v>
                </c:pt>
              </c:strCache>
            </c:strRef>
          </c:cat>
          <c:val>
            <c:numRef>
              <c:f>'Hoja2 (2)'!$F$267:$F$270</c:f>
              <c:numCache>
                <c:formatCode>General</c:formatCode>
                <c:ptCount val="4"/>
                <c:pt idx="0">
                  <c:v>88</c:v>
                </c:pt>
                <c:pt idx="1">
                  <c:v>67</c:v>
                </c:pt>
                <c:pt idx="2">
                  <c:v>18</c:v>
                </c:pt>
                <c:pt idx="3">
                  <c:v>19</c:v>
                </c:pt>
              </c:numCache>
            </c:numRef>
          </c:val>
          <c:extLst>
            <c:ext xmlns:c16="http://schemas.microsoft.com/office/drawing/2014/chart" uri="{C3380CC4-5D6E-409C-BE32-E72D297353CC}">
              <c16:uniqueId val="{00000004-ADD6-4F65-B4EC-2E064A05F16C}"/>
            </c:ext>
          </c:extLst>
        </c:ser>
        <c:dLbls>
          <c:dLblPos val="outEnd"/>
          <c:showLegendKey val="0"/>
          <c:showVal val="1"/>
          <c:showCatName val="0"/>
          <c:showSerName val="0"/>
          <c:showPercent val="0"/>
          <c:showBubbleSize val="0"/>
        </c:dLbls>
        <c:gapWidth val="219"/>
        <c:overlap val="-27"/>
        <c:axId val="943396496"/>
        <c:axId val="1072657712"/>
        <c:extLst/>
      </c:barChart>
      <c:catAx>
        <c:axId val="94339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ontserrat" panose="00000500000000000000" pitchFamily="2" charset="0"/>
                <a:ea typeface="+mn-ea"/>
                <a:cs typeface="+mn-cs"/>
              </a:defRPr>
            </a:pPr>
            <a:endParaRPr lang="es-CO"/>
          </a:p>
        </c:txPr>
        <c:crossAx val="1072657712"/>
        <c:crosses val="autoZero"/>
        <c:auto val="1"/>
        <c:lblAlgn val="ctr"/>
        <c:lblOffset val="100"/>
        <c:noMultiLvlLbl val="0"/>
      </c:catAx>
      <c:valAx>
        <c:axId val="1072657712"/>
        <c:scaling>
          <c:orientation val="minMax"/>
        </c:scaling>
        <c:delete val="1"/>
        <c:axPos val="l"/>
        <c:title>
          <c:tx>
            <c:rich>
              <a:bodyPr rot="-5400000" spcFirstLastPara="1" vertOverflow="ellipsis" vert="horz" wrap="square" anchor="ctr" anchorCtr="1"/>
              <a:lstStyle/>
              <a:p>
                <a:pPr>
                  <a:defRPr sz="1600" b="1" i="0" u="none" strike="noStrike" kern="1200" baseline="0">
                    <a:solidFill>
                      <a:schemeClr val="tx1"/>
                    </a:solidFill>
                    <a:latin typeface="Montserrat" panose="00000500000000000000" pitchFamily="2" charset="0"/>
                    <a:ea typeface="+mn-ea"/>
                    <a:cs typeface="+mn-cs"/>
                  </a:defRPr>
                </a:pPr>
                <a:r>
                  <a:rPr lang="es-CO" sz="1600" b="1" dirty="0">
                    <a:solidFill>
                      <a:schemeClr val="tx1"/>
                    </a:solidFill>
                    <a:latin typeface="Montserrat" panose="00000500000000000000" pitchFamily="2" charset="0"/>
                  </a:rPr>
                  <a:t>Frecuencia de respuesta</a:t>
                </a:r>
              </a:p>
            </c:rich>
          </c:tx>
          <c:layout>
            <c:manualLayout>
              <c:xMode val="edge"/>
              <c:yMode val="edge"/>
              <c:x val="2.0481558226072935E-2"/>
              <c:y val="0.1255898969757394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ontserrat" panose="00000500000000000000" pitchFamily="2" charset="0"/>
                  <a:ea typeface="+mn-ea"/>
                  <a:cs typeface="+mn-cs"/>
                </a:defRPr>
              </a:pPr>
              <a:endParaRPr lang="es-CO"/>
            </a:p>
          </c:txPr>
        </c:title>
        <c:numFmt formatCode="General" sourceLinked="1"/>
        <c:majorTickMark val="none"/>
        <c:minorTickMark val="none"/>
        <c:tickLblPos val="nextTo"/>
        <c:crossAx val="94339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26757826652583E-2"/>
          <c:y val="0.14784824647479594"/>
          <c:w val="0.93852647483698015"/>
          <c:h val="0.39690860405882361"/>
        </c:manualLayout>
      </c:layout>
      <c:barChart>
        <c:barDir val="col"/>
        <c:grouping val="clustered"/>
        <c:varyColors val="0"/>
        <c:ser>
          <c:idx val="3"/>
          <c:order val="3"/>
          <c:tx>
            <c:strRef>
              <c:f>'Hoja2 (2)'!$E$233</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(2)'!$A$234:$A$240</c:f>
              <c:strCache>
                <c:ptCount val="7"/>
                <c:pt idx="0">
                  <c:v>Capacitación. </c:v>
                </c:pt>
                <c:pt idx="1">
                  <c:v>Calidad, claridad y agilidad en las respuestas a los conceptos solicitados a la CGN (atención personalizada con el asesor). En general que se haga uso del lenguaje claro para una mejor comprensión de la información contable. </c:v>
                </c:pt>
                <c:pt idx="2">
                  <c:v>Información al correo electrónico. </c:v>
                </c:pt>
                <c:pt idx="3">
                  <c:v>Mejorar la atención vía telefónica.</c:v>
                </c:pt>
                <c:pt idx="4">
                  <c:v>Chat virtual.</c:v>
                </c:pt>
                <c:pt idx="5">
                  <c:v>Normatividad Contable Pública y sus actualizaciones.</c:v>
                </c:pt>
                <c:pt idx="6">
                  <c:v>Mayor y mejor interacción con las entidades.</c:v>
                </c:pt>
              </c:strCache>
            </c:strRef>
          </c:cat>
          <c:val>
            <c:numRef>
              <c:f>'Hoja2 (2)'!$E$234:$E$240</c:f>
              <c:numCache>
                <c:formatCode>General</c:formatCode>
                <c:ptCount val="7"/>
                <c:pt idx="0">
                  <c:v>36</c:v>
                </c:pt>
                <c:pt idx="1">
                  <c:v>34</c:v>
                </c:pt>
                <c:pt idx="2">
                  <c:v>11</c:v>
                </c:pt>
                <c:pt idx="3">
                  <c:v>21</c:v>
                </c:pt>
                <c:pt idx="4">
                  <c:v>24</c:v>
                </c:pt>
                <c:pt idx="5">
                  <c:v>4</c:v>
                </c:pt>
                <c:pt idx="6">
                  <c:v>13</c:v>
                </c:pt>
              </c:numCache>
            </c:numRef>
          </c:val>
          <c:extLst>
            <c:ext xmlns:c16="http://schemas.microsoft.com/office/drawing/2014/chart" uri="{C3380CC4-5D6E-409C-BE32-E72D297353CC}">
              <c16:uniqueId val="{00000000-0A88-46F7-8176-60580E460FAA}"/>
            </c:ext>
          </c:extLst>
        </c:ser>
        <c:ser>
          <c:idx val="4"/>
          <c:order val="4"/>
          <c:tx>
            <c:strRef>
              <c:f>'Hoja2 (2)'!$F$233</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(2)'!$A$234:$A$240</c:f>
              <c:strCache>
                <c:ptCount val="7"/>
                <c:pt idx="0">
                  <c:v>Capacitación. </c:v>
                </c:pt>
                <c:pt idx="1">
                  <c:v>Calidad, claridad y agilidad en las respuestas a los conceptos solicitados a la CGN (atención personalizada con el asesor). En general que se haga uso del lenguaje claro para una mejor comprensión de la información contable. </c:v>
                </c:pt>
                <c:pt idx="2">
                  <c:v>Información al correo electrónico. </c:v>
                </c:pt>
                <c:pt idx="3">
                  <c:v>Mejorar la atención vía telefónica.</c:v>
                </c:pt>
                <c:pt idx="4">
                  <c:v>Chat virtual.</c:v>
                </c:pt>
                <c:pt idx="5">
                  <c:v>Normatividad Contable Pública y sus actualizaciones.</c:v>
                </c:pt>
                <c:pt idx="6">
                  <c:v>Mayor y mejor interacción con las entidades.</c:v>
                </c:pt>
              </c:strCache>
            </c:strRef>
          </c:cat>
          <c:val>
            <c:numRef>
              <c:f>'Hoja2 (2)'!$F$234:$F$240</c:f>
              <c:numCache>
                <c:formatCode>General</c:formatCode>
                <c:ptCount val="7"/>
                <c:pt idx="0">
                  <c:v>42</c:v>
                </c:pt>
                <c:pt idx="1">
                  <c:v>48</c:v>
                </c:pt>
                <c:pt idx="2">
                  <c:v>27</c:v>
                </c:pt>
                <c:pt idx="3">
                  <c:v>24</c:v>
                </c:pt>
                <c:pt idx="4">
                  <c:v>11</c:v>
                </c:pt>
                <c:pt idx="5">
                  <c:v>16</c:v>
                </c:pt>
                <c:pt idx="6">
                  <c:v>12</c:v>
                </c:pt>
              </c:numCache>
            </c:numRef>
          </c:val>
          <c:extLst>
            <c:ext xmlns:c16="http://schemas.microsoft.com/office/drawing/2014/chart" uri="{C3380CC4-5D6E-409C-BE32-E72D297353CC}">
              <c16:uniqueId val="{00000001-0A88-46F7-8176-60580E460FAA}"/>
            </c:ext>
          </c:extLst>
        </c:ser>
        <c:dLbls>
          <c:dLblPos val="outEnd"/>
          <c:showLegendKey val="0"/>
          <c:showVal val="1"/>
          <c:showCatName val="0"/>
          <c:showSerName val="0"/>
          <c:showPercent val="0"/>
          <c:showBubbleSize val="0"/>
        </c:dLbls>
        <c:gapWidth val="219"/>
        <c:overlap val="-27"/>
        <c:axId val="943396496"/>
        <c:axId val="1072657712"/>
        <c:extLst>
          <c:ext xmlns:c15="http://schemas.microsoft.com/office/drawing/2012/chart" uri="{02D57815-91ED-43cb-92C2-25804820EDAC}">
            <c15:filteredBarSeries>
              <c15:ser>
                <c:idx val="0"/>
                <c:order val="0"/>
                <c:tx>
                  <c:strRef>
                    <c:extLst>
                      <c:ext uri="{02D57815-91ED-43cb-92C2-25804820EDAC}">
                        <c15:formulaRef>
                          <c15:sqref>'Hoja2 (2)'!$B$233</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'Hoja2 (2)'!$A$234:$A$240</c15:sqref>
                        </c15:formulaRef>
                      </c:ext>
                    </c:extLst>
                    <c:strCache>
                      <c:ptCount val="7"/>
                      <c:pt idx="0">
                        <c:v>Capacitación. </c:v>
                      </c:pt>
                      <c:pt idx="1">
                        <c:v>Calidad, claridad y agilidad en las respuestas a los conceptos solicitados a la CGN (atención personalizada con el asesor). En general que se haga uso del lenguaje claro para una mejor comprensión de la información contable. </c:v>
                      </c:pt>
                      <c:pt idx="2">
                        <c:v>Información al correo electrónico. </c:v>
                      </c:pt>
                      <c:pt idx="3">
                        <c:v>Mejorar la atención vía telefónica.</c:v>
                      </c:pt>
                      <c:pt idx="4">
                        <c:v>Chat virtual.</c:v>
                      </c:pt>
                      <c:pt idx="5">
                        <c:v>Normatividad Contable Pública y sus actualizaciones.</c:v>
                      </c:pt>
                      <c:pt idx="6">
                        <c:v>Mayor y mejor interacción con las entidades.</c:v>
                      </c:pt>
                    </c:strCache>
                  </c:strRef>
                </c:cat>
                <c:val>
                  <c:numRef>
                    <c:extLst>
                      <c:ext uri="{02D57815-91ED-43cb-92C2-25804820EDAC}">
                        <c15:formulaRef>
                          <c15:sqref>'Hoja2 (2)'!$B$234:$B$240</c15:sqref>
                        </c15:formulaRef>
                      </c:ext>
                    </c:extLst>
                    <c:numCache>
                      <c:formatCode>General</c:formatCode>
                      <c:ptCount val="7"/>
                    </c:numCache>
                  </c:numRef>
                </c:val>
                <c:extLst>
                  <c:ext xmlns:c16="http://schemas.microsoft.com/office/drawing/2014/chart" uri="{C3380CC4-5D6E-409C-BE32-E72D297353CC}">
                    <c16:uniqueId val="{00000002-0A88-46F7-8176-60580E460FA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'Hoja2 (2)'!$C$233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'Hoja2 (2)'!$A$234:$A$240</c15:sqref>
                        </c15:formulaRef>
                      </c:ext>
                    </c:extLst>
                    <c:strCache>
                      <c:ptCount val="7"/>
                      <c:pt idx="0">
                        <c:v>Capacitación. </c:v>
                      </c:pt>
                      <c:pt idx="1">
                        <c:v>Calidad, claridad y agilidad en las respuestas a los conceptos solicitados a la CGN (atención personalizada con el asesor). En general que se haga uso del lenguaje claro para una mejor comprensión de la información contable. </c:v>
                      </c:pt>
                      <c:pt idx="2">
                        <c:v>Información al correo electrónico. </c:v>
                      </c:pt>
                      <c:pt idx="3">
                        <c:v>Mejorar la atención vía telefónica.</c:v>
                      </c:pt>
                      <c:pt idx="4">
                        <c:v>Chat virtual.</c:v>
                      </c:pt>
                      <c:pt idx="5">
                        <c:v>Normatividad Contable Pública y sus actualizaciones.</c:v>
                      </c:pt>
                      <c:pt idx="6">
                        <c:v>Mayor y mejor interacción con las entidades.</c:v>
                      </c:pt>
                    </c:strCache>
                  </c:strRef>
                </c:cat>
                <c:val>
                  <c:numRef>
                    <c:extLst xmlns:c15="http://schemas.microsoft.com/office/drawing/2012/chart">
                      <c:ext xmlns:c15="http://schemas.microsoft.com/office/drawing/2012/chart" uri="{02D57815-91ED-43cb-92C2-25804820EDAC}">
                        <c15:formulaRef>
                          <c15:sqref>'Hoja2 (2)'!$C$234:$C$240</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3-0A88-46F7-8176-60580E460F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'Hoja2 (2)'!$D$233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'Hoja2 (2)'!$A$234:$A$240</c15:sqref>
                        </c15:formulaRef>
                      </c:ext>
                    </c:extLst>
                    <c:strCache>
                      <c:ptCount val="7"/>
                      <c:pt idx="0">
                        <c:v>Capacitación. </c:v>
                      </c:pt>
                      <c:pt idx="1">
                        <c:v>Calidad, claridad y agilidad en las respuestas a los conceptos solicitados a la CGN (atención personalizada con el asesor). En general que se haga uso del lenguaje claro para una mejor comprensión de la información contable. </c:v>
                      </c:pt>
                      <c:pt idx="2">
                        <c:v>Información al correo electrónico. </c:v>
                      </c:pt>
                      <c:pt idx="3">
                        <c:v>Mejorar la atención vía telefónica.</c:v>
                      </c:pt>
                      <c:pt idx="4">
                        <c:v>Chat virtual.</c:v>
                      </c:pt>
                      <c:pt idx="5">
                        <c:v>Normatividad Contable Pública y sus actualizaciones.</c:v>
                      </c:pt>
                      <c:pt idx="6">
                        <c:v>Mayor y mejor interacción con las entidades.</c:v>
                      </c:pt>
                    </c:strCache>
                  </c:strRef>
                </c:cat>
                <c:val>
                  <c:numRef>
                    <c:extLst xmlns:c15="http://schemas.microsoft.com/office/drawing/2012/chart">
                      <c:ext xmlns:c15="http://schemas.microsoft.com/office/drawing/2012/chart" uri="{02D57815-91ED-43cb-92C2-25804820EDAC}">
                        <c15:formulaRef>
                          <c15:sqref>'Hoja2 (2)'!$D$234:$D$240</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4-0A88-46F7-8176-60580E460FAA}"/>
                  </c:ext>
                </c:extLst>
              </c15:ser>
            </c15:filteredBarSeries>
          </c:ext>
        </c:extLst>
      </c:barChart>
      <c:catAx>
        <c:axId val="94339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es-CO"/>
          </a:p>
        </c:txPr>
        <c:crossAx val="1072657712"/>
        <c:crosses val="autoZero"/>
        <c:auto val="1"/>
        <c:lblAlgn val="ctr"/>
        <c:lblOffset val="100"/>
        <c:noMultiLvlLbl val="0"/>
      </c:catAx>
      <c:valAx>
        <c:axId val="1072657712"/>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r>
                  <a:rPr lang="es-CO" sz="1100" b="1" dirty="0">
                    <a:solidFill>
                      <a:schemeClr val="tx1"/>
                    </a:solidFill>
                    <a:latin typeface="Montserrat" panose="00000500000000000000" pitchFamily="2" charset="0"/>
                  </a:rPr>
                  <a:t>Frecuencia de respuesta</a:t>
                </a:r>
              </a:p>
            </c:rich>
          </c:tx>
          <c:layout>
            <c:manualLayout>
              <c:xMode val="edge"/>
              <c:yMode val="edge"/>
              <c:x val="4.2154611728243037E-4"/>
              <c:y val="0.2513665306864150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s-CO"/>
            </a:p>
          </c:txPr>
        </c:title>
        <c:numFmt formatCode="General" sourceLinked="1"/>
        <c:majorTickMark val="none"/>
        <c:minorTickMark val="none"/>
        <c:tickLblPos val="nextTo"/>
        <c:crossAx val="94339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accent1"/>
              </a:solidFill>
              <a:round/>
            </a:ln>
            <a:effectLst/>
          </c:spPr>
          <c:marker>
            <c:symbol val="none"/>
          </c:marker>
          <c:dLbls>
            <c:dLbl>
              <c:idx val="1"/>
              <c:layout>
                <c:manualLayout>
                  <c:x val="-6.8263998250218727E-2"/>
                  <c:y val="-4.396325459317585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19-410D-BB6C-3FF164E234AF}"/>
                </c:ext>
              </c:extLst>
            </c:dLbl>
            <c:dLbl>
              <c:idx val="2"/>
              <c:layout>
                <c:manualLayout>
                  <c:x val="-4.100000000000005E-2"/>
                  <c:y val="-3.7476669582968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19-410D-BB6C-3FF164E234AF}"/>
                </c:ext>
              </c:extLst>
            </c:dLbl>
            <c:dLbl>
              <c:idx val="3"/>
              <c:layout>
                <c:manualLayout>
                  <c:x val="-3.2666666666666663E-2"/>
                  <c:y val="-6.0624817731116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19-410D-BB6C-3FF164E234AF}"/>
                </c:ext>
              </c:extLst>
            </c:dLbl>
            <c:dLbl>
              <c:idx val="4"/>
              <c:layout>
                <c:manualLayout>
                  <c:x val="-5.7736220472440945E-2"/>
                  <c:y val="-3.7476669582968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19-410D-BB6C-3FF164E234AF}"/>
                </c:ext>
              </c:extLst>
            </c:dLbl>
            <c:dLbl>
              <c:idx val="7"/>
              <c:layout>
                <c:manualLayout>
                  <c:x val="-7.6666666666666662E-3"/>
                  <c:y val="-5.069262175561398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19-410D-BB6C-3FF164E234AF}"/>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ontserrat" pitchFamily="2" charset="0"/>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Hoja1!$B$15:$B$22</c:f>
              <c:numCache>
                <c:formatCode>General</c:formatCode>
                <c:ptCount val="8"/>
                <c:pt idx="0">
                  <c:v>2015</c:v>
                </c:pt>
                <c:pt idx="1">
                  <c:v>2016</c:v>
                </c:pt>
                <c:pt idx="2">
                  <c:v>2017</c:v>
                </c:pt>
                <c:pt idx="3">
                  <c:v>2018</c:v>
                </c:pt>
                <c:pt idx="4">
                  <c:v>2019</c:v>
                </c:pt>
                <c:pt idx="5">
                  <c:v>2020</c:v>
                </c:pt>
                <c:pt idx="6">
                  <c:v>2021</c:v>
                </c:pt>
                <c:pt idx="7">
                  <c:v>2022</c:v>
                </c:pt>
              </c:numCache>
            </c:numRef>
          </c:cat>
          <c:val>
            <c:numRef>
              <c:f>Hoja1!$A$15:$A$22</c:f>
              <c:numCache>
                <c:formatCode>General</c:formatCode>
                <c:ptCount val="8"/>
                <c:pt idx="0">
                  <c:v>70</c:v>
                </c:pt>
                <c:pt idx="1">
                  <c:v>75</c:v>
                </c:pt>
                <c:pt idx="2">
                  <c:v>83</c:v>
                </c:pt>
                <c:pt idx="3">
                  <c:v>78</c:v>
                </c:pt>
                <c:pt idx="4">
                  <c:v>79</c:v>
                </c:pt>
                <c:pt idx="5">
                  <c:v>82</c:v>
                </c:pt>
                <c:pt idx="6">
                  <c:v>82</c:v>
                </c:pt>
                <c:pt idx="7">
                  <c:v>83</c:v>
                </c:pt>
              </c:numCache>
            </c:numRef>
          </c:val>
          <c:smooth val="0"/>
          <c:extLst>
            <c:ext xmlns:c16="http://schemas.microsoft.com/office/drawing/2014/chart" uri="{C3380CC4-5D6E-409C-BE32-E72D297353CC}">
              <c16:uniqueId val="{00000005-9619-410D-BB6C-3FF164E234AF}"/>
            </c:ext>
          </c:extLst>
        </c:ser>
        <c:ser>
          <c:idx val="1"/>
          <c:order val="1"/>
          <c:tx>
            <c:strRef>
              <c:f>Hoja1!$A$15:$A$22</c:f>
              <c:strCache>
                <c:ptCount val="8"/>
                <c:pt idx="0">
                  <c:v>70</c:v>
                </c:pt>
                <c:pt idx="1">
                  <c:v>75</c:v>
                </c:pt>
                <c:pt idx="2">
                  <c:v>83</c:v>
                </c:pt>
                <c:pt idx="3">
                  <c:v>78</c:v>
                </c:pt>
                <c:pt idx="4">
                  <c:v>79</c:v>
                </c:pt>
                <c:pt idx="5">
                  <c:v>82</c:v>
                </c:pt>
                <c:pt idx="6">
                  <c:v>82</c:v>
                </c:pt>
                <c:pt idx="7">
                  <c:v>83</c:v>
                </c:pt>
              </c:strCache>
            </c:strRef>
          </c:tx>
          <c:spPr>
            <a:ln w="28575" cap="rnd">
              <a:solidFill>
                <a:schemeClr val="accent2"/>
              </a:solidFill>
              <a:round/>
            </a:ln>
            <a:effectLst/>
          </c:spPr>
          <c:marker>
            <c:symbol val="none"/>
          </c:marker>
          <c:dLbls>
            <c:delete val="1"/>
          </c:dLbls>
          <c:val>
            <c:numLit>
              <c:formatCode>General</c:formatCode>
              <c:ptCount val="1"/>
              <c:pt idx="0">
                <c:v>1</c:v>
              </c:pt>
            </c:numLit>
          </c:val>
          <c:smooth val="0"/>
          <c:extLst>
            <c:ext xmlns:c16="http://schemas.microsoft.com/office/drawing/2014/chart" uri="{C3380CC4-5D6E-409C-BE32-E72D297353CC}">
              <c16:uniqueId val="{00000006-9619-410D-BB6C-3FF164E234AF}"/>
            </c:ext>
          </c:extLst>
        </c:ser>
        <c:dLbls>
          <c:dLblPos val="t"/>
          <c:showLegendKey val="0"/>
          <c:showVal val="1"/>
          <c:showCatName val="0"/>
          <c:showSerName val="0"/>
          <c:showPercent val="0"/>
          <c:showBubbleSize val="0"/>
        </c:dLbls>
        <c:smooth val="0"/>
        <c:axId val="1896363743"/>
        <c:axId val="1896365823"/>
      </c:lineChart>
      <c:catAx>
        <c:axId val="1896363743"/>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ontserrat" pitchFamily="2" charset="0"/>
                    <a:ea typeface="+mn-ea"/>
                    <a:cs typeface="+mn-cs"/>
                  </a:defRPr>
                </a:pPr>
                <a:r>
                  <a:rPr lang="es-CO" sz="1100" b="1"/>
                  <a:t>Año</a:t>
                </a:r>
                <a:r>
                  <a:rPr lang="es-CO" sz="1100" b="1" baseline="0"/>
                  <a:t> en el que se realizó la medición</a:t>
                </a:r>
                <a:endParaRPr lang="es-CO" sz="1100" b="1"/>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ontserrat" pitchFamily="2" charset="0"/>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itchFamily="2" charset="0"/>
                <a:ea typeface="+mn-ea"/>
                <a:cs typeface="+mn-cs"/>
              </a:defRPr>
            </a:pPr>
            <a:endParaRPr lang="es-CO"/>
          </a:p>
        </c:txPr>
        <c:crossAx val="1896365823"/>
        <c:crosses val="autoZero"/>
        <c:auto val="1"/>
        <c:lblAlgn val="ctr"/>
        <c:lblOffset val="100"/>
        <c:noMultiLvlLbl val="0"/>
      </c:catAx>
      <c:valAx>
        <c:axId val="1896365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ontserrat" pitchFamily="2" charset="0"/>
                    <a:ea typeface="+mn-ea"/>
                    <a:cs typeface="+mn-cs"/>
                  </a:defRPr>
                </a:pPr>
                <a:r>
                  <a:rPr lang="es-CO" sz="1100" b="1"/>
                  <a:t>Resultado del indicador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ontserrat" pitchFamily="2" charset="0"/>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pitchFamily="2" charset="0"/>
                <a:ea typeface="+mn-ea"/>
                <a:cs typeface="+mn-cs"/>
              </a:defRPr>
            </a:pPr>
            <a:endParaRPr lang="es-CO"/>
          </a:p>
        </c:txPr>
        <c:crossAx val="189636374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solidFill>
          <a:latin typeface="Montserrat" pitchFamily="2"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0.28368</cdr:x>
      <cdr:y>0.92776</cdr:y>
    </cdr:from>
    <cdr:to>
      <cdr:x>0.50293</cdr:x>
      <cdr:y>1</cdr:y>
    </cdr:to>
    <cdr:pic>
      <cdr:nvPicPr>
        <cdr:cNvPr id="3" name="chart">
          <a:extLst xmlns:a="http://schemas.openxmlformats.org/drawingml/2006/main">
            <a:ext uri="{FF2B5EF4-FFF2-40B4-BE49-F238E27FC236}">
              <a16:creationId xmlns:a16="http://schemas.microsoft.com/office/drawing/2014/main" id="{F4C23A77-1D6E-4281-BA14-4051A185A3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34697" y="3545370"/>
          <a:ext cx="1340725" cy="27606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A7768DB-C3BE-6E41-9E6A-CAD9B82A71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228ECEF0-DA79-684F-987A-489C96E584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817755-C511-5143-A807-9997A9D38E48}" type="datetimeFigureOut">
              <a:rPr lang="es-CO" smtClean="0"/>
              <a:t>7/12/2022</a:t>
            </a:fld>
            <a:endParaRPr lang="es-CO" dirty="0"/>
          </a:p>
        </p:txBody>
      </p:sp>
      <p:sp>
        <p:nvSpPr>
          <p:cNvPr id="4" name="Marcador de pie de página 3">
            <a:extLst>
              <a:ext uri="{FF2B5EF4-FFF2-40B4-BE49-F238E27FC236}">
                <a16:creationId xmlns:a16="http://schemas.microsoft.com/office/drawing/2014/main" id="{AEDABAB5-2D5B-584D-A011-001202B0A6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4248BE00-3EEA-3744-8D9A-E838C2D282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5D1508-805C-B748-9BBF-B61BBDF721B4}" type="slidenum">
              <a:rPr lang="es-CO" smtClean="0"/>
              <a:t>‹Nº›</a:t>
            </a:fld>
            <a:endParaRPr lang="es-CO" dirty="0"/>
          </a:p>
        </p:txBody>
      </p:sp>
    </p:spTree>
    <p:extLst>
      <p:ext uri="{BB962C8B-B14F-4D97-AF65-F5344CB8AC3E}">
        <p14:creationId xmlns:p14="http://schemas.microsoft.com/office/powerpoint/2010/main" val="1188240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F7DA5F9-D171-45EF-9837-7C2B855EAD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713232" eaLnBrk="1" fontAlgn="auto" hangingPunct="1">
              <a:spcBef>
                <a:spcPts val="0"/>
              </a:spcBef>
              <a:spcAft>
                <a:spcPts val="0"/>
              </a:spcAft>
              <a:defRPr sz="1200">
                <a:latin typeface="+mn-lt"/>
              </a:defRPr>
            </a:lvl1pPr>
          </a:lstStyle>
          <a:p>
            <a:pPr>
              <a:defRPr/>
            </a:pPr>
            <a:endParaRPr lang="es-CO" dirty="0"/>
          </a:p>
        </p:txBody>
      </p:sp>
      <p:sp>
        <p:nvSpPr>
          <p:cNvPr id="3" name="Marcador de fecha 2">
            <a:extLst>
              <a:ext uri="{FF2B5EF4-FFF2-40B4-BE49-F238E27FC236}">
                <a16:creationId xmlns:a16="http://schemas.microsoft.com/office/drawing/2014/main" id="{87CE751E-4D0F-4671-B080-99FBD06C48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713232" eaLnBrk="1" fontAlgn="auto" hangingPunct="1">
              <a:spcBef>
                <a:spcPts val="0"/>
              </a:spcBef>
              <a:spcAft>
                <a:spcPts val="0"/>
              </a:spcAft>
              <a:defRPr sz="1200">
                <a:latin typeface="+mn-lt"/>
              </a:defRPr>
            </a:lvl1pPr>
          </a:lstStyle>
          <a:p>
            <a:pPr>
              <a:defRPr/>
            </a:pPr>
            <a:fld id="{A9A4FE74-A8E1-4BAF-BA1D-9D2E6D5F9462}" type="datetimeFigureOut">
              <a:rPr lang="es-CO"/>
              <a:pPr>
                <a:defRPr/>
              </a:pPr>
              <a:t>7/12/2022</a:t>
            </a:fld>
            <a:endParaRPr lang="es-CO" dirty="0"/>
          </a:p>
        </p:txBody>
      </p:sp>
      <p:sp>
        <p:nvSpPr>
          <p:cNvPr id="4" name="Marcador de imagen de diapositiva 3">
            <a:extLst>
              <a:ext uri="{FF2B5EF4-FFF2-40B4-BE49-F238E27FC236}">
                <a16:creationId xmlns:a16="http://schemas.microsoft.com/office/drawing/2014/main" id="{298B2DEF-845F-4371-90A2-5B5843558A58}"/>
              </a:ext>
            </a:extLst>
          </p:cNvPr>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a:ext uri="{FF2B5EF4-FFF2-40B4-BE49-F238E27FC236}">
                <a16:creationId xmlns:a16="http://schemas.microsoft.com/office/drawing/2014/main" id="{985F1527-47BC-441A-8BFF-B09C86379B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a:ext uri="{FF2B5EF4-FFF2-40B4-BE49-F238E27FC236}">
                <a16:creationId xmlns:a16="http://schemas.microsoft.com/office/drawing/2014/main" id="{616775F7-A8D4-4FA1-B7DF-83D269978E8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713232" eaLnBrk="1" fontAlgn="auto" hangingPunct="1">
              <a:spcBef>
                <a:spcPts val="0"/>
              </a:spcBef>
              <a:spcAft>
                <a:spcPts val="0"/>
              </a:spcAft>
              <a:defRPr sz="1200">
                <a:latin typeface="+mn-lt"/>
              </a:defRPr>
            </a:lvl1pPr>
          </a:lstStyle>
          <a:p>
            <a:pPr>
              <a:defRPr/>
            </a:pPr>
            <a:endParaRPr lang="es-CO" dirty="0"/>
          </a:p>
        </p:txBody>
      </p:sp>
      <p:sp>
        <p:nvSpPr>
          <p:cNvPr id="7" name="Marcador de número de diapositiva 6">
            <a:extLst>
              <a:ext uri="{FF2B5EF4-FFF2-40B4-BE49-F238E27FC236}">
                <a16:creationId xmlns:a16="http://schemas.microsoft.com/office/drawing/2014/main" id="{D849EDD8-F651-4C20-9544-2C9802A4BCB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713232" eaLnBrk="1" fontAlgn="auto" hangingPunct="1">
              <a:spcBef>
                <a:spcPts val="0"/>
              </a:spcBef>
              <a:spcAft>
                <a:spcPts val="0"/>
              </a:spcAft>
              <a:defRPr sz="1200">
                <a:latin typeface="+mn-lt"/>
              </a:defRPr>
            </a:lvl1pPr>
          </a:lstStyle>
          <a:p>
            <a:pPr>
              <a:defRPr/>
            </a:pPr>
            <a:fld id="{7B6B10CF-071A-405A-B067-F547ED170C55}" type="slidenum">
              <a:rPr lang="es-CO"/>
              <a:pPr>
                <a:defRPr/>
              </a:pPr>
              <a:t>‹Nº›</a:t>
            </a:fld>
            <a:endParaRPr lang="es-CO" dirty="0"/>
          </a:p>
        </p:txBody>
      </p:sp>
    </p:spTree>
  </p:cSld>
  <p:clrMap bg1="lt1" tx1="dk1" bg2="lt2" tx2="dk2" accent1="accent1" accent2="accent2" accent3="accent3" accent4="accent4" accent5="accent5" accent6="accent6" hlink="hlink" folHlink="folHlink"/>
  <p:notesStyle>
    <a:lvl1pPr algn="l" defTabSz="712788" rtl="0" eaLnBrk="0" fontAlgn="base" hangingPunct="0">
      <a:spcBef>
        <a:spcPct val="30000"/>
      </a:spcBef>
      <a:spcAft>
        <a:spcPct val="0"/>
      </a:spcAft>
      <a:defRPr sz="900" kern="1200">
        <a:solidFill>
          <a:schemeClr val="tx1"/>
        </a:solidFill>
        <a:latin typeface="+mn-lt"/>
        <a:ea typeface="+mn-ea"/>
        <a:cs typeface="+mn-cs"/>
      </a:defRPr>
    </a:lvl1pPr>
    <a:lvl2pPr marL="355600" algn="l" defTabSz="712788" rtl="0" eaLnBrk="0" fontAlgn="base" hangingPunct="0">
      <a:spcBef>
        <a:spcPct val="30000"/>
      </a:spcBef>
      <a:spcAft>
        <a:spcPct val="0"/>
      </a:spcAft>
      <a:defRPr sz="900" kern="1200">
        <a:solidFill>
          <a:schemeClr val="tx1"/>
        </a:solidFill>
        <a:latin typeface="+mn-lt"/>
        <a:ea typeface="+mn-ea"/>
        <a:cs typeface="+mn-cs"/>
      </a:defRPr>
    </a:lvl2pPr>
    <a:lvl3pPr marL="712788" algn="l" defTabSz="712788" rtl="0" eaLnBrk="0" fontAlgn="base" hangingPunct="0">
      <a:spcBef>
        <a:spcPct val="30000"/>
      </a:spcBef>
      <a:spcAft>
        <a:spcPct val="0"/>
      </a:spcAft>
      <a:defRPr sz="900" kern="1200">
        <a:solidFill>
          <a:schemeClr val="tx1"/>
        </a:solidFill>
        <a:latin typeface="+mn-lt"/>
        <a:ea typeface="+mn-ea"/>
        <a:cs typeface="+mn-cs"/>
      </a:defRPr>
    </a:lvl3pPr>
    <a:lvl4pPr marL="1068388" algn="l" defTabSz="712788" rtl="0" eaLnBrk="0" fontAlgn="base" hangingPunct="0">
      <a:spcBef>
        <a:spcPct val="30000"/>
      </a:spcBef>
      <a:spcAft>
        <a:spcPct val="0"/>
      </a:spcAft>
      <a:defRPr sz="900" kern="1200">
        <a:solidFill>
          <a:schemeClr val="tx1"/>
        </a:solidFill>
        <a:latin typeface="+mn-lt"/>
        <a:ea typeface="+mn-ea"/>
        <a:cs typeface="+mn-cs"/>
      </a:defRPr>
    </a:lvl4pPr>
    <a:lvl5pPr marL="1425575" algn="l" defTabSz="712788" rtl="0" eaLnBrk="0" fontAlgn="base" hangingPunct="0">
      <a:spcBef>
        <a:spcPct val="30000"/>
      </a:spcBef>
      <a:spcAft>
        <a:spcPct val="0"/>
      </a:spcAft>
      <a:defRPr sz="9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B6B10CF-071A-405A-B067-F547ED170C55}" type="slidenum">
              <a:rPr lang="es-CO" smtClean="0"/>
              <a:pPr>
                <a:defRPr/>
              </a:pPr>
              <a:t>1</a:t>
            </a:fld>
            <a:endParaRPr lang="es-CO" dirty="0"/>
          </a:p>
        </p:txBody>
      </p:sp>
    </p:spTree>
    <p:extLst>
      <p:ext uri="{BB962C8B-B14F-4D97-AF65-F5344CB8AC3E}">
        <p14:creationId xmlns:p14="http://schemas.microsoft.com/office/powerpoint/2010/main" val="411700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86E2FBDC-4E4A-4757-840A-E10B28320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AF2241F9-6C27-4B1B-9472-9362856D97D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slide se </a:t>
            </a:r>
            <a:r>
              <a:rPr lang="es-ES" altLang="es-ES" sz="936" b="1" dirty="0"/>
              <a:t>debe usar </a:t>
            </a:r>
            <a:r>
              <a:rPr lang="es-ES" altLang="es-ES" sz="936" dirty="0"/>
              <a:t>para nombrar los </a:t>
            </a:r>
            <a:r>
              <a:rPr lang="es-ES" altLang="es-ES" sz="936" b="1" dirty="0"/>
              <a:t>Capítulos</a:t>
            </a:r>
            <a:r>
              <a:rPr lang="es-ES" altLang="es-ES" sz="936" dirty="0"/>
              <a:t>, cambio de </a:t>
            </a:r>
            <a:r>
              <a:rPr lang="es-ES" altLang="es-ES" sz="936" b="1" dirty="0"/>
              <a:t>tema</a:t>
            </a:r>
            <a:r>
              <a:rPr lang="es-ES" altLang="es-ES" sz="936" dirty="0"/>
              <a:t> o para </a:t>
            </a:r>
            <a:r>
              <a:rPr lang="es-ES" altLang="es-ES" sz="936" b="1" dirty="0"/>
              <a:t>saltos de sección </a:t>
            </a:r>
            <a:r>
              <a:rPr lang="es-ES" altLang="es-ES" sz="936" dirty="0"/>
              <a:t>en presentaciones de varios temas o conferencistas.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CO" sz="936" dirty="0"/>
          </a:p>
        </p:txBody>
      </p:sp>
      <p:sp>
        <p:nvSpPr>
          <p:cNvPr id="21508" name="Marcador de número de diapositiva 3">
            <a:extLst>
              <a:ext uri="{FF2B5EF4-FFF2-40B4-BE49-F238E27FC236}">
                <a16:creationId xmlns:a16="http://schemas.microsoft.com/office/drawing/2014/main" id="{CDC4A480-59AA-4696-BC57-7D09D3AD7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BFEF9FD9-8C6B-4CFF-ABBF-E3E4F75E29D5}" type="slidenum">
              <a:rPr lang="es-CO" altLang="es-CO" sz="1200" smtClean="0"/>
              <a:pPr defTabSz="712788" fontAlgn="base">
                <a:spcBef>
                  <a:spcPct val="0"/>
                </a:spcBef>
                <a:spcAft>
                  <a:spcPct val="0"/>
                </a:spcAft>
              </a:pPr>
              <a:t>2</a:t>
            </a:fld>
            <a:endParaRPr lang="es-CO" altLang="es-CO"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a:defRPr/>
            </a:pPr>
            <a:fld id="{7B6B10CF-071A-405A-B067-F547ED170C55}" type="slidenum">
              <a:rPr lang="es-CO" smtClean="0"/>
              <a:pPr>
                <a:defRPr/>
              </a:pPr>
              <a:t>5</a:t>
            </a:fld>
            <a:endParaRPr lang="es-CO" dirty="0"/>
          </a:p>
        </p:txBody>
      </p:sp>
    </p:spTree>
    <p:extLst>
      <p:ext uri="{BB962C8B-B14F-4D97-AF65-F5344CB8AC3E}">
        <p14:creationId xmlns:p14="http://schemas.microsoft.com/office/powerpoint/2010/main" val="286056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a:defRPr/>
            </a:pPr>
            <a:fld id="{7B6B10CF-071A-405A-B067-F547ED170C55}" type="slidenum">
              <a:rPr lang="es-CO" smtClean="0"/>
              <a:pPr>
                <a:defRPr/>
              </a:pPr>
              <a:t>11</a:t>
            </a:fld>
            <a:endParaRPr lang="es-CO" dirty="0"/>
          </a:p>
        </p:txBody>
      </p:sp>
    </p:spTree>
    <p:extLst>
      <p:ext uri="{BB962C8B-B14F-4D97-AF65-F5344CB8AC3E}">
        <p14:creationId xmlns:p14="http://schemas.microsoft.com/office/powerpoint/2010/main" val="303394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a:defRPr/>
            </a:pPr>
            <a:fld id="{7B6B10CF-071A-405A-B067-F547ED170C55}" type="slidenum">
              <a:rPr lang="es-CO" smtClean="0"/>
              <a:pPr>
                <a:defRPr/>
              </a:pPr>
              <a:t>21</a:t>
            </a:fld>
            <a:endParaRPr lang="es-CO" dirty="0"/>
          </a:p>
        </p:txBody>
      </p:sp>
    </p:spTree>
    <p:extLst>
      <p:ext uri="{BB962C8B-B14F-4D97-AF65-F5344CB8AC3E}">
        <p14:creationId xmlns:p14="http://schemas.microsoft.com/office/powerpoint/2010/main" val="67603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B6B10CF-071A-405A-B067-F547ED170C55}" type="slidenum">
              <a:rPr lang="es-CO" smtClean="0"/>
              <a:pPr>
                <a:defRPr/>
              </a:pPr>
              <a:t>22</a:t>
            </a:fld>
            <a:endParaRPr lang="es-CO" dirty="0"/>
          </a:p>
        </p:txBody>
      </p:sp>
    </p:spTree>
    <p:extLst>
      <p:ext uri="{BB962C8B-B14F-4D97-AF65-F5344CB8AC3E}">
        <p14:creationId xmlns:p14="http://schemas.microsoft.com/office/powerpoint/2010/main" val="134893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a:extLst>
              <a:ext uri="{FF2B5EF4-FFF2-40B4-BE49-F238E27FC236}">
                <a16:creationId xmlns:a16="http://schemas.microsoft.com/office/drawing/2014/main" id="{50A2AE98-CDE1-48DA-9256-DC8D3A8231D8}"/>
              </a:ext>
            </a:extLst>
          </p:cNvPr>
          <p:cNvSpPr>
            <a:spLocks noGrp="1" noRot="1" noChangeAspect="1" noTextEdit="1"/>
          </p:cNvSpPr>
          <p:nvPr>
            <p:ph type="sldImg"/>
          </p:nvPr>
        </p:nvSpPr>
        <p:spPr bwMode="auto">
          <a:xfrm>
            <a:off x="960438" y="1143000"/>
            <a:ext cx="49371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E9BAA4AA-42F5-48E8-A84F-7B8F8DA70E9A}"/>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slide finaliza la presentación. </a:t>
            </a:r>
          </a:p>
          <a:p>
            <a:pPr defTabSz="713232" eaLnBrk="1" fontAlgn="auto" hangingPunct="1">
              <a:spcBef>
                <a:spcPts val="0"/>
              </a:spcBef>
              <a:spcAft>
                <a:spcPts val="0"/>
              </a:spcAft>
              <a:defRPr/>
            </a:pPr>
            <a:r>
              <a:rPr lang="es-ES" altLang="es-ES" sz="936" dirty="0"/>
              <a:t>Si se requiere que el funcionario de la CGN deba ser contactado,  digite el </a:t>
            </a:r>
            <a:r>
              <a:rPr lang="es-ES" altLang="es-ES" sz="936" b="1" dirty="0"/>
              <a:t>correo electrónico institucional.</a:t>
            </a:r>
          </a:p>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sz="936" dirty="0"/>
              <a:t>Agregue en el área señalada el código </a:t>
            </a:r>
            <a:r>
              <a:rPr lang="es-ES" altLang="es-ES" sz="936" b="1" dirty="0"/>
              <a:t>QR.</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endParaRPr lang="es-CO" sz="936" dirty="0"/>
          </a:p>
        </p:txBody>
      </p:sp>
      <p:sp>
        <p:nvSpPr>
          <p:cNvPr id="27652" name="Marcador de número de diapositiva 3">
            <a:extLst>
              <a:ext uri="{FF2B5EF4-FFF2-40B4-BE49-F238E27FC236}">
                <a16:creationId xmlns:a16="http://schemas.microsoft.com/office/drawing/2014/main" id="{E18CF6AC-770B-4C16-9EC9-F7F58862AC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694D32EE-3EB2-47F4-B785-E9BED8F48E83}" type="slidenum">
              <a:rPr lang="es-CO" altLang="es-CO" sz="1200" smtClean="0"/>
              <a:pPr defTabSz="712788" fontAlgn="base">
                <a:spcBef>
                  <a:spcPct val="0"/>
                </a:spcBef>
                <a:spcAft>
                  <a:spcPct val="0"/>
                </a:spcAft>
              </a:pPr>
              <a:t>23</a:t>
            </a:fld>
            <a:endParaRPr lang="es-CO" altLang="es-CO"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1 logo del Ministerio de Hacienda y Crédito Públic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ogo del Ministerio de Hacienda y Crédito Público" hidden="1">
            <a:extLst>
              <a:ext uri="{FF2B5EF4-FFF2-40B4-BE49-F238E27FC236}">
                <a16:creationId xmlns:a16="http://schemas.microsoft.com/office/drawing/2014/main" id="{97070F4A-E71A-D44D-8D11-997AE023B873}"/>
              </a:ext>
            </a:extLst>
          </p:cNvPr>
          <p:cNvSpPr>
            <a:spLocks noGrp="1"/>
          </p:cNvSpPr>
          <p:nvPr>
            <p:ph type="title" hasCustomPrompt="1"/>
          </p:nvPr>
        </p:nvSpPr>
        <p:spPr/>
        <p:txBody>
          <a:bodyPr/>
          <a:lstStyle/>
          <a:p>
            <a:r>
              <a:rPr lang="es-ES" dirty="0"/>
              <a:t>Logo del Ministerio de Hacienda y Crédito Público</a:t>
            </a:r>
            <a:endParaRPr lang="es-CO" dirty="0"/>
          </a:p>
        </p:txBody>
      </p:sp>
      <p:pic>
        <p:nvPicPr>
          <p:cNvPr id="3" name="Imagen 2">
            <a:extLst>
              <a:ext uri="{FF2B5EF4-FFF2-40B4-BE49-F238E27FC236}">
                <a16:creationId xmlns:a16="http://schemas.microsoft.com/office/drawing/2014/main" id="{96E9705C-4C0E-3B22-563F-A4A594CB3E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372" y="2185847"/>
            <a:ext cx="1105988" cy="62113"/>
          </a:xfrm>
          <a:prstGeom prst="rect">
            <a:avLst/>
          </a:prstGeom>
        </p:spPr>
      </p:pic>
    </p:spTree>
    <p:extLst>
      <p:ext uri="{BB962C8B-B14F-4D97-AF65-F5344CB8AC3E}">
        <p14:creationId xmlns:p14="http://schemas.microsoft.com/office/powerpoint/2010/main" val="17377969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7032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9412" y="403302"/>
            <a:ext cx="2949178" cy="1333500"/>
          </a:xfrm>
          <a:prstGeom prst="rect">
            <a:avLst/>
          </a:prstGeom>
        </p:spPr>
        <p:txBody>
          <a:bodyPr anchor="b">
            <a:normAutofit/>
          </a:bodyPr>
          <a:lstStyle>
            <a:lvl1pPr>
              <a:defRPr sz="1800">
                <a:latin typeface="Montserrat SemiBold" pitchFamily="2" charset="0"/>
              </a:defRPr>
            </a:lvl1pPr>
          </a:lstStyle>
          <a:p>
            <a:r>
              <a:rPr lang="es-ES" dirty="0"/>
              <a:t>Haga clic para modificar el estilo de título del patrón</a:t>
            </a:r>
            <a:endParaRPr lang="en-US" dirty="0"/>
          </a:p>
        </p:txBody>
      </p:sp>
      <p:sp>
        <p:nvSpPr>
          <p:cNvPr id="4" name="Texto 3"/>
          <p:cNvSpPr>
            <a:spLocks noGrp="1"/>
          </p:cNvSpPr>
          <p:nvPr>
            <p:ph type="body" sz="half" idx="2"/>
          </p:nvPr>
        </p:nvSpPr>
        <p:spPr>
          <a:xfrm>
            <a:off x="819412" y="1736802"/>
            <a:ext cx="2949178" cy="3176323"/>
          </a:xfrm>
        </p:spPr>
        <p:txBody>
          <a:bodyPr/>
          <a:lstStyle>
            <a:lvl1pPr marL="0" indent="0">
              <a:buNone/>
              <a:defRPr sz="1200">
                <a:latin typeface="Montserrat" pitchFamily="2" charset="0"/>
              </a:defRPr>
            </a:lvl1pPr>
            <a:lvl2pPr marL="342887" indent="0">
              <a:buNone/>
              <a:defRPr sz="1050"/>
            </a:lvl2pPr>
            <a:lvl3pPr marL="685772" indent="0">
              <a:buNone/>
              <a:defRPr sz="900"/>
            </a:lvl3pPr>
            <a:lvl4pPr marL="1028659" indent="0">
              <a:buNone/>
              <a:defRPr sz="750"/>
            </a:lvl4pPr>
            <a:lvl5pPr marL="1371545" indent="0">
              <a:buNone/>
              <a:defRPr sz="750"/>
            </a:lvl5pPr>
            <a:lvl6pPr marL="1714432" indent="0">
              <a:buNone/>
              <a:defRPr sz="750"/>
            </a:lvl6pPr>
            <a:lvl7pPr marL="2057317" indent="0">
              <a:buNone/>
              <a:defRPr sz="750"/>
            </a:lvl7pPr>
            <a:lvl8pPr marL="2400204" indent="0">
              <a:buNone/>
              <a:defRPr sz="750"/>
            </a:lvl8pPr>
            <a:lvl9pPr marL="2743091" indent="0">
              <a:buNone/>
              <a:defRPr sz="750"/>
            </a:lvl9pPr>
          </a:lstStyle>
          <a:p>
            <a:pPr lvl="0"/>
            <a:r>
              <a:rPr lang="es-ES" dirty="0"/>
              <a:t>Haga clic para modificar los estilos de texto del patrón</a:t>
            </a:r>
          </a:p>
        </p:txBody>
      </p:sp>
      <p:sp>
        <p:nvSpPr>
          <p:cNvPr id="3" name="Contenido 2"/>
          <p:cNvSpPr>
            <a:spLocks noGrp="1"/>
          </p:cNvSpPr>
          <p:nvPr>
            <p:ph idx="1"/>
          </p:nvPr>
        </p:nvSpPr>
        <p:spPr>
          <a:xfrm>
            <a:off x="4076963" y="733645"/>
            <a:ext cx="4629150" cy="4179480"/>
          </a:xfrm>
        </p:spPr>
        <p:txBody>
          <a:bodyPr/>
          <a:lstStyle>
            <a:lvl1pPr>
              <a:defRPr sz="2400">
                <a:latin typeface="Montserrat SemiBold" pitchFamily="2" charset="0"/>
              </a:defRPr>
            </a:lvl1pPr>
            <a:lvl2pPr>
              <a:defRPr sz="2100">
                <a:latin typeface="Montserrat SemiBold" pitchFamily="2" charset="0"/>
              </a:defRPr>
            </a:lvl2pPr>
            <a:lvl3pPr>
              <a:defRPr sz="1800">
                <a:latin typeface="Montserrat SemiBold" pitchFamily="2" charset="0"/>
              </a:defRPr>
            </a:lvl3pPr>
            <a:lvl4pPr>
              <a:defRPr sz="1500">
                <a:latin typeface="Montserrat SemiBold" pitchFamily="2" charset="0"/>
              </a:defRPr>
            </a:lvl4pPr>
            <a:lvl5pPr>
              <a:defRPr sz="1500">
                <a:latin typeface="Montserrat SemiBold" pitchFamily="2" charset="0"/>
              </a:defRPr>
            </a:lvl5pPr>
            <a:lvl6pPr>
              <a:defRPr sz="1500"/>
            </a:lvl6pPr>
            <a:lvl7pPr>
              <a:defRPr sz="1500"/>
            </a:lvl7pPr>
            <a:lvl8pPr>
              <a:defRPr sz="1500"/>
            </a:lvl8pPr>
            <a:lvl9pPr>
              <a:defRPr sz="15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36680973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1715" y="347546"/>
            <a:ext cx="2949178" cy="1333500"/>
          </a:xfrm>
          <a:prstGeom prst="rect">
            <a:avLst/>
          </a:prstGeom>
        </p:spPr>
        <p:txBody>
          <a:bodyPr anchor="b">
            <a:normAutofit/>
          </a:bodyPr>
          <a:lstStyle>
            <a:lvl1pPr>
              <a:defRPr sz="1800">
                <a:latin typeface="Montserrat SemiBold" pitchFamily="2" charset="0"/>
              </a:defRPr>
            </a:lvl1pPr>
          </a:lstStyle>
          <a:p>
            <a:r>
              <a:rPr lang="es-ES" dirty="0"/>
              <a:t>Haga clic para modificar el estilo de título del patrón</a:t>
            </a:r>
            <a:endParaRPr lang="en-US" dirty="0"/>
          </a:p>
        </p:txBody>
      </p:sp>
      <p:sp>
        <p:nvSpPr>
          <p:cNvPr id="4" name="Texto3"/>
          <p:cNvSpPr>
            <a:spLocks noGrp="1"/>
          </p:cNvSpPr>
          <p:nvPr>
            <p:ph type="body" sz="half" idx="2"/>
          </p:nvPr>
        </p:nvSpPr>
        <p:spPr>
          <a:xfrm>
            <a:off x="841715" y="1681046"/>
            <a:ext cx="2949178" cy="3176323"/>
          </a:xfrm>
        </p:spPr>
        <p:txBody>
          <a:bodyPr/>
          <a:lstStyle>
            <a:lvl1pPr marL="0" indent="0">
              <a:buNone/>
              <a:defRPr sz="1200">
                <a:latin typeface="Montserrat" pitchFamily="2" charset="0"/>
              </a:defRPr>
            </a:lvl1pPr>
            <a:lvl2pPr marL="342887" indent="0">
              <a:buNone/>
              <a:defRPr sz="1050"/>
            </a:lvl2pPr>
            <a:lvl3pPr marL="685772" indent="0">
              <a:buNone/>
              <a:defRPr sz="900"/>
            </a:lvl3pPr>
            <a:lvl4pPr marL="1028659" indent="0">
              <a:buNone/>
              <a:defRPr sz="750"/>
            </a:lvl4pPr>
            <a:lvl5pPr marL="1371545" indent="0">
              <a:buNone/>
              <a:defRPr sz="750"/>
            </a:lvl5pPr>
            <a:lvl6pPr marL="1714432" indent="0">
              <a:buNone/>
              <a:defRPr sz="750"/>
            </a:lvl6pPr>
            <a:lvl7pPr marL="2057317" indent="0">
              <a:buNone/>
              <a:defRPr sz="750"/>
            </a:lvl7pPr>
            <a:lvl8pPr marL="2400204" indent="0">
              <a:buNone/>
              <a:defRPr sz="750"/>
            </a:lvl8pPr>
            <a:lvl9pPr marL="2743091" indent="0">
              <a:buNone/>
              <a:defRPr sz="750"/>
            </a:lvl9pPr>
          </a:lstStyle>
          <a:p>
            <a:pPr lvl="0"/>
            <a:r>
              <a:rPr lang="es-ES" dirty="0"/>
              <a:t>Haga clic para modificar los estilos de texto del patrón</a:t>
            </a:r>
          </a:p>
        </p:txBody>
      </p:sp>
      <p:sp>
        <p:nvSpPr>
          <p:cNvPr id="3" name="Imagen 2"/>
          <p:cNvSpPr>
            <a:spLocks noGrp="1" noChangeAspect="1"/>
          </p:cNvSpPr>
          <p:nvPr>
            <p:ph type="pic" idx="1"/>
          </p:nvPr>
        </p:nvSpPr>
        <p:spPr>
          <a:xfrm>
            <a:off x="4088115" y="677887"/>
            <a:ext cx="4629150" cy="4179481"/>
          </a:xfrm>
        </p:spPr>
        <p:txBody>
          <a:bodyPr rtlCol="0">
            <a:normAutofit/>
          </a:bodyPr>
          <a:lstStyle>
            <a:lvl1pPr marL="0" indent="0">
              <a:buNone/>
              <a:defRPr sz="2400">
                <a:latin typeface="Montserrat" pitchFamily="2" charset="0"/>
              </a:defRPr>
            </a:lvl1pPr>
            <a:lvl2pPr marL="342887" indent="0">
              <a:buNone/>
              <a:defRPr sz="2100"/>
            </a:lvl2pPr>
            <a:lvl3pPr marL="685772" indent="0">
              <a:buNone/>
              <a:defRPr sz="1800"/>
            </a:lvl3pPr>
            <a:lvl4pPr marL="1028659" indent="0">
              <a:buNone/>
              <a:defRPr sz="1500"/>
            </a:lvl4pPr>
            <a:lvl5pPr marL="1371545" indent="0">
              <a:buNone/>
              <a:defRPr sz="1500"/>
            </a:lvl5pPr>
            <a:lvl6pPr marL="1714432" indent="0">
              <a:buNone/>
              <a:defRPr sz="1500"/>
            </a:lvl6pPr>
            <a:lvl7pPr marL="2057317" indent="0">
              <a:buNone/>
              <a:defRPr sz="1500"/>
            </a:lvl7pPr>
            <a:lvl8pPr marL="2400204" indent="0">
              <a:buNone/>
              <a:defRPr sz="1500"/>
            </a:lvl8pPr>
            <a:lvl9pPr marL="2743091" indent="0">
              <a:buNone/>
              <a:defRPr sz="1500"/>
            </a:lvl9pPr>
          </a:lstStyle>
          <a:p>
            <a:pPr lvl="0"/>
            <a:r>
              <a:rPr lang="es-ES" noProof="0" dirty="0"/>
              <a:t>Haga clic en el icono para agregar una imagen</a:t>
            </a:r>
            <a:endParaRPr lang="en-US" noProof="0" dirty="0"/>
          </a:p>
        </p:txBody>
      </p:sp>
    </p:spTree>
    <p:extLst>
      <p:ext uri="{BB962C8B-B14F-4D97-AF65-F5344CB8AC3E}">
        <p14:creationId xmlns:p14="http://schemas.microsoft.com/office/powerpoint/2010/main" val="11365367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96926" y="304800"/>
            <a:ext cx="7718425" cy="1104900"/>
          </a:xfrm>
          <a:prstGeom prst="rect">
            <a:avLst/>
          </a:prstGeom>
        </p:spPr>
        <p:txBody>
          <a:bodyPr/>
          <a:lstStyle>
            <a:lvl1pPr>
              <a:defRPr>
                <a:latin typeface="Montserrat SemiBold" pitchFamily="2" charset="0"/>
              </a:defRPr>
            </a:lvl1pPr>
          </a:lstStyle>
          <a:p>
            <a:r>
              <a:rPr lang="es-ES" dirty="0"/>
              <a:t>Haga clic para modificar el estilo</a:t>
            </a:r>
            <a:br>
              <a:rPr lang="es-ES" dirty="0"/>
            </a:br>
            <a:r>
              <a:rPr lang="es-ES" dirty="0"/>
              <a:t> de título del patrón</a:t>
            </a:r>
            <a:endParaRPr lang="en-US" dirty="0"/>
          </a:p>
        </p:txBody>
      </p:sp>
      <p:sp>
        <p:nvSpPr>
          <p:cNvPr id="3" name="Texto vertical 2"/>
          <p:cNvSpPr>
            <a:spLocks noGrp="1"/>
          </p:cNvSpPr>
          <p:nvPr>
            <p:ph type="body" orient="vert" idx="1"/>
          </p:nvPr>
        </p:nvSpPr>
        <p:spPr/>
        <p:txBody>
          <a:bodyPr vert="eaVert"/>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5795056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316AC74-F4BE-D74C-96D6-6DC9845DCB34}"/>
              </a:ext>
            </a:extLst>
          </p:cNvPr>
          <p:cNvSpPr>
            <a:spLocks noGrp="1"/>
          </p:cNvSpPr>
          <p:nvPr>
            <p:ph type="title" hasCustomPrompt="1"/>
          </p:nvPr>
        </p:nvSpPr>
        <p:spPr/>
        <p:txBody>
          <a:bodyPr/>
          <a:lstStyle/>
          <a:p>
            <a:r>
              <a:rPr lang="es-ES" dirty="0"/>
              <a:t>Nuestras certificaciones del Icontec</a:t>
            </a:r>
            <a:endParaRPr lang="es-CO" dirty="0"/>
          </a:p>
        </p:txBody>
      </p:sp>
    </p:spTree>
    <p:extLst>
      <p:ext uri="{BB962C8B-B14F-4D97-AF65-F5344CB8AC3E}">
        <p14:creationId xmlns:p14="http://schemas.microsoft.com/office/powerpoint/2010/main" val="2101011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lti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cias">
            <a:extLst>
              <a:ext uri="{FF2B5EF4-FFF2-40B4-BE49-F238E27FC236}">
                <a16:creationId xmlns:a16="http://schemas.microsoft.com/office/drawing/2014/main" id="{6B6967C9-8FE2-4AE5-987F-BAC46533B364}"/>
              </a:ext>
            </a:extLst>
          </p:cNvPr>
          <p:cNvSpPr txBox="1"/>
          <p:nvPr/>
        </p:nvSpPr>
        <p:spPr>
          <a:xfrm>
            <a:off x="2345087" y="742148"/>
            <a:ext cx="5041765" cy="1323311"/>
          </a:xfrm>
          <a:prstGeom prst="rect">
            <a:avLst/>
          </a:prstGeom>
          <a:noFill/>
        </p:spPr>
        <p:txBody>
          <a:bodyPr wrap="none">
            <a:spAutoFit/>
          </a:bodyPr>
          <a:lstStyle/>
          <a:p>
            <a:pPr defTabSz="713203" eaLnBrk="1" fontAlgn="auto" hangingPunct="1">
              <a:spcBef>
                <a:spcPts val="0"/>
              </a:spcBef>
              <a:spcAft>
                <a:spcPts val="0"/>
              </a:spcAft>
              <a:defRPr/>
            </a:pPr>
            <a:r>
              <a:rPr lang="es-CO" sz="7999" b="1" dirty="0">
                <a:effectLst>
                  <a:outerShdw blurRad="38100" dist="38100" dir="2700000" algn="tl">
                    <a:srgbClr val="000000">
                      <a:alpha val="43137"/>
                    </a:srgbClr>
                  </a:outerShdw>
                </a:effectLst>
                <a:latin typeface="Montserrat" pitchFamily="2" charset="0"/>
                <a:ea typeface="Adobe Heiti Std R" panose="020B0400000000000000" pitchFamily="34" charset="-128"/>
                <a:cs typeface="Arial" panose="020B0604020202020204" pitchFamily="34" charset="0"/>
              </a:rPr>
              <a:t>GRACIAS</a:t>
            </a:r>
          </a:p>
        </p:txBody>
      </p:sp>
      <p:pic>
        <p:nvPicPr>
          <p:cNvPr id="4" name="Por permitirnos hacer público lo público">
            <a:extLst>
              <a:ext uri="{FF2B5EF4-FFF2-40B4-BE49-F238E27FC236}">
                <a16:creationId xmlns:a16="http://schemas.microsoft.com/office/drawing/2014/main" id="{EAE09290-6C97-4170-9719-531156550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1" y="2482341"/>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acebook @contaduriageneraldelanacion">
            <a:extLst>
              <a:ext uri="{FF2B5EF4-FFF2-40B4-BE49-F238E27FC236}">
                <a16:creationId xmlns:a16="http://schemas.microsoft.com/office/drawing/2014/main" id="{BE2BAC3C-4FBE-4624-A64B-ABBC200761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7575" y="3181600"/>
            <a:ext cx="3970998" cy="60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witter @contaduria_cgn">
            <a:extLst>
              <a:ext uri="{FF2B5EF4-FFF2-40B4-BE49-F238E27FC236}">
                <a16:creationId xmlns:a16="http://schemas.microsoft.com/office/drawing/2014/main" id="{1654F67F-ADDF-4046-9FD9-4F96F7963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3011" y="3623089"/>
            <a:ext cx="2452164" cy="59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YouTube CGNoficial">
            <a:extLst>
              <a:ext uri="{FF2B5EF4-FFF2-40B4-BE49-F238E27FC236}">
                <a16:creationId xmlns:a16="http://schemas.microsoft.com/office/drawing/2014/main" id="{98251290-9674-46EC-82C8-4AAD2FC753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2033" y="4157496"/>
            <a:ext cx="2037672" cy="6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áctenos" descr="http://www.cartagenacaribe.com/images/boton-contactenos.png">
            <a:extLst>
              <a:ext uri="{FF2B5EF4-FFF2-40B4-BE49-F238E27FC236}">
                <a16:creationId xmlns:a16="http://schemas.microsoft.com/office/drawing/2014/main" id="{9302C710-103E-4813-9518-9B6E230CA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1" y="4215227"/>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ágina web ">
            <a:extLst>
              <a:ext uri="{FF2B5EF4-FFF2-40B4-BE49-F238E27FC236}">
                <a16:creationId xmlns:a16="http://schemas.microsoft.com/office/drawing/2014/main" id="{AA4172F2-EC1F-482A-875E-485EE8464DA5}"/>
              </a:ext>
            </a:extLst>
          </p:cNvPr>
          <p:cNvSpPr txBox="1">
            <a:spLocks noChangeArrowheads="1"/>
          </p:cNvSpPr>
          <p:nvPr/>
        </p:nvSpPr>
        <p:spPr bwMode="auto">
          <a:xfrm>
            <a:off x="1075060" y="5122549"/>
            <a:ext cx="2909771" cy="369332"/>
          </a:xfrm>
          <a:prstGeom prst="rect">
            <a:avLst/>
          </a:prstGeom>
          <a:noFill/>
          <a:ln>
            <a:noFill/>
          </a:ln>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dirty="0">
                <a:solidFill>
                  <a:srgbClr val="7F7F7F"/>
                </a:solidFill>
                <a:latin typeface="Montserrat" pitchFamily="2" charset="0"/>
                <a:ea typeface="Adobe Heiti Std R" panose="020B0400000000000000" pitchFamily="34" charset="-128"/>
                <a:cs typeface="Arial" panose="020B0604020202020204" pitchFamily="34" charset="0"/>
              </a:rPr>
              <a:t>www.contaduria.gov.co</a:t>
            </a:r>
          </a:p>
        </p:txBody>
      </p:sp>
      <p:sp>
        <p:nvSpPr>
          <p:cNvPr id="2" name="Rectángulo 1">
            <a:extLst>
              <a:ext uri="{FF2B5EF4-FFF2-40B4-BE49-F238E27FC236}">
                <a16:creationId xmlns:a16="http://schemas.microsoft.com/office/drawing/2014/main" id="{1082F851-A9BF-A04E-BF59-1C70AA2BCE25}"/>
              </a:ext>
            </a:extLst>
          </p:cNvPr>
          <p:cNvSpPr/>
          <p:nvPr userDrawn="1"/>
        </p:nvSpPr>
        <p:spPr>
          <a:xfrm>
            <a:off x="6430758" y="3215245"/>
            <a:ext cx="1984631" cy="173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958FF66E-9BED-1245-896A-CE90F6256901}"/>
              </a:ext>
            </a:extLst>
          </p:cNvPr>
          <p:cNvSpPr txBox="1"/>
          <p:nvPr userDrawn="1"/>
        </p:nvSpPr>
        <p:spPr>
          <a:xfrm>
            <a:off x="6715867" y="3845895"/>
            <a:ext cx="1414411" cy="646331"/>
          </a:xfrm>
          <a:prstGeom prst="rect">
            <a:avLst/>
          </a:prstGeom>
          <a:noFill/>
        </p:spPr>
        <p:txBody>
          <a:bodyPr wrap="square" rtlCol="0">
            <a:spAutoFit/>
          </a:bodyPr>
          <a:lstStyle/>
          <a:p>
            <a:pPr algn="ctr"/>
            <a:r>
              <a:rPr lang="es-CO" sz="1100" dirty="0">
                <a:solidFill>
                  <a:schemeClr val="bg2">
                    <a:lumMod val="10000"/>
                  </a:schemeClr>
                </a:solidFill>
                <a:latin typeface="Montserrat" pitchFamily="2" charset="0"/>
              </a:rPr>
              <a:t>Coloque AQUÍ</a:t>
            </a:r>
          </a:p>
          <a:p>
            <a:pPr algn="ctr"/>
            <a:r>
              <a:rPr lang="es-CO" sz="1100" dirty="0">
                <a:solidFill>
                  <a:schemeClr val="bg2">
                    <a:lumMod val="10000"/>
                  </a:schemeClr>
                </a:solidFill>
                <a:latin typeface="Montserrat" pitchFamily="2" charset="0"/>
              </a:rPr>
              <a:t>El código QR</a:t>
            </a:r>
          </a:p>
          <a:p>
            <a:endParaRPr lang="es-CO" dirty="0"/>
          </a:p>
        </p:txBody>
      </p:sp>
    </p:spTree>
    <p:extLst>
      <p:ext uri="{BB962C8B-B14F-4D97-AF65-F5344CB8AC3E}">
        <p14:creationId xmlns:p14="http://schemas.microsoft.com/office/powerpoint/2010/main" val="2004614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0" presetClass="entr" presetSubtype="0" decel="10000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strVal val="#ppt_w+.3"/>
                                          </p:val>
                                        </p:tav>
                                        <p:tav tm="100000">
                                          <p:val>
                                            <p:strVal val="#ppt_w"/>
                                          </p:val>
                                        </p:tav>
                                      </p:tavLst>
                                    </p:anim>
                                    <p:anim calcmode="lin" valueType="num">
                                      <p:cBhvr>
                                        <p:cTn id="15" dur="3000" fill="hold"/>
                                        <p:tgtEl>
                                          <p:spTgt spid="4"/>
                                        </p:tgtEl>
                                        <p:attrNameLst>
                                          <p:attrName>ppt_h</p:attrName>
                                        </p:attrNameLst>
                                      </p:cBhvr>
                                      <p:tavLst>
                                        <p:tav tm="0">
                                          <p:val>
                                            <p:strVal val="#ppt_h"/>
                                          </p:val>
                                        </p:tav>
                                        <p:tav tm="100000">
                                          <p:val>
                                            <p:strVal val="#ppt_h"/>
                                          </p:val>
                                        </p:tav>
                                      </p:tavLst>
                                    </p:anim>
                                    <p:animEffect transition="in" filter="fade">
                                      <p:cBhvr>
                                        <p:cTn id="16" dur="3000"/>
                                        <p:tgtEl>
                                          <p:spTgt spid="4"/>
                                        </p:tgtEl>
                                      </p:cBhvr>
                                    </p:animEffect>
                                  </p:childTnLst>
                                </p:cTn>
                              </p:par>
                              <p:par>
                                <p:cTn id="17" presetID="9" presetClass="entr" presetSubtype="0" fill="hold" nodeType="with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childTnLst>
                          </p:cTn>
                        </p:par>
                        <p:par>
                          <p:cTn id="20" fill="hold">
                            <p:stCondLst>
                              <p:cond delay="6000"/>
                            </p:stCondLst>
                            <p:childTnLst>
                              <p:par>
                                <p:cTn id="21" presetID="47"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47"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47" presetClass="entr" presetSubtype="0" fill="hold"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000"/>
                                        <p:tgtEl>
                                          <p:spTgt spid="10"/>
                                        </p:tgtEl>
                                      </p:cBhvr>
                                    </p:animEffect>
                                    <p:anim calcmode="lin" valueType="num">
                                      <p:cBhvr>
                                        <p:cTn id="41" dur="3000" fill="hold"/>
                                        <p:tgtEl>
                                          <p:spTgt spid="10"/>
                                        </p:tgtEl>
                                        <p:attrNameLst>
                                          <p:attrName>ppt_x</p:attrName>
                                        </p:attrNameLst>
                                      </p:cBhvr>
                                      <p:tavLst>
                                        <p:tav tm="0">
                                          <p:val>
                                            <p:strVal val="#ppt_x"/>
                                          </p:val>
                                        </p:tav>
                                        <p:tav tm="100000">
                                          <p:val>
                                            <p:strVal val="#ppt_x"/>
                                          </p:val>
                                        </p:tav>
                                      </p:tavLst>
                                    </p:anim>
                                    <p:anim calcmode="lin" valueType="num">
                                      <p:cBhvr>
                                        <p:cTn id="42"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271"/>
            <a:ext cx="1971676" cy="4843198"/>
          </a:xfrm>
          <a:prstGeom prst="rect">
            <a:avLst/>
          </a:prstGeom>
        </p:spPr>
        <p:txBody>
          <a:bodyPr vert="eaVert"/>
          <a:lstStyle>
            <a:lvl1pPr>
              <a:defRPr>
                <a:latin typeface="Montserrat SemiBold" pitchFamily="2" charset="0"/>
              </a:defRPr>
            </a:lvl1p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6" cy="4843198"/>
          </a:xfrm>
        </p:spPr>
        <p:txBody>
          <a:bodyPr vert="eaVert"/>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831185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ción Logosímbolo CGN">
    <p:bg>
      <p:bgPr>
        <a:solidFill>
          <a:schemeClr val="bg1"/>
        </a:solidFill>
        <a:effectLst/>
      </p:bgPr>
    </p:bg>
    <p:spTree>
      <p:nvGrpSpPr>
        <p:cNvPr id="1" name=""/>
        <p:cNvGrpSpPr/>
        <p:nvPr/>
      </p:nvGrpSpPr>
      <p:grpSpPr>
        <a:xfrm>
          <a:off x="0" y="0"/>
          <a:ext cx="0" cy="0"/>
          <a:chOff x="0" y="0"/>
          <a:chExt cx="0" cy="0"/>
        </a:xfrm>
      </p:grpSpPr>
      <p:pic>
        <p:nvPicPr>
          <p:cNvPr id="2" name="Animación Logosímbolo CGN" hidden="1">
            <a:hlinkClick r:id="" action="ppaction://media"/>
            <a:extLst>
              <a:ext uri="{FF2B5EF4-FFF2-40B4-BE49-F238E27FC236}">
                <a16:creationId xmlns:a16="http://schemas.microsoft.com/office/drawing/2014/main" id="{F25F04D2-8427-6E4E-9078-6DFAD20EB89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72785" y="0"/>
            <a:ext cx="10160000" cy="5715000"/>
          </a:xfrm>
          <a:prstGeom prst="rect">
            <a:avLst/>
          </a:prstGeom>
        </p:spPr>
      </p:pic>
      <p:sp>
        <p:nvSpPr>
          <p:cNvPr id="3" name="Animación Logosímbolo CGN" hidden="1">
            <a:extLst>
              <a:ext uri="{FF2B5EF4-FFF2-40B4-BE49-F238E27FC236}">
                <a16:creationId xmlns:a16="http://schemas.microsoft.com/office/drawing/2014/main" id="{3A7C02AC-8BF8-2042-B863-19C11F75F941}"/>
              </a:ext>
            </a:extLst>
          </p:cNvPr>
          <p:cNvSpPr>
            <a:spLocks noGrp="1"/>
          </p:cNvSpPr>
          <p:nvPr>
            <p:ph type="title" hasCustomPrompt="1"/>
          </p:nvPr>
        </p:nvSpPr>
        <p:spPr/>
        <p:txBody>
          <a:bodyPr/>
          <a:lstStyle>
            <a:lvl1pPr>
              <a:defRPr/>
            </a:lvl1pPr>
          </a:lstStyle>
          <a:p>
            <a:r>
              <a:rPr lang="es-ES" dirty="0"/>
              <a:t>Animación </a:t>
            </a:r>
            <a:r>
              <a:rPr lang="es-ES" dirty="0" err="1"/>
              <a:t>Logosímbolo</a:t>
            </a:r>
            <a:r>
              <a:rPr lang="es-ES" dirty="0"/>
              <a:t> CGN</a:t>
            </a:r>
            <a:endParaRPr lang="es-CO" dirty="0"/>
          </a:p>
        </p:txBody>
      </p:sp>
      <p:pic>
        <p:nvPicPr>
          <p:cNvPr id="4" name="Animación Logosímbolo de la CGN">
            <a:hlinkClick r:id="" action="ppaction://media"/>
            <a:extLst>
              <a:ext uri="{FF2B5EF4-FFF2-40B4-BE49-F238E27FC236}">
                <a16:creationId xmlns:a16="http://schemas.microsoft.com/office/drawing/2014/main" id="{4902A7B4-42B7-1241-97B3-BB19AF4804F5}"/>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21749" y="-17929"/>
            <a:ext cx="10160000" cy="5715000"/>
          </a:xfrm>
          <a:prstGeom prst="rect">
            <a:avLst/>
          </a:prstGeom>
        </p:spPr>
      </p:pic>
    </p:spTree>
    <p:extLst>
      <p:ext uri="{BB962C8B-B14F-4D97-AF65-F5344CB8AC3E}">
        <p14:creationId xmlns:p14="http://schemas.microsoft.com/office/powerpoint/2010/main" val="672459466"/>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6" fill="hold"/>
                                        <p:tgtEl>
                                          <p:spTgt spid="2"/>
                                        </p:tgtEl>
                                      </p:cBhvr>
                                    </p:cmd>
                                  </p:childTnLst>
                                </p:cTn>
                              </p:par>
                            </p:childTnLst>
                          </p:cTn>
                        </p:par>
                        <p:par>
                          <p:cTn id="7" fill="hold">
                            <p:stCondLst>
                              <p:cond delay="9066"/>
                            </p:stCondLst>
                            <p:childTnLst>
                              <p:par>
                                <p:cTn id="8" presetID="1" presetClass="mediacall" presetSubtype="0" fill="hold" nodeType="afterEffect">
                                  <p:stCondLst>
                                    <p:cond delay="0"/>
                                  </p:stCondLst>
                                  <p:childTnLst>
                                    <p:cmd type="call" cmd="playFrom(0.0)">
                                      <p:cBhvr>
                                        <p:cTn id="9" dur="9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mbre Evento - Bienven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B2147F18-BB94-4EC5-96A2-D918FD3C48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736" y="733584"/>
            <a:ext cx="27193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 5">
            <a:extLst>
              <a:ext uri="{FF2B5EF4-FFF2-40B4-BE49-F238E27FC236}">
                <a16:creationId xmlns:a16="http://schemas.microsoft.com/office/drawing/2014/main" id="{99FCEDC7-B8A2-41F5-AF77-18FB32081B8D}"/>
              </a:ext>
            </a:extLst>
          </p:cNvPr>
          <p:cNvSpPr txBox="1"/>
          <p:nvPr/>
        </p:nvSpPr>
        <p:spPr>
          <a:xfrm>
            <a:off x="1864110" y="895507"/>
            <a:ext cx="684803" cy="923330"/>
          </a:xfrm>
          <a:prstGeom prst="rect">
            <a:avLst/>
          </a:prstGeom>
          <a:noFill/>
        </p:spPr>
        <p:txBody>
          <a:bodyPr wrap="none">
            <a:spAutoFit/>
          </a:bodyPr>
          <a:lstStyle/>
          <a:p>
            <a:pPr defTabSz="713203" eaLnBrk="1" fontAlgn="auto" hangingPunct="1">
              <a:spcBef>
                <a:spcPts val="0"/>
              </a:spcBef>
              <a:spcAft>
                <a:spcPts val="0"/>
              </a:spcAft>
              <a:defRPr/>
            </a:pPr>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Texto 4">
            <a:extLst>
              <a:ext uri="{FF2B5EF4-FFF2-40B4-BE49-F238E27FC236}">
                <a16:creationId xmlns:a16="http://schemas.microsoft.com/office/drawing/2014/main" id="{5E4DAD0C-4081-4319-A58E-8E78A7353C7F}"/>
              </a:ext>
            </a:extLst>
          </p:cNvPr>
          <p:cNvSpPr txBox="1"/>
          <p:nvPr/>
        </p:nvSpPr>
        <p:spPr>
          <a:xfrm>
            <a:off x="669167" y="2381408"/>
            <a:ext cx="543739" cy="646331"/>
          </a:xfrm>
          <a:prstGeom prst="rect">
            <a:avLst/>
          </a:prstGeom>
          <a:noFill/>
        </p:spPr>
        <p:txBody>
          <a:bodyPr wrap="none">
            <a:spAutoFit/>
          </a:bodyPr>
          <a:lstStyle/>
          <a:p>
            <a:pPr defTabSz="713203"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Texto 3">
            <a:extLst>
              <a:ext uri="{FF2B5EF4-FFF2-40B4-BE49-F238E27FC236}">
                <a16:creationId xmlns:a16="http://schemas.microsoft.com/office/drawing/2014/main" id="{48838191-C08E-4556-8C5E-B085E8F9B4F1}"/>
              </a:ext>
            </a:extLst>
          </p:cNvPr>
          <p:cNvSpPr txBox="1"/>
          <p:nvPr/>
        </p:nvSpPr>
        <p:spPr>
          <a:xfrm>
            <a:off x="1847659" y="4021225"/>
            <a:ext cx="518091" cy="646331"/>
          </a:xfrm>
          <a:prstGeom prst="rect">
            <a:avLst/>
          </a:prstGeom>
          <a:noFill/>
        </p:spPr>
        <p:txBody>
          <a:bodyPr wrap="none">
            <a:spAutoFit/>
          </a:bodyPr>
          <a:lstStyle/>
          <a:p>
            <a:pPr defTabSz="713203"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3" name="Subtítulo 2"/>
          <p:cNvSpPr>
            <a:spLocks noGrp="1"/>
          </p:cNvSpPr>
          <p:nvPr>
            <p:ph type="subTitle" idx="1"/>
          </p:nvPr>
        </p:nvSpPr>
        <p:spPr>
          <a:xfrm>
            <a:off x="3125197" y="3246641"/>
            <a:ext cx="5079532" cy="1379802"/>
          </a:xfrm>
        </p:spPr>
        <p:txBody>
          <a:bodyPr/>
          <a:lstStyle>
            <a:lvl1pPr marL="0" indent="0" algn="ctr">
              <a:buNone/>
              <a:defRPr sz="2000">
                <a:solidFill>
                  <a:schemeClr val="bg1">
                    <a:lumMod val="50000"/>
                  </a:schemeClr>
                </a:solidFill>
                <a:latin typeface="Montserrat" pitchFamily="2" charset="0"/>
                <a:cs typeface="Arial" panose="020B0604020202020204" pitchFamily="34" charset="0"/>
              </a:defRPr>
            </a:lvl1pPr>
            <a:lvl2pPr marL="342887" indent="0" algn="ctr">
              <a:buNone/>
              <a:defRPr sz="1500"/>
            </a:lvl2pPr>
            <a:lvl3pPr marL="685772" indent="0" algn="ctr">
              <a:buNone/>
              <a:defRPr sz="1350"/>
            </a:lvl3pPr>
            <a:lvl4pPr marL="1028659" indent="0" algn="ctr">
              <a:buNone/>
              <a:defRPr sz="1200"/>
            </a:lvl4pPr>
            <a:lvl5pPr marL="1371545" indent="0" algn="ctr">
              <a:buNone/>
              <a:defRPr sz="1200"/>
            </a:lvl5pPr>
            <a:lvl6pPr marL="1714432" indent="0" algn="ctr">
              <a:buNone/>
              <a:defRPr sz="1200"/>
            </a:lvl6pPr>
            <a:lvl7pPr marL="2057317" indent="0" algn="ctr">
              <a:buNone/>
              <a:defRPr sz="1200"/>
            </a:lvl7pPr>
            <a:lvl8pPr marL="2400204" indent="0" algn="ctr">
              <a:buNone/>
              <a:defRPr sz="1200"/>
            </a:lvl8pPr>
            <a:lvl9pPr marL="2743091" indent="0" algn="ctr">
              <a:buNone/>
              <a:defRPr sz="1200"/>
            </a:lvl9pPr>
          </a:lstStyle>
          <a:p>
            <a:r>
              <a:rPr lang="es-ES" dirty="0"/>
              <a:t>Haga clic para modificar el estilo de subtítulo del patrón</a:t>
            </a:r>
            <a:endParaRPr lang="en-US" dirty="0"/>
          </a:p>
        </p:txBody>
      </p:sp>
      <p:sp>
        <p:nvSpPr>
          <p:cNvPr id="16" name="Título 1"/>
          <p:cNvSpPr>
            <a:spLocks noGrp="1"/>
          </p:cNvSpPr>
          <p:nvPr>
            <p:ph type="title"/>
          </p:nvPr>
        </p:nvSpPr>
        <p:spPr>
          <a:xfrm>
            <a:off x="3125143" y="1336159"/>
            <a:ext cx="5079636" cy="1751165"/>
          </a:xfrm>
          <a:prstGeom prst="rect">
            <a:avLst/>
          </a:prstGeom>
        </p:spPr>
        <p:txBody>
          <a:bodyPr/>
          <a:lstStyle>
            <a:lvl1pPr>
              <a:defRPr>
                <a:latin typeface="Montserrat SemiBold" pitchFamily="2"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93774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a:prstGeom prst="rect">
            <a:avLst/>
          </a:prstGeom>
        </p:spPr>
        <p:txBody>
          <a:bodyPr/>
          <a:lstStyle>
            <a:lvl1pPr>
              <a:defRPr>
                <a:latin typeface="Montserrat SemiBold" pitchFamily="2"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4733094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96926" y="304800"/>
            <a:ext cx="7718425" cy="1104900"/>
          </a:xfrm>
          <a:prstGeom prst="rect">
            <a:avLst/>
          </a:prstGeom>
        </p:spPr>
        <p:txBody>
          <a:bodyPr>
            <a:normAutofit/>
          </a:bodyPr>
          <a:lstStyle>
            <a:lvl1pPr algn="ctr">
              <a:defRPr sz="2500" b="0">
                <a:latin typeface="Montserrat SemiBold" pitchFamily="2" charset="0"/>
                <a:cs typeface="Arial" panose="020B0604020202020204" pitchFamily="34" charset="0"/>
              </a:defRPr>
            </a:lvl1pPr>
          </a:lstStyle>
          <a:p>
            <a:r>
              <a:rPr lang="es-ES" dirty="0"/>
              <a:t>Haga clic para modificar el estilo </a:t>
            </a:r>
            <a:br>
              <a:rPr lang="es-ES" dirty="0"/>
            </a:br>
            <a:r>
              <a:rPr lang="es-ES" dirty="0"/>
              <a:t>de título del patrón</a:t>
            </a:r>
            <a:endParaRPr lang="en-US" dirty="0"/>
          </a:p>
        </p:txBody>
      </p:sp>
    </p:spTree>
    <p:extLst>
      <p:ext uri="{BB962C8B-B14F-4D97-AF65-F5344CB8AC3E}">
        <p14:creationId xmlns:p14="http://schemas.microsoft.com/office/powerpoint/2010/main" val="87578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4713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96926" y="304800"/>
            <a:ext cx="7718425" cy="1104900"/>
          </a:xfrm>
          <a:prstGeom prst="rect">
            <a:avLst/>
          </a:prstGeom>
        </p:spPr>
        <p:txBody>
          <a:bodyPr/>
          <a:lstStyle>
            <a:lvl1pPr>
              <a:defRPr baseline="0">
                <a:latin typeface="Montserrat SemiBold" pitchFamily="2" charset="0"/>
              </a:defRPr>
            </a:lvl1pPr>
          </a:lstStyle>
          <a:p>
            <a:r>
              <a:rPr lang="es-ES" dirty="0"/>
              <a:t>Haga clic para modificar el estilo</a:t>
            </a:r>
            <a:br>
              <a:rPr lang="es-ES" dirty="0"/>
            </a:br>
            <a:r>
              <a:rPr lang="es-ES" dirty="0"/>
              <a:t>de título del patrón</a:t>
            </a:r>
            <a:endParaRPr lang="en-US" dirty="0"/>
          </a:p>
        </p:txBody>
      </p:sp>
      <p:sp>
        <p:nvSpPr>
          <p:cNvPr id="3" name="Contenido 2"/>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781266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9840" y="304271"/>
            <a:ext cx="7886700" cy="1104636"/>
          </a:xfrm>
          <a:prstGeom prst="rect">
            <a:avLst/>
          </a:prstGeom>
        </p:spPr>
        <p:txBody>
          <a:bodyPr/>
          <a:lstStyle>
            <a:lvl1pPr>
              <a:defRPr>
                <a:latin typeface="Montserrat SemiBold" pitchFamily="2" charset="0"/>
              </a:defRPr>
            </a:lvl1pPr>
          </a:lstStyle>
          <a:p>
            <a:r>
              <a:rPr lang="es-ES" dirty="0"/>
              <a:t>Haga clic para modificar el estilo</a:t>
            </a:r>
            <a:br>
              <a:rPr lang="es-ES" dirty="0"/>
            </a:br>
            <a:r>
              <a:rPr lang="es-ES" dirty="0"/>
              <a:t> de título del patrón</a:t>
            </a:r>
            <a:endParaRPr lang="en-US" dirty="0"/>
          </a:p>
        </p:txBody>
      </p:sp>
      <p:sp>
        <p:nvSpPr>
          <p:cNvPr id="3" name="Texto 2"/>
          <p:cNvSpPr>
            <a:spLocks noGrp="1"/>
          </p:cNvSpPr>
          <p:nvPr>
            <p:ph type="body" idx="1"/>
          </p:nvPr>
        </p:nvSpPr>
        <p:spPr>
          <a:xfrm>
            <a:off x="629842" y="1400971"/>
            <a:ext cx="3868340" cy="686593"/>
          </a:xfrm>
        </p:spPr>
        <p:txBody>
          <a:bodyPr anchor="b"/>
          <a:lstStyle>
            <a:lvl1pPr marL="0" indent="0">
              <a:buNone/>
              <a:defRPr sz="1800" b="1">
                <a:latin typeface="Montserrat SemiBold" pitchFamily="2" charset="0"/>
              </a:defRPr>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7" indent="0">
              <a:buNone/>
              <a:defRPr sz="1200" b="1"/>
            </a:lvl7pPr>
            <a:lvl8pPr marL="2400204" indent="0">
              <a:buNone/>
              <a:defRPr sz="1200" b="1"/>
            </a:lvl8pPr>
            <a:lvl9pPr marL="2743091" indent="0">
              <a:buNone/>
              <a:defRPr sz="1200" b="1"/>
            </a:lvl9pPr>
          </a:lstStyle>
          <a:p>
            <a:pPr lvl="0"/>
            <a:r>
              <a:rPr lang="es-ES" dirty="0"/>
              <a:t>Haga clic para modificar los estilos de texto del patrón</a:t>
            </a:r>
          </a:p>
        </p:txBody>
      </p:sp>
      <p:sp>
        <p:nvSpPr>
          <p:cNvPr id="4" name="Contenido 3"/>
          <p:cNvSpPr>
            <a:spLocks noGrp="1"/>
          </p:cNvSpPr>
          <p:nvPr>
            <p:ph sz="half" idx="2"/>
          </p:nvPr>
        </p:nvSpPr>
        <p:spPr>
          <a:xfrm>
            <a:off x="629842" y="2087563"/>
            <a:ext cx="3868340" cy="3070490"/>
          </a:xfrm>
        </p:spPr>
        <p:txBody>
          <a:bodyPr/>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o 4"/>
          <p:cNvSpPr>
            <a:spLocks noGrp="1"/>
          </p:cNvSpPr>
          <p:nvPr>
            <p:ph type="body" sz="quarter" idx="3"/>
          </p:nvPr>
        </p:nvSpPr>
        <p:spPr>
          <a:xfrm>
            <a:off x="4629150" y="1400971"/>
            <a:ext cx="3887392" cy="686593"/>
          </a:xfrm>
        </p:spPr>
        <p:txBody>
          <a:bodyPr anchor="b"/>
          <a:lstStyle>
            <a:lvl1pPr marL="0" indent="0">
              <a:buNone/>
              <a:defRPr sz="1800" b="1">
                <a:latin typeface="Montserrat SemiBold" pitchFamily="2" charset="0"/>
              </a:defRPr>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7" indent="0">
              <a:buNone/>
              <a:defRPr sz="1200" b="1"/>
            </a:lvl7pPr>
            <a:lvl8pPr marL="2400204" indent="0">
              <a:buNone/>
              <a:defRPr sz="1200" b="1"/>
            </a:lvl8pPr>
            <a:lvl9pPr marL="2743091" indent="0">
              <a:buNone/>
              <a:defRPr sz="1200" b="1"/>
            </a:lvl9pPr>
          </a:lstStyle>
          <a:p>
            <a:pPr lvl="0"/>
            <a:r>
              <a:rPr lang="es-ES" dirty="0"/>
              <a:t>Haga clic para modificar los estilos de texto del patrón</a:t>
            </a:r>
          </a:p>
        </p:txBody>
      </p:sp>
      <p:sp>
        <p:nvSpPr>
          <p:cNvPr id="6" name="Contenido 5"/>
          <p:cNvSpPr>
            <a:spLocks noGrp="1"/>
          </p:cNvSpPr>
          <p:nvPr>
            <p:ph sz="quarter" idx="4"/>
          </p:nvPr>
        </p:nvSpPr>
        <p:spPr>
          <a:xfrm>
            <a:off x="4629150" y="2087563"/>
            <a:ext cx="3887392" cy="3070490"/>
          </a:xfrm>
        </p:spPr>
        <p:txBody>
          <a:bodyPr/>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967229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8521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28" name="Texto 2">
            <a:extLst>
              <a:ext uri="{FF2B5EF4-FFF2-40B4-BE49-F238E27FC236}">
                <a16:creationId xmlns:a16="http://schemas.microsoft.com/office/drawing/2014/main" id="{FE0CDBE2-D5BA-4F39-A8DF-64CB97F8BE83}"/>
              </a:ext>
            </a:extLst>
          </p:cNvPr>
          <p:cNvSpPr>
            <a:spLocks noGrp="1"/>
          </p:cNvSpPr>
          <p:nvPr>
            <p:ph type="body" idx="1"/>
          </p:nvPr>
        </p:nvSpPr>
        <p:spPr bwMode="auto">
          <a:xfrm>
            <a:off x="796926" y="1520825"/>
            <a:ext cx="77184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dirty="0"/>
              <a:t>Haga clic para modificar el estilo de texto del patrón</a:t>
            </a:r>
          </a:p>
          <a:p>
            <a:pPr lvl="1"/>
            <a:r>
              <a:rPr lang="es-ES" altLang="es-CO" dirty="0"/>
              <a:t>Segundo nivel</a:t>
            </a:r>
          </a:p>
          <a:p>
            <a:pPr lvl="2"/>
            <a:r>
              <a:rPr lang="es-ES" altLang="es-CO" dirty="0"/>
              <a:t>Tercer nivel</a:t>
            </a:r>
          </a:p>
          <a:p>
            <a:pPr lvl="3"/>
            <a:r>
              <a:rPr lang="es-ES" altLang="es-CO" dirty="0"/>
              <a:t>Cuarto nivel</a:t>
            </a:r>
          </a:p>
          <a:p>
            <a:pPr lvl="4"/>
            <a:r>
              <a:rPr lang="es-ES" altLang="es-CO" dirty="0"/>
              <a:t>Quinto nivel</a:t>
            </a:r>
            <a:endParaRPr lang="en-US" altLang="es-CO" dirty="0"/>
          </a:p>
        </p:txBody>
      </p:sp>
      <p:sp>
        <p:nvSpPr>
          <p:cNvPr id="4" name="Marcador de título 3">
            <a:extLst>
              <a:ext uri="{FF2B5EF4-FFF2-40B4-BE49-F238E27FC236}">
                <a16:creationId xmlns:a16="http://schemas.microsoft.com/office/drawing/2014/main" id="{DC8A2396-E71D-D846-B0BC-487328810441}"/>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s-ES" dirty="0"/>
              <a:t>Haga clic para modificar el estilo de </a:t>
            </a:r>
            <a:br>
              <a:rPr lang="es-ES" dirty="0"/>
            </a:br>
            <a:r>
              <a:rPr lang="es-ES" dirty="0"/>
              <a:t>título del patrón</a:t>
            </a:r>
            <a:endParaRPr lang="es-CO" dirty="0"/>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p:transition/>
  <p:txStyles>
    <p:titleStyle>
      <a:lvl1pPr algn="ctr" defTabSz="685772" rtl="0" eaLnBrk="1" fontAlgn="base" hangingPunct="1">
        <a:lnSpc>
          <a:spcPct val="90000"/>
        </a:lnSpc>
        <a:spcBef>
          <a:spcPct val="0"/>
        </a:spcBef>
        <a:spcAft>
          <a:spcPct val="0"/>
        </a:spcAft>
        <a:defRPr sz="2500" kern="1200">
          <a:solidFill>
            <a:schemeClr val="tx1"/>
          </a:solidFill>
          <a:latin typeface="Montserrat SemiBold" pitchFamily="2" charset="0"/>
          <a:ea typeface="+mj-ea"/>
          <a:cs typeface="Arial" panose="020B0604020202020204" pitchFamily="34" charset="0"/>
        </a:defRPr>
      </a:lvl1pPr>
      <a:lvl2pPr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182"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364"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545"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727" algn="l" defTabSz="685772"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43" indent="-171443" algn="l" defTabSz="685772"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ontserrat" pitchFamily="2" charset="0"/>
          <a:ea typeface="+mn-ea"/>
          <a:cs typeface="Arial" panose="020B0604020202020204" pitchFamily="34" charset="0"/>
        </a:defRPr>
      </a:lvl1pPr>
      <a:lvl2pPr marL="514330" indent="-171443" algn="l" defTabSz="685772" rtl="0" eaLnBrk="1" fontAlgn="base" hangingPunct="1">
        <a:lnSpc>
          <a:spcPct val="90000"/>
        </a:lnSpc>
        <a:spcBef>
          <a:spcPts val="374"/>
        </a:spcBef>
        <a:spcAft>
          <a:spcPct val="0"/>
        </a:spcAft>
        <a:buFont typeface="Arial" panose="020B0604020202020204" pitchFamily="34" charset="0"/>
        <a:buChar char="•"/>
        <a:defRPr kern="1200">
          <a:solidFill>
            <a:schemeClr val="tx1"/>
          </a:solidFill>
          <a:latin typeface="Montserrat" pitchFamily="2" charset="0"/>
          <a:ea typeface="+mn-ea"/>
          <a:cs typeface="Arial" panose="020B0604020202020204" pitchFamily="34" charset="0"/>
        </a:defRPr>
      </a:lvl2pPr>
      <a:lvl3pPr marL="857215" indent="-171443" algn="l" defTabSz="685772" rtl="0" eaLnBrk="1" fontAlgn="base" hangingPunct="1">
        <a:lnSpc>
          <a:spcPct val="90000"/>
        </a:lnSpc>
        <a:spcBef>
          <a:spcPts val="374"/>
        </a:spcBef>
        <a:spcAft>
          <a:spcPct val="0"/>
        </a:spcAft>
        <a:buFont typeface="Arial" panose="020B0604020202020204" pitchFamily="34" charset="0"/>
        <a:buChar char="•"/>
        <a:defRPr sz="1500" kern="1200">
          <a:solidFill>
            <a:schemeClr val="tx1"/>
          </a:solidFill>
          <a:latin typeface="Montserrat" pitchFamily="2" charset="0"/>
          <a:ea typeface="+mn-ea"/>
          <a:cs typeface="Arial" panose="020B0604020202020204" pitchFamily="34" charset="0"/>
        </a:defRPr>
      </a:lvl3pPr>
      <a:lvl4pPr marL="1200102" indent="-171443" algn="l" defTabSz="685772" rtl="0" eaLnBrk="1" fontAlgn="base" hangingPunct="1">
        <a:lnSpc>
          <a:spcPct val="90000"/>
        </a:lnSpc>
        <a:spcBef>
          <a:spcPts val="374"/>
        </a:spcBef>
        <a:spcAft>
          <a:spcPct val="0"/>
        </a:spcAft>
        <a:buFont typeface="Arial" panose="020B0604020202020204" pitchFamily="34" charset="0"/>
        <a:buChar char="•"/>
        <a:defRPr sz="1300" kern="1200">
          <a:solidFill>
            <a:schemeClr val="tx1"/>
          </a:solidFill>
          <a:latin typeface="Montserrat" pitchFamily="2" charset="0"/>
          <a:ea typeface="+mn-ea"/>
          <a:cs typeface="Arial" panose="020B0604020202020204" pitchFamily="34" charset="0"/>
        </a:defRPr>
      </a:lvl4pPr>
      <a:lvl5pPr marL="1542989" indent="-171443" algn="l" defTabSz="685772" rtl="0" eaLnBrk="1" fontAlgn="base" hangingPunct="1">
        <a:lnSpc>
          <a:spcPct val="90000"/>
        </a:lnSpc>
        <a:spcBef>
          <a:spcPts val="374"/>
        </a:spcBef>
        <a:spcAft>
          <a:spcPct val="0"/>
        </a:spcAft>
        <a:buFont typeface="Arial" panose="020B0604020202020204" pitchFamily="34" charset="0"/>
        <a:buChar char="•"/>
        <a:defRPr sz="1300" kern="1200">
          <a:solidFill>
            <a:schemeClr val="tx1"/>
          </a:solidFill>
          <a:latin typeface="Montserrat" pitchFamily="2" charset="0"/>
          <a:ea typeface="+mn-ea"/>
          <a:cs typeface="Arial" panose="020B0604020202020204" pitchFamily="34" charset="0"/>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7"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positiva 1 Logo del Ministerio de Hacienda y Crédito Público" hidden="1">
            <a:extLst>
              <a:ext uri="{FF2B5EF4-FFF2-40B4-BE49-F238E27FC236}">
                <a16:creationId xmlns:a16="http://schemas.microsoft.com/office/drawing/2014/main" id="{B7D515FB-6D69-3646-AB99-BC90E99DBAE7}"/>
              </a:ext>
            </a:extLst>
          </p:cNvPr>
          <p:cNvSpPr>
            <a:spLocks noGrp="1"/>
          </p:cNvSpPr>
          <p:nvPr>
            <p:ph type="title"/>
          </p:nvPr>
        </p:nvSpPr>
        <p:spPr>
          <a:xfrm>
            <a:off x="628650" y="304800"/>
            <a:ext cx="7886700" cy="1104900"/>
          </a:xfrm>
        </p:spPr>
        <p:txBody>
          <a:bodyPr/>
          <a:lstStyle/>
          <a:p>
            <a:r>
              <a:rPr lang="es-ES" dirty="0"/>
              <a:t>Logo</a:t>
            </a:r>
            <a:r>
              <a:rPr lang="es-ES" baseline="0" dirty="0"/>
              <a:t> del Ministerio de Hacienda y Crédito Público</a:t>
            </a:r>
            <a:endParaRPr lang="es-CO"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555;p26">
            <a:extLst>
              <a:ext uri="{FF2B5EF4-FFF2-40B4-BE49-F238E27FC236}">
                <a16:creationId xmlns:a16="http://schemas.microsoft.com/office/drawing/2014/main" id="{3796C0B2-11C7-4BB3-BD3E-9460461AF669}"/>
              </a:ext>
            </a:extLst>
          </p:cNvPr>
          <p:cNvSpPr/>
          <p:nvPr/>
        </p:nvSpPr>
        <p:spPr>
          <a:xfrm>
            <a:off x="1487871" y="156951"/>
            <a:ext cx="354454" cy="161013"/>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556;p26">
            <a:extLst>
              <a:ext uri="{FF2B5EF4-FFF2-40B4-BE49-F238E27FC236}">
                <a16:creationId xmlns:a16="http://schemas.microsoft.com/office/drawing/2014/main" id="{1CCDE384-FF89-47CB-890B-561F1CF48E62}"/>
              </a:ext>
            </a:extLst>
          </p:cNvPr>
          <p:cNvSpPr/>
          <p:nvPr/>
        </p:nvSpPr>
        <p:spPr>
          <a:xfrm>
            <a:off x="472669" y="711234"/>
            <a:ext cx="354685" cy="160803"/>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557;p26">
            <a:extLst>
              <a:ext uri="{FF2B5EF4-FFF2-40B4-BE49-F238E27FC236}">
                <a16:creationId xmlns:a16="http://schemas.microsoft.com/office/drawing/2014/main" id="{BA39BDDB-0DF8-46DE-A857-88B034192928}"/>
              </a:ext>
            </a:extLst>
          </p:cNvPr>
          <p:cNvSpPr/>
          <p:nvPr/>
        </p:nvSpPr>
        <p:spPr>
          <a:xfrm>
            <a:off x="587628" y="296192"/>
            <a:ext cx="8376068" cy="549368"/>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558;p26">
            <a:extLst>
              <a:ext uri="{FF2B5EF4-FFF2-40B4-BE49-F238E27FC236}">
                <a16:creationId xmlns:a16="http://schemas.microsoft.com/office/drawing/2014/main" id="{323467C3-6B54-40A9-A5A0-5347E7AC2E3F}"/>
              </a:ext>
            </a:extLst>
          </p:cNvPr>
          <p:cNvSpPr/>
          <p:nvPr/>
        </p:nvSpPr>
        <p:spPr>
          <a:xfrm>
            <a:off x="518625" y="165267"/>
            <a:ext cx="1303193" cy="709550"/>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t>   </a:t>
            </a:r>
            <a:endParaRPr dirty="0">
              <a:solidFill>
                <a:schemeClr val="bg1"/>
              </a:solidFill>
            </a:endParaRPr>
          </a:p>
        </p:txBody>
      </p:sp>
      <p:sp>
        <p:nvSpPr>
          <p:cNvPr id="33" name="Rectángulo 32">
            <a:extLst>
              <a:ext uri="{FF2B5EF4-FFF2-40B4-BE49-F238E27FC236}">
                <a16:creationId xmlns:a16="http://schemas.microsoft.com/office/drawing/2014/main" id="{35008F77-65FB-4027-A0AB-F62028C6770D}"/>
              </a:ext>
            </a:extLst>
          </p:cNvPr>
          <p:cNvSpPr/>
          <p:nvPr/>
        </p:nvSpPr>
        <p:spPr>
          <a:xfrm>
            <a:off x="1803973" y="324613"/>
            <a:ext cx="6867358" cy="523220"/>
          </a:xfrm>
          <a:prstGeom prst="rect">
            <a:avLst/>
          </a:prstGeom>
        </p:spPr>
        <p:txBody>
          <a:bodyPr wrap="square">
            <a:spAutoFit/>
          </a:bodyPr>
          <a:lstStyle/>
          <a:p>
            <a:pPr>
              <a:spcBef>
                <a:spcPts val="0"/>
              </a:spcBef>
              <a:spcAft>
                <a:spcPts val="0"/>
              </a:spcAft>
            </a:pPr>
            <a:r>
              <a:rPr lang="es-CO" b="1" dirty="0">
                <a:solidFill>
                  <a:schemeClr val="bg1"/>
                </a:solidFill>
                <a:latin typeface="Montserrat" panose="00000500000000000000" pitchFamily="2" charset="0"/>
                <a:ea typeface="Roboto"/>
                <a:cs typeface="Roboto"/>
                <a:sym typeface="Roboto"/>
              </a:rPr>
              <a:t>Si calificó con 1, 2 o 3 la pregunta Califique el grado de satisfacción con la respuesta suministrada por la CGN para las PQRSD, indique por qué.</a:t>
            </a:r>
          </a:p>
        </p:txBody>
      </p:sp>
      <p:sp>
        <p:nvSpPr>
          <p:cNvPr id="12" name="CuadroTexto 11">
            <a:extLst>
              <a:ext uri="{FF2B5EF4-FFF2-40B4-BE49-F238E27FC236}">
                <a16:creationId xmlns:a16="http://schemas.microsoft.com/office/drawing/2014/main" id="{ACAB1E0B-895C-4750-820A-3FBA496A0425}"/>
              </a:ext>
            </a:extLst>
          </p:cNvPr>
          <p:cNvSpPr txBox="1"/>
          <p:nvPr/>
        </p:nvSpPr>
        <p:spPr>
          <a:xfrm>
            <a:off x="536856" y="843369"/>
            <a:ext cx="8070288" cy="5049652"/>
          </a:xfrm>
          <a:prstGeom prst="rect">
            <a:avLst/>
          </a:prstGeom>
          <a:noFill/>
        </p:spPr>
        <p:txBody>
          <a:bodyPr wrap="square">
            <a:spAutoFit/>
          </a:bodyPr>
          <a:lstStyle/>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1.   Frente a la falta de respuestas oportunas por parte de la asesora asignada a la entidad. </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2.   Porque me ha faltado un poco más entender el mensaje dado, respuesta confusa.</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3.   Falta de atención en tiempo real y acompañamiento. </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180340" algn="just">
              <a:lnSpc>
                <a:spcPct val="150000"/>
              </a:lnSpc>
            </a:pPr>
            <a:r>
              <a:rPr lang="es-CO" sz="1100" dirty="0">
                <a:latin typeface="Montserrat" panose="00000500000000000000" pitchFamily="2" charset="0"/>
                <a:cs typeface="Times New Roman" panose="02020603050405020304" pitchFamily="18" charset="0"/>
              </a:rPr>
              <a:t>4. Las respuestas son muy demoradas. </a:t>
            </a:r>
          </a:p>
          <a:p>
            <a:pPr marL="180340" algn="just">
              <a:lnSpc>
                <a:spcPct val="150000"/>
              </a:lnSpc>
            </a:pPr>
            <a:r>
              <a:rPr lang="es-CO" sz="1100" dirty="0">
                <a:latin typeface="Montserrat" panose="00000500000000000000" pitchFamily="2" charset="0"/>
                <a:cs typeface="Times New Roman" panose="02020603050405020304" pitchFamily="18" charset="0"/>
              </a:rPr>
              <a:t>5.   No he obtenido respuesta.</a:t>
            </a:r>
          </a:p>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6.   La página es un poco confusa para buscar los temas.</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449580" indent="-26670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7.   La respuesta de una solicitud que realizó mi entidad se recibió 4 meses después y la respuesta fue que la CGN no tenía competencia.</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8.   Información eficiente para esta vigencia 2022.</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9.   Todos los correos son extensos y de poca utilidad.</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447040" indent="-26670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10.  A pesar que las comunicaciones y la información son completas, hace falta reforzar la capacitación, sobre todo presencial con casuística que le permita a uno corregir o mejorar la aplicación de las directrices.</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18034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11.  Falta mejoras.</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a:p>
            <a:pPr marL="447040" indent="-266700" algn="just">
              <a:lnSpc>
                <a:spcPct val="150000"/>
              </a:lnSpc>
            </a:pPr>
            <a:r>
              <a:rPr lang="es-CO" sz="1100" i="0" dirty="0">
                <a:effectLst/>
                <a:latin typeface="Montserrat" panose="00000500000000000000" pitchFamily="2" charset="0"/>
                <a:ea typeface="Times New Roman" panose="02020603050405020304" pitchFamily="18" charset="0"/>
                <a:cs typeface="Times New Roman" panose="02020603050405020304" pitchFamily="18" charset="0"/>
              </a:rPr>
              <a:t>12</a:t>
            </a:r>
            <a:r>
              <a:rPr lang="es-CO" sz="1100" dirty="0">
                <a:latin typeface="Montserrat" panose="00000500000000000000" pitchFamily="2" charset="0"/>
                <a:cs typeface="Times New Roman" panose="02020603050405020304" pitchFamily="18" charset="0"/>
              </a:rPr>
              <a:t>.	Las doctrinas contables no son previamente socializadas, no abarcan la necesidad total de la entidad.</a:t>
            </a:r>
          </a:p>
          <a:p>
            <a:pPr marL="408940" indent="-228600" algn="just">
              <a:lnSpc>
                <a:spcPct val="150000"/>
              </a:lnSpc>
              <a:buAutoNum type="arabicPeriod" startAt="13"/>
            </a:pPr>
            <a:r>
              <a:rPr lang="es-CO" sz="1100" dirty="0">
                <a:latin typeface="Montserrat" panose="00000500000000000000" pitchFamily="2" charset="0"/>
                <a:cs typeface="Times New Roman" panose="02020603050405020304" pitchFamily="18" charset="0"/>
              </a:rPr>
              <a:t>No fue clara la respuesta dada por la CGN.</a:t>
            </a:r>
          </a:p>
          <a:p>
            <a:pPr marL="180340" algn="just">
              <a:lnSpc>
                <a:spcPct val="150000"/>
              </a:lnSpc>
            </a:pPr>
            <a:r>
              <a:rPr lang="es-MX" sz="1100" dirty="0">
                <a:latin typeface="Montserrat" panose="00000500000000000000" pitchFamily="2" charset="0"/>
                <a:cs typeface="Times New Roman" panose="02020603050405020304" pitchFamily="18" charset="0"/>
              </a:rPr>
              <a:t>14.  Creo que nos ha faltado más interacción, con el tema recíprocas.</a:t>
            </a:r>
          </a:p>
          <a:p>
            <a:pPr marL="408940" indent="-228600" algn="just">
              <a:lnSpc>
                <a:spcPct val="150000"/>
              </a:lnSpc>
              <a:buAutoNum type="arabicPeriod" startAt="15"/>
            </a:pPr>
            <a:r>
              <a:rPr lang="es-MX" sz="1100" dirty="0">
                <a:latin typeface="Montserrat" panose="00000500000000000000" pitchFamily="2" charset="0"/>
                <a:cs typeface="Times New Roman" panose="02020603050405020304" pitchFamily="18" charset="0"/>
              </a:rPr>
              <a:t>No es claro el soporte para resolver dudas en informes.</a:t>
            </a:r>
          </a:p>
          <a:p>
            <a:pPr marL="180340" algn="just">
              <a:lnSpc>
                <a:spcPct val="150000"/>
              </a:lnSpc>
            </a:pPr>
            <a:r>
              <a:rPr lang="es-MX" sz="1100" dirty="0">
                <a:latin typeface="Montserrat" panose="00000500000000000000" pitchFamily="2" charset="0"/>
                <a:cs typeface="Times New Roman" panose="02020603050405020304" pitchFamily="18" charset="0"/>
              </a:rPr>
              <a:t>16.  Falta una mejor interacción entre los asesores y las entidades.</a:t>
            </a:r>
          </a:p>
          <a:p>
            <a:pPr marL="180340" algn="just">
              <a:lnSpc>
                <a:spcPct val="150000"/>
              </a:lnSpc>
            </a:pPr>
            <a:r>
              <a:rPr lang="es-MX" sz="1100" dirty="0">
                <a:latin typeface="Montserrat" panose="00000500000000000000" pitchFamily="2" charset="0"/>
                <a:cs typeface="Times New Roman" panose="02020603050405020304" pitchFamily="18" charset="0"/>
              </a:rPr>
              <a:t>17.  Porque debe haber mejoras en esos aspectos.</a:t>
            </a:r>
            <a:endParaRPr lang="es-CO" sz="1000" i="1"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09F58D08-3CA7-4CB3-AA6E-CE15ECF3298C}"/>
              </a:ext>
            </a:extLst>
          </p:cNvPr>
          <p:cNvSpPr txBox="1"/>
          <p:nvPr/>
        </p:nvSpPr>
        <p:spPr>
          <a:xfrm>
            <a:off x="765332" y="381114"/>
            <a:ext cx="1018134" cy="307777"/>
          </a:xfrm>
          <a:prstGeom prst="rect">
            <a:avLst/>
          </a:prstGeom>
          <a:noFill/>
        </p:spPr>
        <p:txBody>
          <a:bodyPr wrap="square">
            <a:spAutoFit/>
          </a:bodyPr>
          <a:lstStyle/>
          <a:p>
            <a:r>
              <a:rPr lang="es-CO" sz="1400" spc="20" dirty="0">
                <a:solidFill>
                  <a:schemeClr val="bg1"/>
                </a:solidFill>
                <a:effectLst>
                  <a:outerShdw blurRad="38100" dist="38100" dir="2700000" algn="tl">
                    <a:srgbClr val="000000">
                      <a:alpha val="43137"/>
                    </a:srgbClr>
                  </a:outerShdw>
                </a:effectLst>
                <a:latin typeface="Montserrat" panose="00000500000000000000" pitchFamily="2" charset="0"/>
              </a:rPr>
              <a:t>PQRSD</a:t>
            </a:r>
            <a:endParaRPr lang="es-CO" dirty="0">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23244928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555;p26">
            <a:extLst>
              <a:ext uri="{FF2B5EF4-FFF2-40B4-BE49-F238E27FC236}">
                <a16:creationId xmlns:a16="http://schemas.microsoft.com/office/drawing/2014/main" id="{3796C0B2-11C7-4BB3-BD3E-9460461AF669}"/>
              </a:ext>
            </a:extLst>
          </p:cNvPr>
          <p:cNvSpPr/>
          <p:nvPr/>
        </p:nvSpPr>
        <p:spPr>
          <a:xfrm>
            <a:off x="1487871" y="156951"/>
            <a:ext cx="354454" cy="161013"/>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556;p26">
            <a:extLst>
              <a:ext uri="{FF2B5EF4-FFF2-40B4-BE49-F238E27FC236}">
                <a16:creationId xmlns:a16="http://schemas.microsoft.com/office/drawing/2014/main" id="{1CCDE384-FF89-47CB-890B-561F1CF48E62}"/>
              </a:ext>
            </a:extLst>
          </p:cNvPr>
          <p:cNvSpPr/>
          <p:nvPr/>
        </p:nvSpPr>
        <p:spPr>
          <a:xfrm>
            <a:off x="472669" y="711234"/>
            <a:ext cx="354685" cy="160803"/>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557;p26">
            <a:extLst>
              <a:ext uri="{FF2B5EF4-FFF2-40B4-BE49-F238E27FC236}">
                <a16:creationId xmlns:a16="http://schemas.microsoft.com/office/drawing/2014/main" id="{BA39BDDB-0DF8-46DE-A857-88B034192928}"/>
              </a:ext>
            </a:extLst>
          </p:cNvPr>
          <p:cNvSpPr/>
          <p:nvPr/>
        </p:nvSpPr>
        <p:spPr>
          <a:xfrm>
            <a:off x="587628" y="296192"/>
            <a:ext cx="8556372" cy="549368"/>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558;p26">
            <a:extLst>
              <a:ext uri="{FF2B5EF4-FFF2-40B4-BE49-F238E27FC236}">
                <a16:creationId xmlns:a16="http://schemas.microsoft.com/office/drawing/2014/main" id="{323467C3-6B54-40A9-A5A0-5347E7AC2E3F}"/>
              </a:ext>
            </a:extLst>
          </p:cNvPr>
          <p:cNvSpPr/>
          <p:nvPr/>
        </p:nvSpPr>
        <p:spPr>
          <a:xfrm>
            <a:off x="518625" y="165267"/>
            <a:ext cx="1303193" cy="709550"/>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t>   </a:t>
            </a:r>
            <a:endParaRPr dirty="0">
              <a:solidFill>
                <a:schemeClr val="bg1"/>
              </a:solidFill>
            </a:endParaRPr>
          </a:p>
        </p:txBody>
      </p:sp>
      <p:sp>
        <p:nvSpPr>
          <p:cNvPr id="33" name="Rectángulo 32">
            <a:extLst>
              <a:ext uri="{FF2B5EF4-FFF2-40B4-BE49-F238E27FC236}">
                <a16:creationId xmlns:a16="http://schemas.microsoft.com/office/drawing/2014/main" id="{35008F77-65FB-4027-A0AB-F62028C6770D}"/>
              </a:ext>
            </a:extLst>
          </p:cNvPr>
          <p:cNvSpPr/>
          <p:nvPr/>
        </p:nvSpPr>
        <p:spPr>
          <a:xfrm>
            <a:off x="1785373" y="268415"/>
            <a:ext cx="7018864" cy="523220"/>
          </a:xfrm>
          <a:prstGeom prst="rect">
            <a:avLst/>
          </a:prstGeom>
        </p:spPr>
        <p:txBody>
          <a:bodyPr wrap="square">
            <a:spAutoFit/>
          </a:bodyPr>
          <a:lstStyle/>
          <a:p>
            <a:pPr>
              <a:spcBef>
                <a:spcPts val="0"/>
              </a:spcBef>
              <a:spcAft>
                <a:spcPts val="0"/>
              </a:spcAft>
            </a:pPr>
            <a:r>
              <a:rPr lang="es-CO" b="1" dirty="0">
                <a:solidFill>
                  <a:schemeClr val="bg1"/>
                </a:solidFill>
                <a:latin typeface="Montserrat" panose="00000500000000000000" pitchFamily="2" charset="0"/>
                <a:ea typeface="Roboto"/>
                <a:cs typeface="Roboto"/>
                <a:sym typeface="Roboto"/>
              </a:rPr>
              <a:t>Si calificó con 1, 2 o 3 la pregunta Califique el grado de satisfacción con la respuesta suministrada por la CGN para las PQRSD, indique por qué.</a:t>
            </a:r>
          </a:p>
        </p:txBody>
      </p:sp>
      <p:sp>
        <p:nvSpPr>
          <p:cNvPr id="12" name="CuadroTexto 11">
            <a:extLst>
              <a:ext uri="{FF2B5EF4-FFF2-40B4-BE49-F238E27FC236}">
                <a16:creationId xmlns:a16="http://schemas.microsoft.com/office/drawing/2014/main" id="{ACAB1E0B-895C-4750-820A-3FBA496A0425}"/>
              </a:ext>
            </a:extLst>
          </p:cNvPr>
          <p:cNvSpPr txBox="1"/>
          <p:nvPr/>
        </p:nvSpPr>
        <p:spPr>
          <a:xfrm>
            <a:off x="-38184" y="976485"/>
            <a:ext cx="9182184" cy="4670125"/>
          </a:xfrm>
          <a:prstGeom prst="rect">
            <a:avLst/>
          </a:prstGeom>
          <a:noFill/>
        </p:spPr>
        <p:txBody>
          <a:bodyPr wrap="square">
            <a:spAutoFit/>
          </a:bodyPr>
          <a:lstStyle/>
          <a:p>
            <a:pPr marL="408940" indent="-228600" algn="just">
              <a:lnSpc>
                <a:spcPct val="150000"/>
              </a:lnSpc>
              <a:buAutoNum type="arabicPeriod" startAt="18"/>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Por falta de orientación sobre la normatividad contable a las entidades. </a:t>
            </a:r>
          </a:p>
          <a:p>
            <a:pPr marL="408940" indent="-228600" algn="just">
              <a:lnSpc>
                <a:spcPct val="150000"/>
              </a:lnSpc>
              <a:buAutoNum type="arabicPeriod" startAt="18"/>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La mayoría de las inquietudes son despejadas por el asesor de la zona, el cual es muy amable y diligente.  Las consultas por correo de la página o PQRS no son contestadas oportunamente y las respuestas no cumplen con lo requerido en algunas ocasiones.</a:t>
            </a:r>
          </a:p>
          <a:p>
            <a:pPr marL="408940" indent="-228600" algn="just">
              <a:lnSpc>
                <a:spcPct val="150000"/>
              </a:lnSpc>
              <a:buAutoNum type="arabicPeriod" startAt="19"/>
            </a:pPr>
            <a:r>
              <a:rPr lang="es-MX" sz="1050" dirty="0">
                <a:latin typeface="Montserrat" panose="00000500000000000000" pitchFamily="2" charset="0"/>
                <a:cs typeface="Times New Roman" panose="02020603050405020304" pitchFamily="18" charset="0"/>
              </a:rPr>
              <a:t>Concepto personal.</a:t>
            </a:r>
          </a:p>
          <a:p>
            <a:pPr marL="408940" indent="-228600" algn="just">
              <a:lnSpc>
                <a:spcPct val="150000"/>
              </a:lnSpc>
              <a:buAutoNum type="arabicPeriod" startAt="21"/>
            </a:pPr>
            <a:r>
              <a:rPr lang="es-CO" sz="1050" dirty="0">
                <a:latin typeface="Montserrat" panose="00000500000000000000" pitchFamily="2" charset="0"/>
                <a:cs typeface="Times New Roman" panose="02020603050405020304" pitchFamily="18" charset="0"/>
              </a:rPr>
              <a:t>Me parece que falta mucha más información, servicio personalizado y capacitaciones sobre un tema tan importante como es el reporte CHIP, claro que, en el tema de servicio para instalación del CHIP, el servicio si fue muy bueno. Pero ya en el tema de entrar a mirar el cargue, pienso que se necesita más información, así mismo el servicio de correo de ustedes también es bueno, no tendría nada más que decir. Muchas gracias por su atención</a:t>
            </a:r>
            <a:r>
              <a:rPr lang="es-MX" sz="1050" dirty="0">
                <a:latin typeface="Montserrat" panose="00000500000000000000" pitchFamily="2" charset="0"/>
                <a:cs typeface="Times New Roman" panose="02020603050405020304" pitchFamily="18" charset="0"/>
              </a:rPr>
              <a:t>.</a:t>
            </a:r>
          </a:p>
          <a:p>
            <a:pPr marL="408940" indent="-228600" algn="just">
              <a:lnSpc>
                <a:spcPct val="150000"/>
              </a:lnSpc>
              <a:buFontTx/>
              <a:buAutoNum type="arabicPeriod" startAt="22"/>
            </a:pPr>
            <a:r>
              <a:rPr lang="es-CO" sz="1050" dirty="0">
                <a:latin typeface="Montserrat" panose="00000500000000000000" pitchFamily="2" charset="0"/>
                <a:cs typeface="Times New Roman" panose="02020603050405020304" pitchFamily="18" charset="0"/>
              </a:rPr>
              <a:t>No dan soluciones contundentes en las solicitudes de apoyo.</a:t>
            </a:r>
          </a:p>
          <a:p>
            <a:pPr marL="408940" indent="-228600" algn="just">
              <a:lnSpc>
                <a:spcPct val="150000"/>
              </a:lnSpc>
              <a:buAutoNum type="arabicPeriod" startAt="22"/>
            </a:pPr>
            <a:r>
              <a:rPr lang="es-MX" sz="1050" dirty="0">
                <a:latin typeface="Montserrat" panose="00000500000000000000" pitchFamily="2" charset="0"/>
                <a:cs typeface="Times New Roman" panose="02020603050405020304" pitchFamily="18" charset="0"/>
              </a:rPr>
              <a:t>Las consultas PQR no se responden oportunamente y sus respuestas no son concretas.</a:t>
            </a:r>
          </a:p>
          <a:p>
            <a:pPr marL="408940" indent="-228600" algn="just">
              <a:lnSpc>
                <a:spcPct val="150000"/>
              </a:lnSpc>
              <a:buAutoNum type="arabicPeriod" startAt="23"/>
            </a:pPr>
            <a:r>
              <a:rPr lang="es-MX" sz="1050" dirty="0">
                <a:latin typeface="Montserrat" panose="00000500000000000000" pitchFamily="2" charset="0"/>
                <a:cs typeface="Times New Roman" panose="02020603050405020304" pitchFamily="18" charset="0"/>
              </a:rPr>
              <a:t>Se requiere, que exista un canal directo con las oficinas de </a:t>
            </a: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Control interno de las entidades para el manejo de la información y solicitudes.</a:t>
            </a:r>
          </a:p>
          <a:p>
            <a:pPr marL="180340" algn="just">
              <a:lnSpc>
                <a:spcPct val="150000"/>
              </a:lnSpc>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25.  Las solicitudes o apoyo por correo electrónico no son atendidas.</a:t>
            </a:r>
          </a:p>
          <a:p>
            <a:pPr marL="180340" algn="just">
              <a:lnSpc>
                <a:spcPct val="150000"/>
              </a:lnSpc>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26.  Deben introducirse mejoras haciendo más amigables las herramientas.</a:t>
            </a:r>
          </a:p>
          <a:p>
            <a:pPr marL="180340" algn="just">
              <a:lnSpc>
                <a:spcPct val="150000"/>
              </a:lnSpc>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27.  Por la falta de tiempo y recursos.</a:t>
            </a:r>
          </a:p>
          <a:p>
            <a:pPr marL="180340" algn="just">
              <a:lnSpc>
                <a:spcPct val="150000"/>
              </a:lnSpc>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28.  En ocasiones las respuestas no atienden las solicitudes realizadas o no profundiza en los conceptos.</a:t>
            </a:r>
          </a:p>
          <a:p>
            <a:pPr marL="180340" algn="just">
              <a:lnSpc>
                <a:spcPct val="150000"/>
              </a:lnSpc>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29.  No he recibido respuestas claras y adecuadas sobre ciertos temas consultados.</a:t>
            </a:r>
          </a:p>
          <a:p>
            <a:pPr marL="180340" algn="just">
              <a:lnSpc>
                <a:spcPct val="150000"/>
              </a:lnSpc>
            </a:pPr>
            <a:r>
              <a:rPr lang="es-MX" sz="1050" i="0" dirty="0">
                <a:effectLst/>
                <a:latin typeface="Montserrat" panose="00000500000000000000" pitchFamily="2" charset="0"/>
                <a:ea typeface="Times New Roman" panose="02020603050405020304" pitchFamily="18" charset="0"/>
                <a:cs typeface="Times New Roman" panose="02020603050405020304" pitchFamily="18" charset="0"/>
              </a:rPr>
              <a:t>30.  Falta de apoyo a el área financiera.</a:t>
            </a:r>
          </a:p>
        </p:txBody>
      </p:sp>
      <p:sp>
        <p:nvSpPr>
          <p:cNvPr id="9" name="CuadroTexto 8">
            <a:extLst>
              <a:ext uri="{FF2B5EF4-FFF2-40B4-BE49-F238E27FC236}">
                <a16:creationId xmlns:a16="http://schemas.microsoft.com/office/drawing/2014/main" id="{0C788EA3-D30B-4C57-B43F-3EFB2B9505AD}"/>
              </a:ext>
            </a:extLst>
          </p:cNvPr>
          <p:cNvSpPr txBox="1"/>
          <p:nvPr/>
        </p:nvSpPr>
        <p:spPr>
          <a:xfrm>
            <a:off x="752162" y="346455"/>
            <a:ext cx="960727" cy="307777"/>
          </a:xfrm>
          <a:prstGeom prst="rect">
            <a:avLst/>
          </a:prstGeom>
          <a:noFill/>
        </p:spPr>
        <p:txBody>
          <a:bodyPr wrap="square">
            <a:spAutoFit/>
          </a:bodyPr>
          <a:lstStyle/>
          <a:p>
            <a:r>
              <a:rPr lang="es-CO" sz="1400" spc="20" dirty="0">
                <a:solidFill>
                  <a:schemeClr val="bg1"/>
                </a:solidFill>
                <a:effectLst>
                  <a:outerShdw blurRad="38100" dist="38100" dir="2700000" algn="tl">
                    <a:srgbClr val="000000">
                      <a:alpha val="43137"/>
                    </a:srgbClr>
                  </a:outerShdw>
                </a:effectLst>
                <a:latin typeface="Montserrat" panose="00000500000000000000" pitchFamily="2" charset="0"/>
              </a:rPr>
              <a:t>PQRSD</a:t>
            </a:r>
            <a:endParaRPr lang="es-CO" dirty="0">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39521297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555;p26">
            <a:extLst>
              <a:ext uri="{FF2B5EF4-FFF2-40B4-BE49-F238E27FC236}">
                <a16:creationId xmlns:a16="http://schemas.microsoft.com/office/drawing/2014/main" id="{3796C0B2-11C7-4BB3-BD3E-9460461AF669}"/>
              </a:ext>
            </a:extLst>
          </p:cNvPr>
          <p:cNvSpPr/>
          <p:nvPr/>
        </p:nvSpPr>
        <p:spPr>
          <a:xfrm>
            <a:off x="1487871" y="156951"/>
            <a:ext cx="354454" cy="161013"/>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556;p26">
            <a:extLst>
              <a:ext uri="{FF2B5EF4-FFF2-40B4-BE49-F238E27FC236}">
                <a16:creationId xmlns:a16="http://schemas.microsoft.com/office/drawing/2014/main" id="{1CCDE384-FF89-47CB-890B-561F1CF48E62}"/>
              </a:ext>
            </a:extLst>
          </p:cNvPr>
          <p:cNvSpPr/>
          <p:nvPr/>
        </p:nvSpPr>
        <p:spPr>
          <a:xfrm>
            <a:off x="472669" y="711234"/>
            <a:ext cx="354685" cy="160803"/>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557;p26">
            <a:extLst>
              <a:ext uri="{FF2B5EF4-FFF2-40B4-BE49-F238E27FC236}">
                <a16:creationId xmlns:a16="http://schemas.microsoft.com/office/drawing/2014/main" id="{BA39BDDB-0DF8-46DE-A857-88B034192928}"/>
              </a:ext>
            </a:extLst>
          </p:cNvPr>
          <p:cNvSpPr/>
          <p:nvPr/>
        </p:nvSpPr>
        <p:spPr>
          <a:xfrm>
            <a:off x="587628" y="296192"/>
            <a:ext cx="8427583" cy="549368"/>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558;p26">
            <a:extLst>
              <a:ext uri="{FF2B5EF4-FFF2-40B4-BE49-F238E27FC236}">
                <a16:creationId xmlns:a16="http://schemas.microsoft.com/office/drawing/2014/main" id="{323467C3-6B54-40A9-A5A0-5347E7AC2E3F}"/>
              </a:ext>
            </a:extLst>
          </p:cNvPr>
          <p:cNvSpPr/>
          <p:nvPr/>
        </p:nvSpPr>
        <p:spPr>
          <a:xfrm>
            <a:off x="518625" y="165267"/>
            <a:ext cx="1303193" cy="709550"/>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t>   </a:t>
            </a:r>
            <a:endParaRPr dirty="0">
              <a:solidFill>
                <a:schemeClr val="bg1"/>
              </a:solidFill>
            </a:endParaRPr>
          </a:p>
        </p:txBody>
      </p:sp>
      <p:sp>
        <p:nvSpPr>
          <p:cNvPr id="33" name="Rectángulo 32">
            <a:extLst>
              <a:ext uri="{FF2B5EF4-FFF2-40B4-BE49-F238E27FC236}">
                <a16:creationId xmlns:a16="http://schemas.microsoft.com/office/drawing/2014/main" id="{35008F77-65FB-4027-A0AB-F62028C6770D}"/>
              </a:ext>
            </a:extLst>
          </p:cNvPr>
          <p:cNvSpPr/>
          <p:nvPr/>
        </p:nvSpPr>
        <p:spPr>
          <a:xfrm>
            <a:off x="1803973" y="324613"/>
            <a:ext cx="7043813" cy="523220"/>
          </a:xfrm>
          <a:prstGeom prst="rect">
            <a:avLst/>
          </a:prstGeom>
        </p:spPr>
        <p:txBody>
          <a:bodyPr wrap="square">
            <a:spAutoFit/>
          </a:bodyPr>
          <a:lstStyle/>
          <a:p>
            <a:pPr>
              <a:spcBef>
                <a:spcPts val="0"/>
              </a:spcBef>
              <a:spcAft>
                <a:spcPts val="0"/>
              </a:spcAft>
            </a:pPr>
            <a:r>
              <a:rPr lang="es-CO" b="1" dirty="0">
                <a:solidFill>
                  <a:schemeClr val="bg1"/>
                </a:solidFill>
                <a:latin typeface="Montserrat" panose="00000500000000000000" pitchFamily="2" charset="0"/>
                <a:ea typeface="Roboto"/>
                <a:cs typeface="Roboto"/>
                <a:sym typeface="Roboto"/>
              </a:rPr>
              <a:t>Si calificó con 1, 2 o 3 la pregunta Califique el grado de satisfacción con la respuesta suministrada por la CGN para las PQRSD, indique por qué.</a:t>
            </a:r>
          </a:p>
        </p:txBody>
      </p:sp>
      <p:sp>
        <p:nvSpPr>
          <p:cNvPr id="12" name="CuadroTexto 11">
            <a:extLst>
              <a:ext uri="{FF2B5EF4-FFF2-40B4-BE49-F238E27FC236}">
                <a16:creationId xmlns:a16="http://schemas.microsoft.com/office/drawing/2014/main" id="{ACAB1E0B-895C-4750-820A-3FBA496A0425}"/>
              </a:ext>
            </a:extLst>
          </p:cNvPr>
          <p:cNvSpPr txBox="1"/>
          <p:nvPr/>
        </p:nvSpPr>
        <p:spPr>
          <a:xfrm>
            <a:off x="472669" y="1260602"/>
            <a:ext cx="8070288" cy="4126322"/>
          </a:xfrm>
          <a:prstGeom prst="rect">
            <a:avLst/>
          </a:prstGeom>
          <a:noFill/>
        </p:spPr>
        <p:txBody>
          <a:bodyPr wrap="square">
            <a:spAutoFit/>
          </a:bodyPr>
          <a:lstStyle/>
          <a:p>
            <a:pPr marL="180340" algn="just">
              <a:lnSpc>
                <a:spcPct val="150000"/>
              </a:lnSpc>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31.   Se requiere actualizaciones oportunas y atención telefónica, ya que es poco efectiva.</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Las respuestas no son oportunas. </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Existe gran cantidad de información contable siendo muy compleja su utilización es necesario una mejor organización que permita un mejor acceso y menos confusión.  </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Hay que mejorar los diferentes sistemas y medio de comunicación, para ser efectivos y así mismo, contemplar y fortalecer la capacitación presencial en todas las áreas de la contabilidad pública. Gracias.</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No  hay relevancia en la información.</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En respuesta a una solicitud sobre dificultades para acceder al CHIP, la información recibida no fue de utilidad.</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No hay capacitación sobre temas actuales y algunas respuestas no son oportunas.</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Falta de temáticas ajustadas a la realidad del día a día en la gestión contable.</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Falta mucha divulgación.</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Porque se puede presentar mejoras.</a:t>
            </a:r>
          </a:p>
          <a:p>
            <a:pPr marL="408940" indent="-228600" algn="just">
              <a:lnSpc>
                <a:spcPct val="150000"/>
              </a:lnSpc>
              <a:buAutoNum type="arabicPeriod" startAt="32"/>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Se realizó consulta sobre método de elaboración del Flujo de Efectivo para entidades que sus ingresos dependen de las transferencias del PGN y nunca fue contestado.</a:t>
            </a:r>
          </a:p>
          <a:p>
            <a:pPr marL="180340" algn="just">
              <a:lnSpc>
                <a:spcPct val="150000"/>
              </a:lnSpc>
            </a:pPr>
            <a:endParaRPr lang="es-MX" sz="1100" i="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514DCDB0-4C38-4F67-A9E0-6657EF26F241}"/>
              </a:ext>
            </a:extLst>
          </p:cNvPr>
          <p:cNvSpPr txBox="1"/>
          <p:nvPr/>
        </p:nvSpPr>
        <p:spPr>
          <a:xfrm>
            <a:off x="698569" y="356968"/>
            <a:ext cx="994464" cy="307777"/>
          </a:xfrm>
          <a:prstGeom prst="rect">
            <a:avLst/>
          </a:prstGeom>
          <a:noFill/>
        </p:spPr>
        <p:txBody>
          <a:bodyPr wrap="square">
            <a:spAutoFit/>
          </a:bodyPr>
          <a:lstStyle/>
          <a:p>
            <a:r>
              <a:rPr lang="es-CO" sz="1400" spc="20" dirty="0">
                <a:solidFill>
                  <a:schemeClr val="bg1"/>
                </a:solidFill>
                <a:effectLst>
                  <a:outerShdw blurRad="38100" dist="38100" dir="2700000" algn="tl">
                    <a:srgbClr val="000000">
                      <a:alpha val="43137"/>
                    </a:srgbClr>
                  </a:outerShdw>
                </a:effectLst>
                <a:latin typeface="Montserrat" panose="00000500000000000000" pitchFamily="2" charset="0"/>
              </a:rPr>
              <a:t>PQRSD</a:t>
            </a:r>
            <a:endParaRPr lang="es-CO" dirty="0">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4018857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555;p26">
            <a:extLst>
              <a:ext uri="{FF2B5EF4-FFF2-40B4-BE49-F238E27FC236}">
                <a16:creationId xmlns:a16="http://schemas.microsoft.com/office/drawing/2014/main" id="{3796C0B2-11C7-4BB3-BD3E-9460461AF669}"/>
              </a:ext>
            </a:extLst>
          </p:cNvPr>
          <p:cNvSpPr/>
          <p:nvPr/>
        </p:nvSpPr>
        <p:spPr>
          <a:xfrm>
            <a:off x="1487871" y="156951"/>
            <a:ext cx="354454" cy="161013"/>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556;p26">
            <a:extLst>
              <a:ext uri="{FF2B5EF4-FFF2-40B4-BE49-F238E27FC236}">
                <a16:creationId xmlns:a16="http://schemas.microsoft.com/office/drawing/2014/main" id="{1CCDE384-FF89-47CB-890B-561F1CF48E62}"/>
              </a:ext>
            </a:extLst>
          </p:cNvPr>
          <p:cNvSpPr/>
          <p:nvPr/>
        </p:nvSpPr>
        <p:spPr>
          <a:xfrm>
            <a:off x="472669" y="711234"/>
            <a:ext cx="354685" cy="160803"/>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557;p26">
            <a:extLst>
              <a:ext uri="{FF2B5EF4-FFF2-40B4-BE49-F238E27FC236}">
                <a16:creationId xmlns:a16="http://schemas.microsoft.com/office/drawing/2014/main" id="{BA39BDDB-0DF8-46DE-A857-88B034192928}"/>
              </a:ext>
            </a:extLst>
          </p:cNvPr>
          <p:cNvSpPr/>
          <p:nvPr/>
        </p:nvSpPr>
        <p:spPr>
          <a:xfrm>
            <a:off x="587628" y="296192"/>
            <a:ext cx="8388947" cy="549368"/>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558;p26">
            <a:extLst>
              <a:ext uri="{FF2B5EF4-FFF2-40B4-BE49-F238E27FC236}">
                <a16:creationId xmlns:a16="http://schemas.microsoft.com/office/drawing/2014/main" id="{323467C3-6B54-40A9-A5A0-5347E7AC2E3F}"/>
              </a:ext>
            </a:extLst>
          </p:cNvPr>
          <p:cNvSpPr/>
          <p:nvPr/>
        </p:nvSpPr>
        <p:spPr>
          <a:xfrm>
            <a:off x="500780" y="162487"/>
            <a:ext cx="1303193" cy="709550"/>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effectLst>
                  <a:outerShdw blurRad="38100" dist="38100" dir="2700000" algn="tl">
                    <a:srgbClr val="000000">
                      <a:alpha val="43137"/>
                    </a:srgbClr>
                  </a:outerShdw>
                </a:effectLst>
              </a:rPr>
              <a:t>   </a:t>
            </a:r>
            <a:endParaRPr dirty="0">
              <a:solidFill>
                <a:schemeClr val="bg1"/>
              </a:solidFill>
              <a:effectLst>
                <a:outerShdw blurRad="38100" dist="38100" dir="2700000" algn="tl">
                  <a:srgbClr val="000000">
                    <a:alpha val="43137"/>
                  </a:srgbClr>
                </a:outerShdw>
              </a:effectLst>
            </a:endParaRPr>
          </a:p>
        </p:txBody>
      </p:sp>
      <p:sp>
        <p:nvSpPr>
          <p:cNvPr id="33" name="Rectángulo 32">
            <a:extLst>
              <a:ext uri="{FF2B5EF4-FFF2-40B4-BE49-F238E27FC236}">
                <a16:creationId xmlns:a16="http://schemas.microsoft.com/office/drawing/2014/main" id="{35008F77-65FB-4027-A0AB-F62028C6770D}"/>
              </a:ext>
            </a:extLst>
          </p:cNvPr>
          <p:cNvSpPr/>
          <p:nvPr/>
        </p:nvSpPr>
        <p:spPr>
          <a:xfrm>
            <a:off x="1803973" y="324613"/>
            <a:ext cx="6966540" cy="523220"/>
          </a:xfrm>
          <a:prstGeom prst="rect">
            <a:avLst/>
          </a:prstGeom>
        </p:spPr>
        <p:txBody>
          <a:bodyPr wrap="square">
            <a:spAutoFit/>
          </a:bodyPr>
          <a:lstStyle/>
          <a:p>
            <a:pPr>
              <a:spcBef>
                <a:spcPts val="0"/>
              </a:spcBef>
              <a:spcAft>
                <a:spcPts val="0"/>
              </a:spcAft>
            </a:pPr>
            <a:r>
              <a:rPr lang="es-CO" b="1" dirty="0">
                <a:solidFill>
                  <a:schemeClr val="bg1"/>
                </a:solidFill>
                <a:latin typeface="Montserrat" panose="00000500000000000000" pitchFamily="2" charset="0"/>
                <a:ea typeface="Roboto"/>
                <a:cs typeface="Roboto"/>
                <a:sym typeface="Roboto"/>
              </a:rPr>
              <a:t>Si calificó con 1, 2 o 3 la pregunta Califique el grado de satisfacción con la respuesta suministrada por la CGN para las PQRSD, indique por qué.</a:t>
            </a:r>
          </a:p>
        </p:txBody>
      </p:sp>
      <p:sp>
        <p:nvSpPr>
          <p:cNvPr id="12" name="CuadroTexto 11">
            <a:extLst>
              <a:ext uri="{FF2B5EF4-FFF2-40B4-BE49-F238E27FC236}">
                <a16:creationId xmlns:a16="http://schemas.microsoft.com/office/drawing/2014/main" id="{ACAB1E0B-895C-4750-820A-3FBA496A0425}"/>
              </a:ext>
            </a:extLst>
          </p:cNvPr>
          <p:cNvSpPr txBox="1"/>
          <p:nvPr/>
        </p:nvSpPr>
        <p:spPr>
          <a:xfrm>
            <a:off x="137539" y="1612024"/>
            <a:ext cx="8070288" cy="2348913"/>
          </a:xfrm>
          <a:prstGeom prst="rect">
            <a:avLst/>
          </a:prstGeom>
          <a:noFill/>
        </p:spPr>
        <p:txBody>
          <a:bodyPr wrap="square">
            <a:spAutoFit/>
          </a:bodyPr>
          <a:lstStyle/>
          <a:p>
            <a:pPr marL="180340" algn="just">
              <a:lnSpc>
                <a:spcPct val="150000"/>
              </a:lnSpc>
            </a:pPr>
            <a:r>
              <a:rPr lang="es-MX" sz="1100" dirty="0">
                <a:latin typeface="Montserrat" panose="00000500000000000000" pitchFamily="2" charset="0"/>
                <a:ea typeface="Times New Roman" panose="02020603050405020304" pitchFamily="18" charset="0"/>
                <a:cs typeface="Times New Roman" panose="02020603050405020304" pitchFamily="18" charset="0"/>
              </a:rPr>
              <a:t>42. </a:t>
            </a: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La doctrina contable no suele responder los temas de fondo.</a:t>
            </a:r>
          </a:p>
          <a:p>
            <a:pPr marL="180340" algn="just">
              <a:lnSpc>
                <a:spcPct val="150000"/>
              </a:lnSpc>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43.  Hay demora.</a:t>
            </a:r>
          </a:p>
          <a:p>
            <a:pPr marL="180340" algn="just">
              <a:lnSpc>
                <a:spcPct val="150000"/>
              </a:lnSpc>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44.  No hay respuesta oportuna.</a:t>
            </a:r>
          </a:p>
          <a:p>
            <a:pPr marL="180340" algn="just">
              <a:lnSpc>
                <a:spcPct val="150000"/>
              </a:lnSpc>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45.  Se presenta poco apoyo en la época de presentación de CHIP y no se da respuesta oportuna a veces a las consultas.</a:t>
            </a:r>
          </a:p>
          <a:p>
            <a:pPr marL="180340" algn="just">
              <a:lnSpc>
                <a:spcPct val="150000"/>
              </a:lnSpc>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46.   Mas eficiencia para dar respuesta en ciertos tramites.</a:t>
            </a:r>
          </a:p>
          <a:p>
            <a:pPr marL="408940" indent="-228600" algn="just">
              <a:lnSpc>
                <a:spcPct val="150000"/>
              </a:lnSpc>
              <a:buAutoNum type="arabicPeriod" startAt="47"/>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La línea de teléfono no es funcional se demora.</a:t>
            </a:r>
          </a:p>
          <a:p>
            <a:pPr marL="408940" indent="-228600" algn="just">
              <a:lnSpc>
                <a:spcPct val="150000"/>
              </a:lnSpc>
              <a:buAutoNum type="arabicPeriod" startAt="47"/>
            </a:pPr>
            <a:r>
              <a:rPr lang="es-MX" sz="1100" i="0" dirty="0">
                <a:effectLst/>
                <a:latin typeface="Montserrat" panose="00000500000000000000" pitchFamily="2" charset="0"/>
                <a:ea typeface="Times New Roman" panose="02020603050405020304" pitchFamily="18" charset="0"/>
                <a:cs typeface="Times New Roman" panose="02020603050405020304" pitchFamily="18" charset="0"/>
              </a:rPr>
              <a:t>Oportunidad en la información.</a:t>
            </a:r>
          </a:p>
          <a:p>
            <a:pPr marL="408940" indent="-228600" algn="just">
              <a:lnSpc>
                <a:spcPct val="150000"/>
              </a:lnSpc>
              <a:buAutoNum type="arabicPeriod" startAt="18"/>
            </a:pPr>
            <a:endParaRPr lang="es-MX" sz="1100" i="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30F5025B-52AC-4BF4-84BF-F713FE36B8BC}"/>
              </a:ext>
            </a:extLst>
          </p:cNvPr>
          <p:cNvSpPr txBox="1"/>
          <p:nvPr/>
        </p:nvSpPr>
        <p:spPr>
          <a:xfrm>
            <a:off x="765331" y="381114"/>
            <a:ext cx="1038641" cy="307777"/>
          </a:xfrm>
          <a:prstGeom prst="rect">
            <a:avLst/>
          </a:prstGeom>
          <a:noFill/>
        </p:spPr>
        <p:txBody>
          <a:bodyPr wrap="square">
            <a:spAutoFit/>
          </a:bodyPr>
          <a:lstStyle/>
          <a:p>
            <a:r>
              <a:rPr lang="es-CO" sz="1400" spc="20" dirty="0">
                <a:solidFill>
                  <a:schemeClr val="bg1"/>
                </a:solidFill>
                <a:effectLst>
                  <a:outerShdw blurRad="38100" dist="38100" dir="2700000" algn="tl">
                    <a:srgbClr val="000000">
                      <a:alpha val="43137"/>
                    </a:srgbClr>
                  </a:outerShdw>
                </a:effectLst>
                <a:latin typeface="Montserrat" panose="00000500000000000000" pitchFamily="2" charset="0"/>
              </a:rPr>
              <a:t>PQRSD</a:t>
            </a:r>
            <a:endParaRPr lang="es-CO" dirty="0">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20741270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54;p26">
            <a:extLst>
              <a:ext uri="{FF2B5EF4-FFF2-40B4-BE49-F238E27FC236}">
                <a16:creationId xmlns:a16="http://schemas.microsoft.com/office/drawing/2014/main" id="{B53E974E-59CA-4C3B-8EB1-7A26D1C7A80C}"/>
              </a:ext>
            </a:extLst>
          </p:cNvPr>
          <p:cNvGrpSpPr/>
          <p:nvPr/>
        </p:nvGrpSpPr>
        <p:grpSpPr>
          <a:xfrm>
            <a:off x="684435" y="110804"/>
            <a:ext cx="4523999" cy="761856"/>
            <a:chOff x="3223397" y="819725"/>
            <a:chExt cx="4811328" cy="810244"/>
          </a:xfrm>
        </p:grpSpPr>
        <p:sp>
          <p:nvSpPr>
            <p:cNvPr id="3" name="Google Shape;555;p26">
              <a:extLst>
                <a:ext uri="{FF2B5EF4-FFF2-40B4-BE49-F238E27FC236}">
                  <a16:creationId xmlns:a16="http://schemas.microsoft.com/office/drawing/2014/main" id="{77021B02-4499-45FD-BCBC-942718FC5A1E}"/>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4" name="Google Shape;556;p26">
              <a:extLst>
                <a:ext uri="{FF2B5EF4-FFF2-40B4-BE49-F238E27FC236}">
                  <a16:creationId xmlns:a16="http://schemas.microsoft.com/office/drawing/2014/main" id="{1ACE2D54-45FC-45CD-904D-7C7C83F6A0F5}"/>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5" name="Google Shape;557;p26">
              <a:extLst>
                <a:ext uri="{FF2B5EF4-FFF2-40B4-BE49-F238E27FC236}">
                  <a16:creationId xmlns:a16="http://schemas.microsoft.com/office/drawing/2014/main" id="{7B7999DF-96C1-4C50-8982-33670E7093F0}"/>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6" name="Google Shape;558;p26">
              <a:extLst>
                <a:ext uri="{FF2B5EF4-FFF2-40B4-BE49-F238E27FC236}">
                  <a16:creationId xmlns:a16="http://schemas.microsoft.com/office/drawing/2014/main" id="{26BDD0DE-82FA-4287-922B-20554BE672E0}"/>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7" name="Google Shape;561;p26">
              <a:extLst>
                <a:ext uri="{FF2B5EF4-FFF2-40B4-BE49-F238E27FC236}">
                  <a16:creationId xmlns:a16="http://schemas.microsoft.com/office/drawing/2014/main" id="{4C445F47-43C4-41F8-BB2F-8EB716309B79}"/>
                </a:ext>
              </a:extLst>
            </p:cNvPr>
            <p:cNvSpPr txBox="1"/>
            <p:nvPr/>
          </p:nvSpPr>
          <p:spPr>
            <a:xfrm>
              <a:off x="4854232" y="919199"/>
              <a:ext cx="3180493"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400" b="1" spc="20" dirty="0">
                  <a:solidFill>
                    <a:schemeClr val="bg1"/>
                  </a:solidFill>
                  <a:latin typeface="Montserrat" panose="00000500000000000000" pitchFamily="2" charset="0"/>
                </a:rPr>
                <a:t>Informes</a:t>
              </a:r>
              <a:endParaRPr lang="es-CO" sz="2400" b="1" dirty="0">
                <a:solidFill>
                  <a:schemeClr val="bg1"/>
                </a:solidFill>
                <a:latin typeface="Montserrat" panose="00000500000000000000" pitchFamily="2" charset="0"/>
              </a:endParaRPr>
            </a:p>
          </p:txBody>
        </p:sp>
        <p:sp>
          <p:nvSpPr>
            <p:cNvPr id="8" name="Google Shape;562;p26">
              <a:extLst>
                <a:ext uri="{FF2B5EF4-FFF2-40B4-BE49-F238E27FC236}">
                  <a16:creationId xmlns:a16="http://schemas.microsoft.com/office/drawing/2014/main" id="{271AC10E-8B69-4DC2-BB7D-A1280D67E203}"/>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Montserrat" panose="00000500000000000000" pitchFamily="2" charset="0"/>
                  <a:ea typeface="Fira Sans Extra Condensed Medium"/>
                  <a:cs typeface="Fira Sans Extra Condensed Medium"/>
                  <a:sym typeface="Fira Sans Extra Condensed Medium"/>
                </a:rPr>
                <a:t>09</a:t>
              </a:r>
              <a:endParaRPr sz="2500" dirty="0">
                <a:solidFill>
                  <a:srgbClr val="FFFFFF"/>
                </a:solidFill>
                <a:latin typeface="Montserrat" panose="00000500000000000000" pitchFamily="2" charset="0"/>
              </a:endParaRPr>
            </a:p>
          </p:txBody>
        </p:sp>
      </p:grpSp>
      <p:sp>
        <p:nvSpPr>
          <p:cNvPr id="9" name="Rectángulo 8">
            <a:extLst>
              <a:ext uri="{FF2B5EF4-FFF2-40B4-BE49-F238E27FC236}">
                <a16:creationId xmlns:a16="http://schemas.microsoft.com/office/drawing/2014/main" id="{756FEA9E-0515-4C16-A24C-4FF5B2BC5FB4}"/>
              </a:ext>
            </a:extLst>
          </p:cNvPr>
          <p:cNvSpPr/>
          <p:nvPr/>
        </p:nvSpPr>
        <p:spPr>
          <a:xfrm>
            <a:off x="1013496" y="1339984"/>
            <a:ext cx="7117007" cy="800219"/>
          </a:xfrm>
          <a:prstGeom prst="rect">
            <a:avLst/>
          </a:prstGeom>
          <a:solidFill>
            <a:schemeClr val="bg1">
              <a:lumMod val="95000"/>
              <a:alpha val="46000"/>
            </a:schemeClr>
          </a:solidFill>
        </p:spPr>
        <p:txBody>
          <a:bodyPr wrap="square">
            <a:spAutoFit/>
          </a:bodyPr>
          <a:lstStyle/>
          <a:p>
            <a:pPr algn="ctr"/>
            <a:r>
              <a:rPr lang="es-CO" sz="1600" dirty="0">
                <a:solidFill>
                  <a:schemeClr val="tx1">
                    <a:lumMod val="95000"/>
                    <a:lumOff val="5000"/>
                  </a:schemeClr>
                </a:solidFill>
                <a:latin typeface="Montserrat" panose="00000500000000000000" pitchFamily="2" charset="0"/>
              </a:rPr>
              <a:t>¿Consulta los </a:t>
            </a:r>
            <a:r>
              <a:rPr lang="es-CO" sz="1600" b="1" dirty="0">
                <a:solidFill>
                  <a:schemeClr val="tx1">
                    <a:lumMod val="95000"/>
                    <a:lumOff val="5000"/>
                  </a:schemeClr>
                </a:solidFill>
                <a:latin typeface="Montserrat" panose="00000500000000000000" pitchFamily="2" charset="0"/>
              </a:rPr>
              <a:t>siguientes informes de base contable elaborados por la CGN</a:t>
            </a:r>
            <a:r>
              <a:rPr lang="es-CO" sz="1600" dirty="0">
                <a:solidFill>
                  <a:schemeClr val="tx1">
                    <a:lumMod val="95000"/>
                    <a:lumOff val="5000"/>
                  </a:schemeClr>
                </a:solidFill>
                <a:latin typeface="Montserrat" panose="00000500000000000000" pitchFamily="2" charset="0"/>
              </a:rPr>
              <a:t>? </a:t>
            </a:r>
            <a:br>
              <a:rPr lang="es-CO" sz="1600" dirty="0">
                <a:solidFill>
                  <a:schemeClr val="tx1">
                    <a:lumMod val="95000"/>
                    <a:lumOff val="5000"/>
                  </a:schemeClr>
                </a:solidFill>
                <a:latin typeface="Montserrat" panose="00000500000000000000" pitchFamily="2" charset="0"/>
              </a:rPr>
            </a:br>
            <a:r>
              <a:rPr lang="es-CO" sz="1400" dirty="0">
                <a:solidFill>
                  <a:schemeClr val="tx1">
                    <a:lumMod val="95000"/>
                    <a:lumOff val="5000"/>
                  </a:schemeClr>
                </a:solidFill>
                <a:latin typeface="Montserrat" panose="00000500000000000000" pitchFamily="2" charset="0"/>
              </a:rPr>
              <a:t>(en la categoría de calificación esperada - Siempre 5/5 )</a:t>
            </a:r>
            <a:endParaRPr lang="es-MX" sz="1600" dirty="0">
              <a:latin typeface="Montserrat" panose="00000500000000000000" pitchFamily="2" charset="0"/>
            </a:endParaRPr>
          </a:p>
        </p:txBody>
      </p:sp>
      <p:sp>
        <p:nvSpPr>
          <p:cNvPr id="10" name="Google Shape;1134;p36">
            <a:extLst>
              <a:ext uri="{FF2B5EF4-FFF2-40B4-BE49-F238E27FC236}">
                <a16:creationId xmlns:a16="http://schemas.microsoft.com/office/drawing/2014/main" id="{F604DE90-AC35-4F37-9A58-02221CEDF382}"/>
              </a:ext>
            </a:extLst>
          </p:cNvPr>
          <p:cNvSpPr/>
          <p:nvPr/>
        </p:nvSpPr>
        <p:spPr>
          <a:xfrm>
            <a:off x="1680918" y="2617840"/>
            <a:ext cx="2743598" cy="159866"/>
          </a:xfrm>
          <a:custGeom>
            <a:avLst/>
            <a:gdLst/>
            <a:ahLst/>
            <a:cxnLst/>
            <a:rect l="l" t="t" r="r" b="b"/>
            <a:pathLst>
              <a:path w="87453" h="6359" extrusionOk="0">
                <a:moveTo>
                  <a:pt x="1" y="1"/>
                </a:moveTo>
                <a:lnTo>
                  <a:pt x="1" y="6359"/>
                </a:lnTo>
                <a:lnTo>
                  <a:pt x="87452" y="6359"/>
                </a:lnTo>
                <a:lnTo>
                  <a:pt x="87452" y="1"/>
                </a:lnTo>
                <a:close/>
              </a:path>
            </a:pathLst>
          </a:custGeom>
          <a:solidFill>
            <a:srgbClr val="14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36;p36">
            <a:extLst>
              <a:ext uri="{FF2B5EF4-FFF2-40B4-BE49-F238E27FC236}">
                <a16:creationId xmlns:a16="http://schemas.microsoft.com/office/drawing/2014/main" id="{16D72F01-3D54-4C20-83C6-ED8D83E8DB5C}"/>
              </a:ext>
            </a:extLst>
          </p:cNvPr>
          <p:cNvSpPr/>
          <p:nvPr/>
        </p:nvSpPr>
        <p:spPr>
          <a:xfrm>
            <a:off x="866025" y="2361306"/>
            <a:ext cx="1107327" cy="399362"/>
          </a:xfrm>
          <a:custGeom>
            <a:avLst/>
            <a:gdLst/>
            <a:ahLst/>
            <a:cxnLst/>
            <a:rect l="l" t="t" r="r" b="b"/>
            <a:pathLst>
              <a:path w="29254" h="15169" extrusionOk="0">
                <a:moveTo>
                  <a:pt x="0" y="0"/>
                </a:moveTo>
                <a:lnTo>
                  <a:pt x="0" y="15169"/>
                </a:lnTo>
                <a:lnTo>
                  <a:pt x="29254" y="15169"/>
                </a:lnTo>
                <a:cubicBezTo>
                  <a:pt x="29254" y="6787"/>
                  <a:pt x="22468" y="0"/>
                  <a:pt x="14097" y="0"/>
                </a:cubicBezTo>
                <a:close/>
              </a:path>
            </a:pathLst>
          </a:custGeom>
          <a:solidFill>
            <a:srgbClr val="0C8C88"/>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b="1">
                <a:solidFill>
                  <a:srgbClr val="FFFFFF"/>
                </a:solidFill>
                <a:latin typeface="Montserrat" panose="00000500000000000000" pitchFamily="2" charset="0"/>
                <a:ea typeface="Fira Sans Extra Condensed Medium"/>
                <a:cs typeface="Fira Sans Extra Condensed Medium"/>
                <a:sym typeface="Fira Sans Extra Condensed Medium"/>
              </a:rPr>
              <a:t> 2021</a:t>
            </a:r>
            <a:endParaRPr b="1" dirty="0">
              <a:solidFill>
                <a:srgbClr val="FFFFFF"/>
              </a:solidFill>
              <a:latin typeface="Montserrat" panose="00000500000000000000" pitchFamily="2" charset="0"/>
            </a:endParaRPr>
          </a:p>
        </p:txBody>
      </p:sp>
      <p:sp>
        <p:nvSpPr>
          <p:cNvPr id="28" name="Rectángulo 27">
            <a:extLst>
              <a:ext uri="{FF2B5EF4-FFF2-40B4-BE49-F238E27FC236}">
                <a16:creationId xmlns:a16="http://schemas.microsoft.com/office/drawing/2014/main" id="{A47E90AF-5FEF-47FC-BAAB-4F10943AAD92}"/>
              </a:ext>
            </a:extLst>
          </p:cNvPr>
          <p:cNvSpPr/>
          <p:nvPr/>
        </p:nvSpPr>
        <p:spPr>
          <a:xfrm>
            <a:off x="866011" y="2760650"/>
            <a:ext cx="3558505" cy="6394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Rectángulo 28">
            <a:extLst>
              <a:ext uri="{FF2B5EF4-FFF2-40B4-BE49-F238E27FC236}">
                <a16:creationId xmlns:a16="http://schemas.microsoft.com/office/drawing/2014/main" id="{BA888CDA-491A-4080-8F6B-4FD5C5134D6A}"/>
              </a:ext>
            </a:extLst>
          </p:cNvPr>
          <p:cNvSpPr/>
          <p:nvPr/>
        </p:nvSpPr>
        <p:spPr>
          <a:xfrm>
            <a:off x="866011" y="3333406"/>
            <a:ext cx="3558505" cy="63942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0" name="Rectángulo 29">
            <a:extLst>
              <a:ext uri="{FF2B5EF4-FFF2-40B4-BE49-F238E27FC236}">
                <a16:creationId xmlns:a16="http://schemas.microsoft.com/office/drawing/2014/main" id="{F77BD503-4D89-4357-BC4E-7A86379114FB}"/>
              </a:ext>
            </a:extLst>
          </p:cNvPr>
          <p:cNvSpPr/>
          <p:nvPr/>
        </p:nvSpPr>
        <p:spPr>
          <a:xfrm>
            <a:off x="866011" y="3973445"/>
            <a:ext cx="3558505" cy="6394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Google Shape;1269;p38">
            <a:extLst>
              <a:ext uri="{FF2B5EF4-FFF2-40B4-BE49-F238E27FC236}">
                <a16:creationId xmlns:a16="http://schemas.microsoft.com/office/drawing/2014/main" id="{9E2947BE-964C-4D98-9910-2617BC3AECB4}"/>
              </a:ext>
            </a:extLst>
          </p:cNvPr>
          <p:cNvSpPr txBox="1"/>
          <p:nvPr/>
        </p:nvSpPr>
        <p:spPr>
          <a:xfrm>
            <a:off x="912158" y="2930775"/>
            <a:ext cx="3136472" cy="229237"/>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b="1" i="0" kern="1000" dirty="0">
                <a:solidFill>
                  <a:schemeClr val="bg2">
                    <a:lumMod val="25000"/>
                  </a:schemeClr>
                </a:solidFill>
                <a:effectLst/>
                <a:latin typeface="Montserrat" panose="00000500000000000000" pitchFamily="2" charset="0"/>
                <a:cs typeface="Arial" panose="020B0604020202020204" pitchFamily="34" charset="0"/>
              </a:rPr>
              <a:t>Informe de control interno contable</a:t>
            </a:r>
          </a:p>
          <a:p>
            <a:pPr marL="0" lvl="0" indent="0" algn="l" rtl="0">
              <a:spcBef>
                <a:spcPts val="0"/>
              </a:spcBef>
              <a:spcAft>
                <a:spcPts val="0"/>
              </a:spcAft>
              <a:buNone/>
            </a:pPr>
            <a:endParaRPr kern="10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33" name="Google Shape;1269;p38">
            <a:extLst>
              <a:ext uri="{FF2B5EF4-FFF2-40B4-BE49-F238E27FC236}">
                <a16:creationId xmlns:a16="http://schemas.microsoft.com/office/drawing/2014/main" id="{E765425F-9733-4C72-8C54-B573E93F0CE5}"/>
              </a:ext>
            </a:extLst>
          </p:cNvPr>
          <p:cNvSpPr txBox="1"/>
          <p:nvPr/>
        </p:nvSpPr>
        <p:spPr>
          <a:xfrm>
            <a:off x="3831338" y="2965892"/>
            <a:ext cx="740662" cy="253204"/>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dirty="0">
                <a:solidFill>
                  <a:srgbClr val="0C8C88"/>
                </a:solidFill>
                <a:latin typeface="Montserrat" panose="00000500000000000000" pitchFamily="2" charset="0"/>
                <a:cs typeface="Arial" panose="020B0604020202020204" pitchFamily="34" charset="0"/>
              </a:rPr>
              <a:t>30</a:t>
            </a:r>
            <a:r>
              <a:rPr lang="es-CO" i="0" kern="1200" dirty="0">
                <a:solidFill>
                  <a:srgbClr val="0C8C88"/>
                </a:solidFill>
                <a:effectLst/>
                <a:latin typeface="Montserrat" panose="00000500000000000000" pitchFamily="2" charset="0"/>
                <a:cs typeface="Arial" panose="020B0604020202020204" pitchFamily="34" charset="0"/>
              </a:rPr>
              <a:t>%</a:t>
            </a:r>
          </a:p>
          <a:p>
            <a:pPr marL="0" lvl="0" indent="0" algn="l" rtl="0">
              <a:spcBef>
                <a:spcPts val="0"/>
              </a:spcBef>
              <a:spcAft>
                <a:spcPts val="0"/>
              </a:spcAft>
              <a:buNone/>
            </a:pPr>
            <a:endParaRPr sz="16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35" name="Google Shape;1269;p38">
            <a:extLst>
              <a:ext uri="{FF2B5EF4-FFF2-40B4-BE49-F238E27FC236}">
                <a16:creationId xmlns:a16="http://schemas.microsoft.com/office/drawing/2014/main" id="{395BA8BF-3CEB-4B2B-85B9-45255EB3C4C9}"/>
              </a:ext>
            </a:extLst>
          </p:cNvPr>
          <p:cNvSpPr txBox="1"/>
          <p:nvPr/>
        </p:nvSpPr>
        <p:spPr>
          <a:xfrm>
            <a:off x="912158" y="3435191"/>
            <a:ext cx="3313255" cy="351046"/>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MX" b="1" i="0" kern="1000" dirty="0">
                <a:solidFill>
                  <a:schemeClr val="bg2">
                    <a:lumMod val="25000"/>
                  </a:schemeClr>
                </a:solidFill>
                <a:effectLst/>
                <a:latin typeface="Montserrat" panose="00000500000000000000" pitchFamily="2" charset="0"/>
                <a:cs typeface="Arial" panose="020B0604020202020204" pitchFamily="34" charset="0"/>
              </a:rPr>
              <a:t>Boletín Deudores Morosos del Estado </a:t>
            </a:r>
            <a:endParaRPr lang="es-MX" kern="10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36" name="Google Shape;1269;p38">
            <a:extLst>
              <a:ext uri="{FF2B5EF4-FFF2-40B4-BE49-F238E27FC236}">
                <a16:creationId xmlns:a16="http://schemas.microsoft.com/office/drawing/2014/main" id="{EED2CB9A-4671-4552-B478-9F1E7BB98CBE}"/>
              </a:ext>
            </a:extLst>
          </p:cNvPr>
          <p:cNvSpPr txBox="1"/>
          <p:nvPr/>
        </p:nvSpPr>
        <p:spPr>
          <a:xfrm>
            <a:off x="3831338" y="3629282"/>
            <a:ext cx="547031" cy="229237"/>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i="0" kern="1200" dirty="0">
                <a:solidFill>
                  <a:srgbClr val="0C8C88"/>
                </a:solidFill>
                <a:effectLst/>
                <a:latin typeface="Montserrat" panose="00000500000000000000" pitchFamily="2" charset="0"/>
                <a:cs typeface="Arial" panose="020B0604020202020204" pitchFamily="34" charset="0"/>
              </a:rPr>
              <a:t>27%</a:t>
            </a:r>
          </a:p>
          <a:p>
            <a:pPr marL="0" lvl="0" indent="0" algn="l" rtl="0">
              <a:spcBef>
                <a:spcPts val="0"/>
              </a:spcBef>
              <a:spcAft>
                <a:spcPts val="0"/>
              </a:spcAft>
              <a:buNone/>
            </a:pPr>
            <a:endParaRPr sz="16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37" name="Google Shape;1269;p38">
            <a:extLst>
              <a:ext uri="{FF2B5EF4-FFF2-40B4-BE49-F238E27FC236}">
                <a16:creationId xmlns:a16="http://schemas.microsoft.com/office/drawing/2014/main" id="{92AD1851-D447-4EDE-93AF-5822CC42ACFB}"/>
              </a:ext>
            </a:extLst>
          </p:cNvPr>
          <p:cNvSpPr txBox="1"/>
          <p:nvPr/>
        </p:nvSpPr>
        <p:spPr>
          <a:xfrm>
            <a:off x="3831338" y="4204469"/>
            <a:ext cx="659479" cy="341098"/>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i="0" kern="1200" dirty="0">
                <a:solidFill>
                  <a:srgbClr val="0C8C88"/>
                </a:solidFill>
                <a:effectLst/>
                <a:latin typeface="Montserrat" panose="00000500000000000000" pitchFamily="2" charset="0"/>
                <a:cs typeface="Arial" panose="020B0604020202020204" pitchFamily="34" charset="0"/>
              </a:rPr>
              <a:t>24%</a:t>
            </a:r>
          </a:p>
          <a:p>
            <a:pPr marL="0" lvl="0" indent="0" algn="l" rtl="0">
              <a:spcBef>
                <a:spcPts val="0"/>
              </a:spcBef>
              <a:spcAft>
                <a:spcPts val="0"/>
              </a:spcAft>
              <a:buNone/>
            </a:pPr>
            <a:endParaRPr sz="16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38" name="Google Shape;1269;p38">
            <a:extLst>
              <a:ext uri="{FF2B5EF4-FFF2-40B4-BE49-F238E27FC236}">
                <a16:creationId xmlns:a16="http://schemas.microsoft.com/office/drawing/2014/main" id="{B0EEEBD5-BDBA-49C0-A6FB-9EACB82EDFEE}"/>
              </a:ext>
            </a:extLst>
          </p:cNvPr>
          <p:cNvSpPr txBox="1"/>
          <p:nvPr/>
        </p:nvSpPr>
        <p:spPr>
          <a:xfrm>
            <a:off x="912158" y="4086684"/>
            <a:ext cx="2852879" cy="235569"/>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MX" b="1" i="0" kern="1000" dirty="0">
                <a:solidFill>
                  <a:schemeClr val="bg2">
                    <a:lumMod val="25000"/>
                  </a:schemeClr>
                </a:solidFill>
                <a:effectLst/>
                <a:latin typeface="Montserrat" panose="00000500000000000000" pitchFamily="2" charset="0"/>
                <a:cs typeface="Arial" panose="020B0604020202020204" pitchFamily="34" charset="0"/>
              </a:rPr>
              <a:t>Situación financiera y de resultados nivel nacional </a:t>
            </a:r>
          </a:p>
        </p:txBody>
      </p:sp>
      <p:sp>
        <p:nvSpPr>
          <p:cNvPr id="39" name="Google Shape;1134;p36">
            <a:extLst>
              <a:ext uri="{FF2B5EF4-FFF2-40B4-BE49-F238E27FC236}">
                <a16:creationId xmlns:a16="http://schemas.microsoft.com/office/drawing/2014/main" id="{79C33706-B490-4913-A563-C384A1F3394F}"/>
              </a:ext>
            </a:extLst>
          </p:cNvPr>
          <p:cNvSpPr/>
          <p:nvPr/>
        </p:nvSpPr>
        <p:spPr>
          <a:xfrm>
            <a:off x="5581867" y="2617840"/>
            <a:ext cx="2743598" cy="159866"/>
          </a:xfrm>
          <a:custGeom>
            <a:avLst/>
            <a:gdLst/>
            <a:ahLst/>
            <a:cxnLst/>
            <a:rect l="l" t="t" r="r" b="b"/>
            <a:pathLst>
              <a:path w="87453" h="6359" extrusionOk="0">
                <a:moveTo>
                  <a:pt x="1" y="1"/>
                </a:moveTo>
                <a:lnTo>
                  <a:pt x="1" y="6359"/>
                </a:lnTo>
                <a:lnTo>
                  <a:pt x="87452" y="6359"/>
                </a:lnTo>
                <a:lnTo>
                  <a:pt x="87452" y="1"/>
                </a:lnTo>
                <a:close/>
              </a:path>
            </a:pathLst>
          </a:custGeom>
          <a:solidFill>
            <a:srgbClr val="F2A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136;p36">
            <a:extLst>
              <a:ext uri="{FF2B5EF4-FFF2-40B4-BE49-F238E27FC236}">
                <a16:creationId xmlns:a16="http://schemas.microsoft.com/office/drawing/2014/main" id="{E18A6EB9-4D4F-4ADE-9B84-C2B62C3E375B}"/>
              </a:ext>
            </a:extLst>
          </p:cNvPr>
          <p:cNvSpPr/>
          <p:nvPr/>
        </p:nvSpPr>
        <p:spPr>
          <a:xfrm>
            <a:off x="4766974" y="2361306"/>
            <a:ext cx="1107327" cy="399362"/>
          </a:xfrm>
          <a:custGeom>
            <a:avLst/>
            <a:gdLst/>
            <a:ahLst/>
            <a:cxnLst/>
            <a:rect l="l" t="t" r="r" b="b"/>
            <a:pathLst>
              <a:path w="29254" h="15169" extrusionOk="0">
                <a:moveTo>
                  <a:pt x="0" y="0"/>
                </a:moveTo>
                <a:lnTo>
                  <a:pt x="0" y="15169"/>
                </a:lnTo>
                <a:lnTo>
                  <a:pt x="29254" y="15169"/>
                </a:lnTo>
                <a:cubicBezTo>
                  <a:pt x="29254" y="6787"/>
                  <a:pt x="22468" y="0"/>
                  <a:pt x="14097" y="0"/>
                </a:cubicBezTo>
                <a:close/>
              </a:path>
            </a:pathLst>
          </a:custGeom>
          <a:solidFill>
            <a:srgbClr val="F39A3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b="1" dirty="0">
                <a:solidFill>
                  <a:srgbClr val="FFFFFF"/>
                </a:solidFill>
                <a:latin typeface="Montserrat" panose="00000500000000000000" pitchFamily="2" charset="0"/>
                <a:ea typeface="Fira Sans Extra Condensed Medium"/>
                <a:cs typeface="Fira Sans Extra Condensed Medium"/>
                <a:sym typeface="Fira Sans Extra Condensed Medium"/>
              </a:rPr>
              <a:t> 2022</a:t>
            </a:r>
            <a:endParaRPr b="1" dirty="0">
              <a:solidFill>
                <a:srgbClr val="FFFFFF"/>
              </a:solidFill>
              <a:latin typeface="Montserrat" panose="00000500000000000000" pitchFamily="2" charset="0"/>
            </a:endParaRPr>
          </a:p>
        </p:txBody>
      </p:sp>
      <p:sp>
        <p:nvSpPr>
          <p:cNvPr id="41" name="Rectángulo 40">
            <a:extLst>
              <a:ext uri="{FF2B5EF4-FFF2-40B4-BE49-F238E27FC236}">
                <a16:creationId xmlns:a16="http://schemas.microsoft.com/office/drawing/2014/main" id="{BD018560-5402-4B1E-9FC0-15F464E22845}"/>
              </a:ext>
            </a:extLst>
          </p:cNvPr>
          <p:cNvSpPr/>
          <p:nvPr/>
        </p:nvSpPr>
        <p:spPr>
          <a:xfrm>
            <a:off x="4766960" y="2760650"/>
            <a:ext cx="3558505" cy="6394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Rectángulo 41">
            <a:extLst>
              <a:ext uri="{FF2B5EF4-FFF2-40B4-BE49-F238E27FC236}">
                <a16:creationId xmlns:a16="http://schemas.microsoft.com/office/drawing/2014/main" id="{E2FFCAF3-E196-4546-BE80-BC9BE14B8F70}"/>
              </a:ext>
            </a:extLst>
          </p:cNvPr>
          <p:cNvSpPr/>
          <p:nvPr/>
        </p:nvSpPr>
        <p:spPr>
          <a:xfrm>
            <a:off x="4766960" y="3333406"/>
            <a:ext cx="3558505" cy="63942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3" name="Rectángulo 42">
            <a:extLst>
              <a:ext uri="{FF2B5EF4-FFF2-40B4-BE49-F238E27FC236}">
                <a16:creationId xmlns:a16="http://schemas.microsoft.com/office/drawing/2014/main" id="{8792A9CE-FD3D-4FA2-ADDA-219FCAFE5ABC}"/>
              </a:ext>
            </a:extLst>
          </p:cNvPr>
          <p:cNvSpPr/>
          <p:nvPr/>
        </p:nvSpPr>
        <p:spPr>
          <a:xfrm>
            <a:off x="4766960" y="3973445"/>
            <a:ext cx="3558505" cy="6394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4" name="Google Shape;1269;p38">
            <a:extLst>
              <a:ext uri="{FF2B5EF4-FFF2-40B4-BE49-F238E27FC236}">
                <a16:creationId xmlns:a16="http://schemas.microsoft.com/office/drawing/2014/main" id="{29C4CD68-556F-4141-AE59-9A7FC58FB861}"/>
              </a:ext>
            </a:extLst>
          </p:cNvPr>
          <p:cNvSpPr txBox="1"/>
          <p:nvPr/>
        </p:nvSpPr>
        <p:spPr>
          <a:xfrm>
            <a:off x="4813107" y="2930775"/>
            <a:ext cx="3136472" cy="229237"/>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b="1" i="0" kern="1000" dirty="0">
                <a:solidFill>
                  <a:schemeClr val="bg2">
                    <a:lumMod val="25000"/>
                  </a:schemeClr>
                </a:solidFill>
                <a:effectLst/>
                <a:latin typeface="Montserrat" panose="00000500000000000000" pitchFamily="2" charset="0"/>
                <a:cs typeface="Arial" panose="020B0604020202020204" pitchFamily="34" charset="0"/>
              </a:rPr>
              <a:t>Informe de control interno contable</a:t>
            </a:r>
          </a:p>
          <a:p>
            <a:pPr marL="0" lvl="0" indent="0" algn="l" rtl="0">
              <a:spcBef>
                <a:spcPts val="0"/>
              </a:spcBef>
              <a:spcAft>
                <a:spcPts val="0"/>
              </a:spcAft>
              <a:buNone/>
            </a:pPr>
            <a:endParaRPr kern="10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45" name="Google Shape;1269;p38">
            <a:extLst>
              <a:ext uri="{FF2B5EF4-FFF2-40B4-BE49-F238E27FC236}">
                <a16:creationId xmlns:a16="http://schemas.microsoft.com/office/drawing/2014/main" id="{5AB2FB26-C4AD-4B2F-A6E0-9978D6C4119D}"/>
              </a:ext>
            </a:extLst>
          </p:cNvPr>
          <p:cNvSpPr txBox="1"/>
          <p:nvPr/>
        </p:nvSpPr>
        <p:spPr>
          <a:xfrm>
            <a:off x="7732287" y="2965892"/>
            <a:ext cx="547031" cy="229237"/>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dirty="0">
                <a:solidFill>
                  <a:srgbClr val="F39A32"/>
                </a:solidFill>
                <a:latin typeface="Montserrat" panose="00000500000000000000" pitchFamily="2" charset="0"/>
                <a:cs typeface="Arial" panose="020B0604020202020204" pitchFamily="34" charset="0"/>
              </a:rPr>
              <a:t>27%</a:t>
            </a:r>
            <a:endParaRPr lang="es-CO" i="0" kern="1200" dirty="0">
              <a:solidFill>
                <a:srgbClr val="F39A32"/>
              </a:solidFill>
              <a:effectLst/>
              <a:latin typeface="Montserrat" panose="00000500000000000000" pitchFamily="2" charset="0"/>
              <a:cs typeface="Arial" panose="020B0604020202020204" pitchFamily="34" charset="0"/>
            </a:endParaRPr>
          </a:p>
          <a:p>
            <a:pPr marL="0" lvl="0" indent="0" algn="l" rtl="0">
              <a:spcBef>
                <a:spcPts val="0"/>
              </a:spcBef>
              <a:spcAft>
                <a:spcPts val="0"/>
              </a:spcAft>
              <a:buNone/>
            </a:pPr>
            <a:endParaRPr sz="1600" dirty="0">
              <a:solidFill>
                <a:srgbClr val="F39A32"/>
              </a:solidFill>
              <a:latin typeface="Montserrat" panose="00000500000000000000" pitchFamily="2" charset="0"/>
              <a:ea typeface="Fira Sans Extra Condensed Medium"/>
              <a:cs typeface="Fira Sans Extra Condensed Medium"/>
              <a:sym typeface="Fira Sans Extra Condensed Medium"/>
            </a:endParaRPr>
          </a:p>
        </p:txBody>
      </p:sp>
      <p:sp>
        <p:nvSpPr>
          <p:cNvPr id="46" name="Google Shape;1269;p38">
            <a:extLst>
              <a:ext uri="{FF2B5EF4-FFF2-40B4-BE49-F238E27FC236}">
                <a16:creationId xmlns:a16="http://schemas.microsoft.com/office/drawing/2014/main" id="{ADF65934-E9CE-4925-86E9-11A3D2E8EDBC}"/>
              </a:ext>
            </a:extLst>
          </p:cNvPr>
          <p:cNvSpPr txBox="1"/>
          <p:nvPr/>
        </p:nvSpPr>
        <p:spPr>
          <a:xfrm>
            <a:off x="4813107" y="3435191"/>
            <a:ext cx="3313255" cy="351046"/>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MX" b="1" i="0" kern="1000" dirty="0">
                <a:solidFill>
                  <a:schemeClr val="bg2">
                    <a:lumMod val="25000"/>
                  </a:schemeClr>
                </a:solidFill>
                <a:effectLst/>
                <a:latin typeface="Montserrat" panose="00000500000000000000" pitchFamily="2" charset="0"/>
                <a:cs typeface="Arial" panose="020B0604020202020204" pitchFamily="34" charset="0"/>
              </a:rPr>
              <a:t>Boletín Deudores Morosos del Estado </a:t>
            </a:r>
            <a:endParaRPr lang="es-MX" kern="10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47" name="Google Shape;1269;p38">
            <a:extLst>
              <a:ext uri="{FF2B5EF4-FFF2-40B4-BE49-F238E27FC236}">
                <a16:creationId xmlns:a16="http://schemas.microsoft.com/office/drawing/2014/main" id="{51217E2F-7DB8-4536-AC79-D06453ED1510}"/>
              </a:ext>
            </a:extLst>
          </p:cNvPr>
          <p:cNvSpPr txBox="1"/>
          <p:nvPr/>
        </p:nvSpPr>
        <p:spPr>
          <a:xfrm>
            <a:off x="7732287" y="3629282"/>
            <a:ext cx="547031" cy="229237"/>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dirty="0">
                <a:solidFill>
                  <a:srgbClr val="F39A32"/>
                </a:solidFill>
                <a:latin typeface="Montserrat" panose="00000500000000000000" pitchFamily="2" charset="0"/>
                <a:cs typeface="Arial" panose="020B0604020202020204" pitchFamily="34" charset="0"/>
              </a:rPr>
              <a:t>26%</a:t>
            </a:r>
            <a:endParaRPr lang="es-CO" i="0" kern="1200" dirty="0">
              <a:solidFill>
                <a:srgbClr val="F39A32"/>
              </a:solidFill>
              <a:effectLst/>
              <a:latin typeface="Montserrat" panose="00000500000000000000" pitchFamily="2" charset="0"/>
              <a:cs typeface="Arial" panose="020B0604020202020204" pitchFamily="34" charset="0"/>
            </a:endParaRPr>
          </a:p>
          <a:p>
            <a:pPr marL="0" lvl="0" indent="0" algn="l" rtl="0">
              <a:spcBef>
                <a:spcPts val="0"/>
              </a:spcBef>
              <a:spcAft>
                <a:spcPts val="0"/>
              </a:spcAft>
              <a:buNone/>
            </a:pPr>
            <a:endParaRPr sz="1600" dirty="0">
              <a:solidFill>
                <a:srgbClr val="F39A32"/>
              </a:solidFill>
              <a:latin typeface="Montserrat" panose="00000500000000000000" pitchFamily="2" charset="0"/>
              <a:ea typeface="Fira Sans Extra Condensed Medium"/>
              <a:cs typeface="Fira Sans Extra Condensed Medium"/>
              <a:sym typeface="Fira Sans Extra Condensed Medium"/>
            </a:endParaRPr>
          </a:p>
        </p:txBody>
      </p:sp>
      <p:sp>
        <p:nvSpPr>
          <p:cNvPr id="48" name="Google Shape;1269;p38">
            <a:extLst>
              <a:ext uri="{FF2B5EF4-FFF2-40B4-BE49-F238E27FC236}">
                <a16:creationId xmlns:a16="http://schemas.microsoft.com/office/drawing/2014/main" id="{1094CFC5-DC65-4E6A-9DBC-4B99DB823020}"/>
              </a:ext>
            </a:extLst>
          </p:cNvPr>
          <p:cNvSpPr txBox="1"/>
          <p:nvPr/>
        </p:nvSpPr>
        <p:spPr>
          <a:xfrm>
            <a:off x="7732287" y="4204469"/>
            <a:ext cx="593178" cy="235569"/>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CO" dirty="0">
                <a:solidFill>
                  <a:srgbClr val="F39A32"/>
                </a:solidFill>
                <a:latin typeface="Montserrat" panose="00000500000000000000" pitchFamily="2" charset="0"/>
                <a:cs typeface="Arial" panose="020B0604020202020204" pitchFamily="34" charset="0"/>
              </a:rPr>
              <a:t>24%</a:t>
            </a:r>
            <a:endParaRPr lang="es-CO" i="0" kern="1200" dirty="0">
              <a:solidFill>
                <a:srgbClr val="F39A32"/>
              </a:solidFill>
              <a:effectLst/>
              <a:latin typeface="Montserrat" panose="00000500000000000000" pitchFamily="2" charset="0"/>
              <a:cs typeface="Arial" panose="020B0604020202020204" pitchFamily="34" charset="0"/>
            </a:endParaRPr>
          </a:p>
          <a:p>
            <a:pPr marL="0" lvl="0" indent="0" algn="l" rtl="0">
              <a:spcBef>
                <a:spcPts val="0"/>
              </a:spcBef>
              <a:spcAft>
                <a:spcPts val="0"/>
              </a:spcAft>
              <a:buNone/>
            </a:pPr>
            <a:endParaRPr sz="1600" dirty="0">
              <a:solidFill>
                <a:srgbClr val="F39A32"/>
              </a:solidFill>
              <a:latin typeface="Montserrat" panose="00000500000000000000" pitchFamily="2" charset="0"/>
              <a:ea typeface="Fira Sans Extra Condensed Medium"/>
              <a:cs typeface="Fira Sans Extra Condensed Medium"/>
              <a:sym typeface="Fira Sans Extra Condensed Medium"/>
            </a:endParaRPr>
          </a:p>
        </p:txBody>
      </p:sp>
      <p:sp>
        <p:nvSpPr>
          <p:cNvPr id="49" name="Google Shape;1269;p38">
            <a:extLst>
              <a:ext uri="{FF2B5EF4-FFF2-40B4-BE49-F238E27FC236}">
                <a16:creationId xmlns:a16="http://schemas.microsoft.com/office/drawing/2014/main" id="{A008263D-6B4A-4536-9515-08DB02C36E01}"/>
              </a:ext>
            </a:extLst>
          </p:cNvPr>
          <p:cNvSpPr txBox="1"/>
          <p:nvPr/>
        </p:nvSpPr>
        <p:spPr>
          <a:xfrm>
            <a:off x="4813107" y="4086684"/>
            <a:ext cx="2852879" cy="235569"/>
          </a:xfrm>
          <a:prstGeom prst="rect">
            <a:avLst/>
          </a:prstGeom>
          <a:noFill/>
          <a:ln>
            <a:noFill/>
          </a:ln>
        </p:spPr>
        <p:txBody>
          <a:bodyPr spcFirstLastPara="1" wrap="square" lIns="91425" tIns="288000" rIns="91425" bIns="91425" anchor="ctr" anchorCtr="0">
            <a:noAutofit/>
          </a:bodyPr>
          <a:lstStyle/>
          <a:p>
            <a:pPr algn="l">
              <a:spcAft>
                <a:spcPts val="0"/>
              </a:spcAft>
              <a:tabLst>
                <a:tab pos="4351655" algn="l"/>
              </a:tabLst>
            </a:pPr>
            <a:r>
              <a:rPr lang="es-MX" b="1" i="0" kern="1000" dirty="0">
                <a:solidFill>
                  <a:schemeClr val="bg2">
                    <a:lumMod val="25000"/>
                  </a:schemeClr>
                </a:solidFill>
                <a:effectLst/>
                <a:latin typeface="Montserrat" panose="00000500000000000000" pitchFamily="2" charset="0"/>
                <a:cs typeface="Arial" panose="020B0604020202020204" pitchFamily="34" charset="0"/>
              </a:rPr>
              <a:t>Situación financiera y de resultados nivel nacional </a:t>
            </a:r>
          </a:p>
        </p:txBody>
      </p:sp>
    </p:spTree>
    <p:extLst>
      <p:ext uri="{BB962C8B-B14F-4D97-AF65-F5344CB8AC3E}">
        <p14:creationId xmlns:p14="http://schemas.microsoft.com/office/powerpoint/2010/main" val="37269194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54;p26">
            <a:extLst>
              <a:ext uri="{FF2B5EF4-FFF2-40B4-BE49-F238E27FC236}">
                <a16:creationId xmlns:a16="http://schemas.microsoft.com/office/drawing/2014/main" id="{B53E974E-59CA-4C3B-8EB1-7A26D1C7A80C}"/>
              </a:ext>
            </a:extLst>
          </p:cNvPr>
          <p:cNvGrpSpPr/>
          <p:nvPr/>
        </p:nvGrpSpPr>
        <p:grpSpPr>
          <a:xfrm>
            <a:off x="684435" y="110804"/>
            <a:ext cx="8459565" cy="761856"/>
            <a:chOff x="3223397" y="819725"/>
            <a:chExt cx="6910733" cy="810244"/>
          </a:xfrm>
        </p:grpSpPr>
        <p:sp>
          <p:nvSpPr>
            <p:cNvPr id="3" name="Google Shape;555;p26">
              <a:extLst>
                <a:ext uri="{FF2B5EF4-FFF2-40B4-BE49-F238E27FC236}">
                  <a16:creationId xmlns:a16="http://schemas.microsoft.com/office/drawing/2014/main" id="{77021B02-4499-45FD-BCBC-942718FC5A1E}"/>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4" name="Google Shape;556;p26">
              <a:extLst>
                <a:ext uri="{FF2B5EF4-FFF2-40B4-BE49-F238E27FC236}">
                  <a16:creationId xmlns:a16="http://schemas.microsoft.com/office/drawing/2014/main" id="{1ACE2D54-45FC-45CD-904D-7C7C83F6A0F5}"/>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5" name="Google Shape;557;p26">
              <a:extLst>
                <a:ext uri="{FF2B5EF4-FFF2-40B4-BE49-F238E27FC236}">
                  <a16:creationId xmlns:a16="http://schemas.microsoft.com/office/drawing/2014/main" id="{7B7999DF-96C1-4C50-8982-33670E7093F0}"/>
                </a:ext>
              </a:extLst>
            </p:cNvPr>
            <p:cNvSpPr/>
            <p:nvPr/>
          </p:nvSpPr>
          <p:spPr>
            <a:xfrm>
              <a:off x="3223398" y="904212"/>
              <a:ext cx="6910732"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6" name="Google Shape;558;p26">
              <a:extLst>
                <a:ext uri="{FF2B5EF4-FFF2-40B4-BE49-F238E27FC236}">
                  <a16:creationId xmlns:a16="http://schemas.microsoft.com/office/drawing/2014/main" id="{26BDD0DE-82FA-4287-922B-20554BE672E0}"/>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7" name="Google Shape;561;p26">
              <a:extLst>
                <a:ext uri="{FF2B5EF4-FFF2-40B4-BE49-F238E27FC236}">
                  <a16:creationId xmlns:a16="http://schemas.microsoft.com/office/drawing/2014/main" id="{4C445F47-43C4-41F8-BB2F-8EB716309B79}"/>
                </a:ext>
              </a:extLst>
            </p:cNvPr>
            <p:cNvSpPr txBox="1"/>
            <p:nvPr/>
          </p:nvSpPr>
          <p:spPr>
            <a:xfrm>
              <a:off x="4854231" y="919199"/>
              <a:ext cx="5225000"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400" b="1" spc="20" dirty="0">
                  <a:solidFill>
                    <a:schemeClr val="bg1"/>
                  </a:solidFill>
                  <a:latin typeface="Montserrat" panose="00000500000000000000" pitchFamily="2" charset="0"/>
                </a:rPr>
                <a:t>Comentarios, aportes o inquietudes</a:t>
              </a:r>
              <a:endParaRPr lang="es-CO" sz="2400" b="1" dirty="0">
                <a:solidFill>
                  <a:schemeClr val="bg1"/>
                </a:solidFill>
                <a:latin typeface="Montserrat" panose="00000500000000000000" pitchFamily="2" charset="0"/>
              </a:endParaRPr>
            </a:p>
          </p:txBody>
        </p:sp>
        <p:sp>
          <p:nvSpPr>
            <p:cNvPr id="8" name="Google Shape;562;p26">
              <a:extLst>
                <a:ext uri="{FF2B5EF4-FFF2-40B4-BE49-F238E27FC236}">
                  <a16:creationId xmlns:a16="http://schemas.microsoft.com/office/drawing/2014/main" id="{271AC10E-8B69-4DC2-BB7D-A1280D67E203}"/>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Montserrat" panose="00000500000000000000" pitchFamily="2" charset="0"/>
                  <a:sym typeface="Fira Sans Extra Condensed Medium"/>
                </a:rPr>
                <a:t>10</a:t>
              </a:r>
              <a:endParaRPr sz="2500" dirty="0">
                <a:solidFill>
                  <a:srgbClr val="FFFFFF"/>
                </a:solidFill>
                <a:latin typeface="Montserrat" panose="00000500000000000000" pitchFamily="2" charset="0"/>
              </a:endParaRPr>
            </a:p>
          </p:txBody>
        </p:sp>
      </p:grpSp>
      <p:sp>
        <p:nvSpPr>
          <p:cNvPr id="9" name="Rectángulo 8">
            <a:extLst>
              <a:ext uri="{FF2B5EF4-FFF2-40B4-BE49-F238E27FC236}">
                <a16:creationId xmlns:a16="http://schemas.microsoft.com/office/drawing/2014/main" id="{756FEA9E-0515-4C16-A24C-4FF5B2BC5FB4}"/>
              </a:ext>
            </a:extLst>
          </p:cNvPr>
          <p:cNvSpPr/>
          <p:nvPr/>
        </p:nvSpPr>
        <p:spPr>
          <a:xfrm>
            <a:off x="1056125" y="1645367"/>
            <a:ext cx="7031749" cy="1323439"/>
          </a:xfrm>
          <a:prstGeom prst="rect">
            <a:avLst/>
          </a:prstGeom>
          <a:solidFill>
            <a:schemeClr val="bg1">
              <a:lumMod val="95000"/>
              <a:alpha val="46000"/>
            </a:schemeClr>
          </a:solidFill>
        </p:spPr>
        <p:txBody>
          <a:bodyPr wrap="square">
            <a:spAutoFit/>
          </a:bodyPr>
          <a:lstStyle/>
          <a:p>
            <a:pPr algn="ctr"/>
            <a:r>
              <a:rPr lang="es-MX" sz="1600" dirty="0">
                <a:solidFill>
                  <a:schemeClr val="tx1">
                    <a:lumMod val="95000"/>
                    <a:lumOff val="5000"/>
                  </a:schemeClr>
                </a:solidFill>
                <a:latin typeface="Montserrat" panose="00000500000000000000" pitchFamily="2" charset="0"/>
              </a:rPr>
              <a:t>¿Ha presentado </a:t>
            </a:r>
            <a:r>
              <a:rPr lang="es-MX" sz="1600" b="1" dirty="0">
                <a:solidFill>
                  <a:schemeClr val="tx1">
                    <a:lumMod val="95000"/>
                    <a:lumOff val="5000"/>
                  </a:schemeClr>
                </a:solidFill>
                <a:latin typeface="Montserrat" panose="00000500000000000000" pitchFamily="2" charset="0"/>
              </a:rPr>
              <a:t>comentarios, aportes o inquietudes sobre Proyectos Normativos, Rendición de Cuentas o Propuestas de Innovación, en los espacios habilitados para tal fin en la página web</a:t>
            </a:r>
            <a:r>
              <a:rPr lang="es-MX" sz="1600" dirty="0">
                <a:solidFill>
                  <a:schemeClr val="tx1">
                    <a:lumMod val="95000"/>
                    <a:lumOff val="5000"/>
                  </a:schemeClr>
                </a:solidFill>
                <a:latin typeface="Montserrat" panose="00000500000000000000" pitchFamily="2" charset="0"/>
              </a:rPr>
              <a:t> de la CGN?</a:t>
            </a:r>
            <a:br>
              <a:rPr lang="es-MX" sz="1600" dirty="0">
                <a:solidFill>
                  <a:schemeClr val="tx1">
                    <a:lumMod val="95000"/>
                    <a:lumOff val="5000"/>
                  </a:schemeClr>
                </a:solidFill>
                <a:latin typeface="Montserrat" panose="00000500000000000000" pitchFamily="2" charset="0"/>
              </a:rPr>
            </a:br>
            <a:r>
              <a:rPr lang="es-MX" sz="1500" dirty="0">
                <a:solidFill>
                  <a:schemeClr val="tx1">
                    <a:lumMod val="95000"/>
                    <a:lumOff val="5000"/>
                  </a:schemeClr>
                </a:solidFill>
                <a:latin typeface="Montserrat" panose="00000500000000000000" pitchFamily="2" charset="0"/>
              </a:rPr>
              <a:t>(en la categoría de calificación esperada - Siempre 5/5 </a:t>
            </a:r>
            <a:r>
              <a:rPr lang="es-MX" sz="1600" dirty="0">
                <a:solidFill>
                  <a:schemeClr val="tx1">
                    <a:lumMod val="95000"/>
                    <a:lumOff val="5000"/>
                  </a:schemeClr>
                </a:solidFill>
                <a:latin typeface="Montserrat" panose="00000500000000000000" pitchFamily="2" charset="0"/>
              </a:rPr>
              <a:t>)</a:t>
            </a:r>
            <a:endParaRPr lang="es-MX" sz="1600" dirty="0">
              <a:latin typeface="Montserrat" panose="00000500000000000000" pitchFamily="2" charset="0"/>
            </a:endParaRPr>
          </a:p>
        </p:txBody>
      </p:sp>
      <p:grpSp>
        <p:nvGrpSpPr>
          <p:cNvPr id="11" name="Grupo 10">
            <a:extLst>
              <a:ext uri="{FF2B5EF4-FFF2-40B4-BE49-F238E27FC236}">
                <a16:creationId xmlns:a16="http://schemas.microsoft.com/office/drawing/2014/main" id="{A44A7775-70EE-4009-9B53-D79315C9DF8A}"/>
              </a:ext>
            </a:extLst>
          </p:cNvPr>
          <p:cNvGrpSpPr/>
          <p:nvPr/>
        </p:nvGrpSpPr>
        <p:grpSpPr>
          <a:xfrm>
            <a:off x="1383633" y="3311694"/>
            <a:ext cx="6584710" cy="1558830"/>
            <a:chOff x="1956863" y="3311694"/>
            <a:chExt cx="5220253" cy="810480"/>
          </a:xfrm>
        </p:grpSpPr>
        <p:sp>
          <p:nvSpPr>
            <p:cNvPr id="58" name="Gráfico 134">
              <a:extLst>
                <a:ext uri="{FF2B5EF4-FFF2-40B4-BE49-F238E27FC236}">
                  <a16:creationId xmlns:a16="http://schemas.microsoft.com/office/drawing/2014/main" id="{7B3844B9-3B6C-4DE8-B046-9E93661F46AC}"/>
                </a:ext>
              </a:extLst>
            </p:cNvPr>
            <p:cNvSpPr/>
            <p:nvPr/>
          </p:nvSpPr>
          <p:spPr>
            <a:xfrm>
              <a:off x="1956863" y="3315884"/>
              <a:ext cx="4745896" cy="806290"/>
            </a:xfrm>
            <a:custGeom>
              <a:avLst/>
              <a:gdLst>
                <a:gd name="connsiteX0" fmla="*/ 3509010 w 3785234"/>
                <a:gd name="connsiteY0" fmla="*/ 727710 h 727710"/>
                <a:gd name="connsiteX1" fmla="*/ 275273 w 3785234"/>
                <a:gd name="connsiteY1" fmla="*/ 727710 h 727710"/>
                <a:gd name="connsiteX2" fmla="*/ 0 w 3785234"/>
                <a:gd name="connsiteY2" fmla="*/ 453390 h 727710"/>
                <a:gd name="connsiteX3" fmla="*/ 0 w 3785234"/>
                <a:gd name="connsiteY3" fmla="*/ 275273 h 727710"/>
                <a:gd name="connsiteX4" fmla="*/ 275273 w 3785234"/>
                <a:gd name="connsiteY4" fmla="*/ 0 h 727710"/>
                <a:gd name="connsiteX5" fmla="*/ 3509963 w 3785234"/>
                <a:gd name="connsiteY5" fmla="*/ 0 h 727710"/>
                <a:gd name="connsiteX6" fmla="*/ 3785235 w 3785234"/>
                <a:gd name="connsiteY6" fmla="*/ 275273 h 727710"/>
                <a:gd name="connsiteX7" fmla="*/ 3785235 w 3785234"/>
                <a:gd name="connsiteY7" fmla="*/ 453390 h 727710"/>
                <a:gd name="connsiteX8" fmla="*/ 3509010 w 3785234"/>
                <a:gd name="connsiteY8" fmla="*/ 727710 h 72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234" h="727710">
                  <a:moveTo>
                    <a:pt x="3509010" y="727710"/>
                  </a:moveTo>
                  <a:lnTo>
                    <a:pt x="275273" y="727710"/>
                  </a:lnTo>
                  <a:cubicBezTo>
                    <a:pt x="122873" y="727710"/>
                    <a:pt x="0" y="604838"/>
                    <a:pt x="0" y="453390"/>
                  </a:cubicBezTo>
                  <a:lnTo>
                    <a:pt x="0" y="275273"/>
                  </a:lnTo>
                  <a:cubicBezTo>
                    <a:pt x="0" y="122873"/>
                    <a:pt x="122873" y="0"/>
                    <a:pt x="275273" y="0"/>
                  </a:cubicBezTo>
                  <a:lnTo>
                    <a:pt x="3509963" y="0"/>
                  </a:lnTo>
                  <a:cubicBezTo>
                    <a:pt x="3662363" y="0"/>
                    <a:pt x="3785235" y="122873"/>
                    <a:pt x="3785235" y="275273"/>
                  </a:cubicBezTo>
                  <a:lnTo>
                    <a:pt x="3785235" y="453390"/>
                  </a:lnTo>
                  <a:cubicBezTo>
                    <a:pt x="3784283" y="604838"/>
                    <a:pt x="3661410" y="727710"/>
                    <a:pt x="3509010" y="727710"/>
                  </a:cubicBezTo>
                  <a:close/>
                </a:path>
              </a:pathLst>
            </a:custGeom>
            <a:solidFill>
              <a:srgbClr val="EEEEEE"/>
            </a:solidFill>
            <a:ln w="9525" cap="flat">
              <a:noFill/>
              <a:prstDash val="solid"/>
              <a:miter/>
            </a:ln>
          </p:spPr>
          <p:txBody>
            <a:bodyPr rtlCol="0" anchor="ctr"/>
            <a:lstStyle/>
            <a:p>
              <a:endParaRPr lang="es-CO" dirty="0"/>
            </a:p>
          </p:txBody>
        </p:sp>
        <p:sp>
          <p:nvSpPr>
            <p:cNvPr id="59" name="Gráfico 137">
              <a:extLst>
                <a:ext uri="{FF2B5EF4-FFF2-40B4-BE49-F238E27FC236}">
                  <a16:creationId xmlns:a16="http://schemas.microsoft.com/office/drawing/2014/main" id="{CDC0703B-473A-4113-B463-F6EEF482562E}"/>
                </a:ext>
              </a:extLst>
            </p:cNvPr>
            <p:cNvSpPr/>
            <p:nvPr/>
          </p:nvSpPr>
          <p:spPr>
            <a:xfrm rot="10800000">
              <a:off x="5903274" y="3311694"/>
              <a:ext cx="1273842" cy="806290"/>
            </a:xfrm>
            <a:custGeom>
              <a:avLst/>
              <a:gdLst>
                <a:gd name="connsiteX0" fmla="*/ 868680 w 868679"/>
                <a:gd name="connsiteY0" fmla="*/ 496253 h 496252"/>
                <a:gd name="connsiteX1" fmla="*/ 247650 w 868679"/>
                <a:gd name="connsiteY1" fmla="*/ 496253 h 496252"/>
                <a:gd name="connsiteX2" fmla="*/ 0 w 868679"/>
                <a:gd name="connsiteY2" fmla="*/ 248603 h 496252"/>
                <a:gd name="connsiteX3" fmla="*/ 72390 w 868679"/>
                <a:gd name="connsiteY3" fmla="*/ 73343 h 496252"/>
                <a:gd name="connsiteX4" fmla="*/ 247650 w 868679"/>
                <a:gd name="connsiteY4" fmla="*/ 0 h 496252"/>
                <a:gd name="connsiteX5" fmla="*/ 760095 w 868679"/>
                <a:gd name="connsiteY5" fmla="*/ 0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79" h="496252">
                  <a:moveTo>
                    <a:pt x="868680" y="496253"/>
                  </a:moveTo>
                  <a:lnTo>
                    <a:pt x="247650" y="496253"/>
                  </a:lnTo>
                  <a:cubicBezTo>
                    <a:pt x="110490" y="496253"/>
                    <a:pt x="0" y="384810"/>
                    <a:pt x="0" y="248603"/>
                  </a:cubicBezTo>
                  <a:cubicBezTo>
                    <a:pt x="0" y="180023"/>
                    <a:pt x="27623" y="118110"/>
                    <a:pt x="72390" y="73343"/>
                  </a:cubicBezTo>
                  <a:cubicBezTo>
                    <a:pt x="117158" y="27623"/>
                    <a:pt x="179070" y="0"/>
                    <a:pt x="247650" y="0"/>
                  </a:cubicBezTo>
                  <a:lnTo>
                    <a:pt x="760095" y="0"/>
                  </a:lnTo>
                </a:path>
              </a:pathLst>
            </a:custGeom>
            <a:solidFill>
              <a:srgbClr val="EEEEEE"/>
            </a:solidFill>
            <a:ln w="9525" cap="flat">
              <a:noFill/>
              <a:prstDash val="solid"/>
              <a:miter/>
            </a:ln>
          </p:spPr>
          <p:txBody>
            <a:bodyPr rtlCol="0" anchor="ctr"/>
            <a:lstStyle/>
            <a:p>
              <a:endParaRPr lang="es-CO" dirty="0"/>
            </a:p>
          </p:txBody>
        </p:sp>
      </p:grpSp>
      <p:sp>
        <p:nvSpPr>
          <p:cNvPr id="60" name="Google Shape;1269;p38">
            <a:extLst>
              <a:ext uri="{FF2B5EF4-FFF2-40B4-BE49-F238E27FC236}">
                <a16:creationId xmlns:a16="http://schemas.microsoft.com/office/drawing/2014/main" id="{BD1A568B-7CB4-4F30-B2CC-C27377BB001A}"/>
              </a:ext>
            </a:extLst>
          </p:cNvPr>
          <p:cNvSpPr txBox="1"/>
          <p:nvPr/>
        </p:nvSpPr>
        <p:spPr>
          <a:xfrm>
            <a:off x="6626950" y="3579382"/>
            <a:ext cx="1293891" cy="277572"/>
          </a:xfrm>
          <a:prstGeom prst="rect">
            <a:avLst/>
          </a:prstGeom>
          <a:noFill/>
          <a:ln>
            <a:noFill/>
          </a:ln>
        </p:spPr>
        <p:txBody>
          <a:bodyPr spcFirstLastPara="1" wrap="square" lIns="91425" tIns="288000" rIns="91425" bIns="91425" anchor="ctr" anchorCtr="0">
            <a:noAutofit/>
          </a:bodyPr>
          <a:lstStyle/>
          <a:p>
            <a:pPr marL="0" lvl="0" indent="0" algn="l" rtl="0">
              <a:spcBef>
                <a:spcPts val="0"/>
              </a:spcBef>
              <a:spcAft>
                <a:spcPts val="0"/>
              </a:spcAft>
              <a:buNone/>
            </a:pPr>
            <a:r>
              <a:rPr lang="es-MX" kern="3000" dirty="0">
                <a:latin typeface="Montserrat" panose="00000500000000000000" pitchFamily="2" charset="0"/>
                <a:ea typeface="Fira Sans Extra Condensed Medium"/>
                <a:cs typeface="Fira Sans Extra Condensed Medium"/>
                <a:sym typeface="Fira Sans Extra Condensed Medium"/>
              </a:rPr>
              <a:t>Desmejora</a:t>
            </a:r>
            <a:endParaRPr lang="es-CO" kern="3000" dirty="0">
              <a:latin typeface="Montserrat" panose="00000500000000000000" pitchFamily="2" charset="0"/>
              <a:ea typeface="Fira Sans Extra Condensed Medium"/>
              <a:cs typeface="Fira Sans Extra Condensed Medium"/>
              <a:sym typeface="Fira Sans Extra Condensed Medium"/>
            </a:endParaRPr>
          </a:p>
        </p:txBody>
      </p:sp>
      <p:sp>
        <p:nvSpPr>
          <p:cNvPr id="61" name="Google Shape;1269;p38">
            <a:extLst>
              <a:ext uri="{FF2B5EF4-FFF2-40B4-BE49-F238E27FC236}">
                <a16:creationId xmlns:a16="http://schemas.microsoft.com/office/drawing/2014/main" id="{9EC548F6-B846-4C41-AD30-26DA0F4CA989}"/>
              </a:ext>
            </a:extLst>
          </p:cNvPr>
          <p:cNvSpPr txBox="1"/>
          <p:nvPr/>
        </p:nvSpPr>
        <p:spPr>
          <a:xfrm>
            <a:off x="6714824" y="4082137"/>
            <a:ext cx="1120870" cy="277572"/>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sz="1500" dirty="0">
                <a:solidFill>
                  <a:schemeClr val="accent6">
                    <a:lumMod val="75000"/>
                  </a:schemeClr>
                </a:solidFill>
                <a:latin typeface="Montserrat" panose="00000500000000000000" pitchFamily="2" charset="0"/>
                <a:ea typeface="Fira Sans Extra Condensed Medium"/>
                <a:cs typeface="Fira Sans Extra Condensed Medium"/>
                <a:sym typeface="Fira Sans Extra Condensed Medium"/>
              </a:rPr>
              <a:t>4 Puntos</a:t>
            </a:r>
          </a:p>
          <a:p>
            <a:pPr marL="0" lvl="0" indent="0" algn="l" rtl="0">
              <a:spcBef>
                <a:spcPts val="0"/>
              </a:spcBef>
              <a:spcAft>
                <a:spcPts val="0"/>
              </a:spcAft>
              <a:buNone/>
            </a:pPr>
            <a:endParaRPr sz="105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62" name="Google Shape;1269;p38">
            <a:extLst>
              <a:ext uri="{FF2B5EF4-FFF2-40B4-BE49-F238E27FC236}">
                <a16:creationId xmlns:a16="http://schemas.microsoft.com/office/drawing/2014/main" id="{3D43D74D-4235-4EB4-81A4-F49B1972CAAE}"/>
              </a:ext>
            </a:extLst>
          </p:cNvPr>
          <p:cNvSpPr txBox="1"/>
          <p:nvPr/>
        </p:nvSpPr>
        <p:spPr>
          <a:xfrm>
            <a:off x="2267941" y="3319753"/>
            <a:ext cx="4012542" cy="1380189"/>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b="1" dirty="0">
                <a:latin typeface="Montserrat" panose="00000500000000000000" pitchFamily="2" charset="0"/>
                <a:ea typeface="Fira Sans Extra Condensed Medium"/>
                <a:cs typeface="Fira Sans Extra Condensed Medium"/>
                <a:sym typeface="Fira Sans Extra Condensed Medium"/>
              </a:rPr>
              <a:t>Comentarios, aportes o inquietudes sobre Proyectos Normativos, Rendición de Cuentas o Propuestas de Innovación, en los espacios habilitados para tal fin en la página web</a:t>
            </a:r>
            <a:endParaRPr b="1" dirty="0">
              <a:latin typeface="Montserrat" panose="00000500000000000000" pitchFamily="2" charset="0"/>
              <a:ea typeface="Fira Sans Extra Condensed Medium"/>
              <a:cs typeface="Fira Sans Extra Condensed Medium"/>
              <a:sym typeface="Fira Sans Extra Condensed Medium"/>
            </a:endParaRPr>
          </a:p>
        </p:txBody>
      </p:sp>
      <p:grpSp>
        <p:nvGrpSpPr>
          <p:cNvPr id="20" name="Grupo 19">
            <a:extLst>
              <a:ext uri="{FF2B5EF4-FFF2-40B4-BE49-F238E27FC236}">
                <a16:creationId xmlns:a16="http://schemas.microsoft.com/office/drawing/2014/main" id="{695AD6D0-E4C6-4F5E-8CFB-E50AF86845A7}"/>
              </a:ext>
            </a:extLst>
          </p:cNvPr>
          <p:cNvGrpSpPr/>
          <p:nvPr/>
        </p:nvGrpSpPr>
        <p:grpSpPr>
          <a:xfrm rot="10800000">
            <a:off x="1562524" y="3825603"/>
            <a:ext cx="593894" cy="526303"/>
            <a:chOff x="4014257" y="4368096"/>
            <a:chExt cx="791333" cy="785380"/>
          </a:xfrm>
        </p:grpSpPr>
        <p:sp>
          <p:nvSpPr>
            <p:cNvPr id="21" name="Google Shape;956;p32">
              <a:extLst>
                <a:ext uri="{FF2B5EF4-FFF2-40B4-BE49-F238E27FC236}">
                  <a16:creationId xmlns:a16="http://schemas.microsoft.com/office/drawing/2014/main" id="{5B8FAE05-F627-4B13-85E9-F39D0312F4D0}"/>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7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22" name="Google Shape;957;p32">
              <a:extLst>
                <a:ext uri="{FF2B5EF4-FFF2-40B4-BE49-F238E27FC236}">
                  <a16:creationId xmlns:a16="http://schemas.microsoft.com/office/drawing/2014/main" id="{94492B19-CE5B-47F8-A269-636246EE8EB8}"/>
                </a:ext>
              </a:extLst>
            </p:cNvPr>
            <p:cNvSpPr/>
            <p:nvPr/>
          </p:nvSpPr>
          <p:spPr>
            <a:xfrm>
              <a:off x="4033641" y="4368096"/>
              <a:ext cx="771949" cy="771951"/>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C0000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23" name="Imagen 22">
              <a:extLst>
                <a:ext uri="{FF2B5EF4-FFF2-40B4-BE49-F238E27FC236}">
                  <a16:creationId xmlns:a16="http://schemas.microsoft.com/office/drawing/2014/main" id="{3699C323-BC32-4AA7-98E8-9F1A80658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5" y="4528907"/>
              <a:ext cx="405770" cy="485409"/>
            </a:xfrm>
            <a:prstGeom prst="rect">
              <a:avLst/>
            </a:prstGeom>
          </p:spPr>
        </p:pic>
      </p:grpSp>
    </p:spTree>
    <p:extLst>
      <p:ext uri="{BB962C8B-B14F-4D97-AF65-F5344CB8AC3E}">
        <p14:creationId xmlns:p14="http://schemas.microsoft.com/office/powerpoint/2010/main" val="25091801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54;p26">
            <a:extLst>
              <a:ext uri="{FF2B5EF4-FFF2-40B4-BE49-F238E27FC236}">
                <a16:creationId xmlns:a16="http://schemas.microsoft.com/office/drawing/2014/main" id="{EBAA7CE6-6B39-4C83-A4C7-D5F7AB6C2CAA}"/>
              </a:ext>
            </a:extLst>
          </p:cNvPr>
          <p:cNvGrpSpPr/>
          <p:nvPr/>
        </p:nvGrpSpPr>
        <p:grpSpPr>
          <a:xfrm>
            <a:off x="684435" y="110804"/>
            <a:ext cx="3897142" cy="1641796"/>
            <a:chOff x="3223397" y="819725"/>
            <a:chExt cx="3546281" cy="810244"/>
          </a:xfrm>
        </p:grpSpPr>
        <p:sp>
          <p:nvSpPr>
            <p:cNvPr id="11" name="Google Shape;555;p26">
              <a:extLst>
                <a:ext uri="{FF2B5EF4-FFF2-40B4-BE49-F238E27FC236}">
                  <a16:creationId xmlns:a16="http://schemas.microsoft.com/office/drawing/2014/main" id="{F11E49E7-2EC5-42AD-B531-F3B828258954}"/>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56;p26">
              <a:extLst>
                <a:ext uri="{FF2B5EF4-FFF2-40B4-BE49-F238E27FC236}">
                  <a16:creationId xmlns:a16="http://schemas.microsoft.com/office/drawing/2014/main" id="{3F091BFD-A621-495B-BD36-5E8DD768661D}"/>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57;p26">
              <a:extLst>
                <a:ext uri="{FF2B5EF4-FFF2-40B4-BE49-F238E27FC236}">
                  <a16:creationId xmlns:a16="http://schemas.microsoft.com/office/drawing/2014/main" id="{484F8FFD-6F2D-4603-865C-09FF107A4EB7}"/>
                </a:ext>
              </a:extLst>
            </p:cNvPr>
            <p:cNvSpPr/>
            <p:nvPr/>
          </p:nvSpPr>
          <p:spPr>
            <a:xfrm>
              <a:off x="3223398" y="904212"/>
              <a:ext cx="3546280"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58;p26">
              <a:extLst>
                <a:ext uri="{FF2B5EF4-FFF2-40B4-BE49-F238E27FC236}">
                  <a16:creationId xmlns:a16="http://schemas.microsoft.com/office/drawing/2014/main" id="{3BE6D220-7CA5-4679-AA88-C84612C7AF32}"/>
                </a:ext>
              </a:extLst>
            </p:cNvPr>
            <p:cNvSpPr/>
            <p:nvPr/>
          </p:nvSpPr>
          <p:spPr>
            <a:xfrm>
              <a:off x="3320168" y="819725"/>
              <a:ext cx="1472375" cy="810244"/>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62;p26">
              <a:extLst>
                <a:ext uri="{FF2B5EF4-FFF2-40B4-BE49-F238E27FC236}">
                  <a16:creationId xmlns:a16="http://schemas.microsoft.com/office/drawing/2014/main" id="{B8E6CF88-200F-49F9-9FF7-413B3DCB2D53}"/>
                </a:ext>
              </a:extLst>
            </p:cNvPr>
            <p:cNvSpPr/>
            <p:nvPr/>
          </p:nvSpPr>
          <p:spPr>
            <a:xfrm>
              <a:off x="3784050" y="1041432"/>
              <a:ext cx="687482" cy="32201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sym typeface="Fira Sans Extra Condensed Medium"/>
                </a:rPr>
                <a:t>11</a:t>
              </a:r>
              <a:endParaRPr sz="2500" dirty="0">
                <a:solidFill>
                  <a:srgbClr val="FFFFFF"/>
                </a:solidFill>
              </a:endParaRPr>
            </a:p>
          </p:txBody>
        </p:sp>
      </p:grpSp>
      <p:sp>
        <p:nvSpPr>
          <p:cNvPr id="16" name="Google Shape;561;p26">
            <a:extLst>
              <a:ext uri="{FF2B5EF4-FFF2-40B4-BE49-F238E27FC236}">
                <a16:creationId xmlns:a16="http://schemas.microsoft.com/office/drawing/2014/main" id="{C161AC05-FF83-4024-A9D4-20CA62BABB12}"/>
              </a:ext>
            </a:extLst>
          </p:cNvPr>
          <p:cNvSpPr txBox="1"/>
          <p:nvPr/>
        </p:nvSpPr>
        <p:spPr>
          <a:xfrm>
            <a:off x="2417885" y="637725"/>
            <a:ext cx="2039815" cy="738760"/>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200" b="1" dirty="0">
                <a:solidFill>
                  <a:srgbClr val="FFFFFF"/>
                </a:solidFill>
                <a:latin typeface="Montserrat" panose="00000500000000000000" pitchFamily="2" charset="0"/>
              </a:rPr>
              <a:t>Opinión general</a:t>
            </a:r>
          </a:p>
        </p:txBody>
      </p:sp>
      <p:grpSp>
        <p:nvGrpSpPr>
          <p:cNvPr id="17" name="Google Shape;554;p26">
            <a:extLst>
              <a:ext uri="{FF2B5EF4-FFF2-40B4-BE49-F238E27FC236}">
                <a16:creationId xmlns:a16="http://schemas.microsoft.com/office/drawing/2014/main" id="{C27C9112-03F3-48C4-B8B0-1039F76FC8DF}"/>
              </a:ext>
            </a:extLst>
          </p:cNvPr>
          <p:cNvGrpSpPr/>
          <p:nvPr/>
        </p:nvGrpSpPr>
        <p:grpSpPr>
          <a:xfrm>
            <a:off x="5167944" y="615629"/>
            <a:ext cx="3897140" cy="761856"/>
            <a:chOff x="3223397" y="819725"/>
            <a:chExt cx="3546281" cy="810244"/>
          </a:xfrm>
        </p:grpSpPr>
        <p:sp>
          <p:nvSpPr>
            <p:cNvPr id="18" name="Google Shape;555;p26">
              <a:extLst>
                <a:ext uri="{FF2B5EF4-FFF2-40B4-BE49-F238E27FC236}">
                  <a16:creationId xmlns:a16="http://schemas.microsoft.com/office/drawing/2014/main" id="{97E118EA-EEA9-4586-8E54-AF248710C320}"/>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56;p26">
              <a:extLst>
                <a:ext uri="{FF2B5EF4-FFF2-40B4-BE49-F238E27FC236}">
                  <a16:creationId xmlns:a16="http://schemas.microsoft.com/office/drawing/2014/main" id="{CE8B9AF7-C82C-4E62-8318-E9F1FF77769A}"/>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57;p26">
              <a:extLst>
                <a:ext uri="{FF2B5EF4-FFF2-40B4-BE49-F238E27FC236}">
                  <a16:creationId xmlns:a16="http://schemas.microsoft.com/office/drawing/2014/main" id="{C5E0E722-A438-4BEE-B0E8-4B430AA3EA10}"/>
                </a:ext>
              </a:extLst>
            </p:cNvPr>
            <p:cNvSpPr/>
            <p:nvPr/>
          </p:nvSpPr>
          <p:spPr>
            <a:xfrm>
              <a:off x="3223398" y="904212"/>
              <a:ext cx="3546280"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58;p26">
              <a:extLst>
                <a:ext uri="{FF2B5EF4-FFF2-40B4-BE49-F238E27FC236}">
                  <a16:creationId xmlns:a16="http://schemas.microsoft.com/office/drawing/2014/main" id="{79E37FCC-05D0-4DD5-8F6E-4392B4CB7FFD}"/>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62;p26">
              <a:extLst>
                <a:ext uri="{FF2B5EF4-FFF2-40B4-BE49-F238E27FC236}">
                  <a16:creationId xmlns:a16="http://schemas.microsoft.com/office/drawing/2014/main" id="{DA3C85DC-ED65-4054-ACB3-8D5AB3B38F5A}"/>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sym typeface="Fira Sans Extra Condensed Medium"/>
                </a:rPr>
                <a:t>12</a:t>
              </a:r>
              <a:endParaRPr sz="2500" dirty="0">
                <a:solidFill>
                  <a:srgbClr val="FFFFFF"/>
                </a:solidFill>
              </a:endParaRPr>
            </a:p>
          </p:txBody>
        </p:sp>
      </p:grpSp>
      <p:sp>
        <p:nvSpPr>
          <p:cNvPr id="23" name="Google Shape;561;p26">
            <a:extLst>
              <a:ext uri="{FF2B5EF4-FFF2-40B4-BE49-F238E27FC236}">
                <a16:creationId xmlns:a16="http://schemas.microsoft.com/office/drawing/2014/main" id="{277D252A-801A-48A1-83AE-DAA92591267B}"/>
              </a:ext>
            </a:extLst>
          </p:cNvPr>
          <p:cNvSpPr txBox="1"/>
          <p:nvPr/>
        </p:nvSpPr>
        <p:spPr>
          <a:xfrm>
            <a:off x="6960129" y="672830"/>
            <a:ext cx="1988932" cy="595974"/>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400" b="1" spc="20" dirty="0">
                <a:solidFill>
                  <a:schemeClr val="bg1"/>
                </a:solidFill>
                <a:latin typeface="Montserrat" panose="00000500000000000000" pitchFamily="2" charset="0"/>
              </a:rPr>
              <a:t>Confianza </a:t>
            </a:r>
            <a:endParaRPr lang="es-CO" sz="2400" dirty="0">
              <a:solidFill>
                <a:schemeClr val="bg1"/>
              </a:solidFill>
              <a:latin typeface="Montserrat" panose="00000500000000000000" pitchFamily="2" charset="0"/>
            </a:endParaRPr>
          </a:p>
        </p:txBody>
      </p:sp>
      <p:sp>
        <p:nvSpPr>
          <p:cNvPr id="24" name="Rectángulo 23">
            <a:extLst>
              <a:ext uri="{FF2B5EF4-FFF2-40B4-BE49-F238E27FC236}">
                <a16:creationId xmlns:a16="http://schemas.microsoft.com/office/drawing/2014/main" id="{CF378AB4-44A3-41E4-BD0A-D008C6F66950}"/>
              </a:ext>
            </a:extLst>
          </p:cNvPr>
          <p:cNvSpPr/>
          <p:nvPr/>
        </p:nvSpPr>
        <p:spPr>
          <a:xfrm>
            <a:off x="887593" y="2251237"/>
            <a:ext cx="2744588" cy="1323439"/>
          </a:xfrm>
          <a:prstGeom prst="rect">
            <a:avLst/>
          </a:prstGeom>
          <a:solidFill>
            <a:schemeClr val="bg1">
              <a:lumMod val="95000"/>
              <a:alpha val="46000"/>
            </a:schemeClr>
          </a:solidFill>
        </p:spPr>
        <p:txBody>
          <a:bodyPr wrap="square">
            <a:spAutoFit/>
          </a:bodyPr>
          <a:lstStyle/>
          <a:p>
            <a:pPr algn="ctr"/>
            <a:r>
              <a:rPr lang="es-MX" sz="1600" b="1" dirty="0">
                <a:latin typeface="Montserrat" panose="00000500000000000000" pitchFamily="2" charset="0"/>
              </a:rPr>
              <a:t>Opinión general que le produce la CGN</a:t>
            </a:r>
            <a:br>
              <a:rPr lang="es-MX" sz="1600" dirty="0">
                <a:latin typeface="Montserrat" panose="00000500000000000000" pitchFamily="2" charset="0"/>
              </a:rPr>
            </a:br>
            <a:r>
              <a:rPr lang="es-MX" sz="1600" dirty="0">
                <a:latin typeface="Montserrat" panose="00000500000000000000" pitchFamily="2" charset="0"/>
              </a:rPr>
              <a:t>(en la categoría de calificación esperada – </a:t>
            </a:r>
          </a:p>
          <a:p>
            <a:pPr algn="ctr"/>
            <a:r>
              <a:rPr lang="es-MX" sz="1600" dirty="0">
                <a:latin typeface="Montserrat" panose="00000500000000000000" pitchFamily="2" charset="0"/>
              </a:rPr>
              <a:t>5 Positiva)</a:t>
            </a:r>
          </a:p>
        </p:txBody>
      </p:sp>
      <p:sp>
        <p:nvSpPr>
          <p:cNvPr id="25" name="Rectángulo 24">
            <a:extLst>
              <a:ext uri="{FF2B5EF4-FFF2-40B4-BE49-F238E27FC236}">
                <a16:creationId xmlns:a16="http://schemas.microsoft.com/office/drawing/2014/main" id="{BEADA6A4-9396-4FDE-BB17-1FBE9D300320}"/>
              </a:ext>
            </a:extLst>
          </p:cNvPr>
          <p:cNvSpPr/>
          <p:nvPr/>
        </p:nvSpPr>
        <p:spPr>
          <a:xfrm>
            <a:off x="5342148" y="1622756"/>
            <a:ext cx="2914259" cy="1323439"/>
          </a:xfrm>
          <a:prstGeom prst="rect">
            <a:avLst/>
          </a:prstGeom>
          <a:solidFill>
            <a:schemeClr val="bg1">
              <a:lumMod val="95000"/>
              <a:alpha val="46000"/>
            </a:schemeClr>
          </a:solidFill>
        </p:spPr>
        <p:txBody>
          <a:bodyPr wrap="square">
            <a:spAutoFit/>
          </a:bodyPr>
          <a:lstStyle/>
          <a:p>
            <a:pPr algn="ctr"/>
            <a:r>
              <a:rPr lang="es-MX" sz="1600" b="1" dirty="0">
                <a:latin typeface="Montserrat" panose="00000500000000000000" pitchFamily="2" charset="0"/>
              </a:rPr>
              <a:t>Confianza que genera la CGN</a:t>
            </a:r>
          </a:p>
          <a:p>
            <a:pPr algn="ctr"/>
            <a:r>
              <a:rPr lang="es-MX" sz="1600" dirty="0">
                <a:latin typeface="Montserrat" panose="00000500000000000000" pitchFamily="2" charset="0"/>
              </a:rPr>
              <a:t>(en la categoría de calificación esperada – </a:t>
            </a:r>
          </a:p>
          <a:p>
            <a:pPr algn="ctr"/>
            <a:r>
              <a:rPr lang="es-MX" sz="1600" dirty="0">
                <a:latin typeface="Montserrat" panose="00000500000000000000" pitchFamily="2" charset="0"/>
              </a:rPr>
              <a:t>5 Positiva)</a:t>
            </a:r>
          </a:p>
        </p:txBody>
      </p:sp>
      <p:sp>
        <p:nvSpPr>
          <p:cNvPr id="26" name="Rectángulo: esquinas redondeadas 25">
            <a:extLst>
              <a:ext uri="{FF2B5EF4-FFF2-40B4-BE49-F238E27FC236}">
                <a16:creationId xmlns:a16="http://schemas.microsoft.com/office/drawing/2014/main" id="{7E1C907F-FCEA-45C1-88DD-40100D0CEDDA}"/>
              </a:ext>
            </a:extLst>
          </p:cNvPr>
          <p:cNvSpPr/>
          <p:nvPr/>
        </p:nvSpPr>
        <p:spPr>
          <a:xfrm>
            <a:off x="1039749" y="3856092"/>
            <a:ext cx="2585772" cy="940509"/>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Rectángulo: esquinas redondeadas 26">
            <a:extLst>
              <a:ext uri="{FF2B5EF4-FFF2-40B4-BE49-F238E27FC236}">
                <a16:creationId xmlns:a16="http://schemas.microsoft.com/office/drawing/2014/main" id="{A254B29C-4628-4F8E-9FF5-2A400AE39BA0}"/>
              </a:ext>
            </a:extLst>
          </p:cNvPr>
          <p:cNvSpPr/>
          <p:nvPr/>
        </p:nvSpPr>
        <p:spPr>
          <a:xfrm>
            <a:off x="1039750" y="4653014"/>
            <a:ext cx="2585772" cy="143587"/>
          </a:xfrm>
          <a:prstGeom prst="roundRect">
            <a:avLst/>
          </a:prstGeom>
          <a:solidFill>
            <a:srgbClr val="14A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Google Shape;1268;p38">
            <a:extLst>
              <a:ext uri="{FF2B5EF4-FFF2-40B4-BE49-F238E27FC236}">
                <a16:creationId xmlns:a16="http://schemas.microsoft.com/office/drawing/2014/main" id="{EE7CAA7B-F19F-4C01-80CF-90F8405E0113}"/>
              </a:ext>
            </a:extLst>
          </p:cNvPr>
          <p:cNvSpPr txBox="1"/>
          <p:nvPr/>
        </p:nvSpPr>
        <p:spPr>
          <a:xfrm>
            <a:off x="1274259" y="4146450"/>
            <a:ext cx="1685517"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Desmejora </a:t>
            </a:r>
            <a:r>
              <a:rPr lang="es-CO" dirty="0">
                <a:solidFill>
                  <a:schemeClr val="accent6">
                    <a:lumMod val="75000"/>
                  </a:schemeClr>
                </a:solidFill>
                <a:latin typeface="Montserrat" panose="00000500000000000000" pitchFamily="2" charset="0"/>
                <a:ea typeface="Roboto"/>
                <a:cs typeface="Roboto"/>
                <a:sym typeface="Roboto"/>
              </a:rPr>
              <a:t>1 punto</a:t>
            </a:r>
          </a:p>
        </p:txBody>
      </p:sp>
      <p:sp>
        <p:nvSpPr>
          <p:cNvPr id="34" name="Rectángulo: esquinas redondeadas 33">
            <a:extLst>
              <a:ext uri="{FF2B5EF4-FFF2-40B4-BE49-F238E27FC236}">
                <a16:creationId xmlns:a16="http://schemas.microsoft.com/office/drawing/2014/main" id="{9C1CA221-3C43-4D20-9A52-227AFCEAA85C}"/>
              </a:ext>
            </a:extLst>
          </p:cNvPr>
          <p:cNvSpPr/>
          <p:nvPr/>
        </p:nvSpPr>
        <p:spPr>
          <a:xfrm>
            <a:off x="5402199" y="2989317"/>
            <a:ext cx="2585772" cy="940509"/>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Rectángulo: esquinas redondeadas 34">
            <a:extLst>
              <a:ext uri="{FF2B5EF4-FFF2-40B4-BE49-F238E27FC236}">
                <a16:creationId xmlns:a16="http://schemas.microsoft.com/office/drawing/2014/main" id="{69C0C266-7441-4935-B886-E08A31639545}"/>
              </a:ext>
            </a:extLst>
          </p:cNvPr>
          <p:cNvSpPr/>
          <p:nvPr/>
        </p:nvSpPr>
        <p:spPr>
          <a:xfrm>
            <a:off x="5402200" y="3786239"/>
            <a:ext cx="2585772" cy="143587"/>
          </a:xfrm>
          <a:prstGeom prst="roundRect">
            <a:avLst/>
          </a:prstGeom>
          <a:solidFill>
            <a:srgbClr val="14A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3" name="Rectángulo 32">
            <a:extLst>
              <a:ext uri="{FF2B5EF4-FFF2-40B4-BE49-F238E27FC236}">
                <a16:creationId xmlns:a16="http://schemas.microsoft.com/office/drawing/2014/main" id="{215D7945-899E-46F1-9B09-C1C3878DDD1D}"/>
              </a:ext>
            </a:extLst>
          </p:cNvPr>
          <p:cNvSpPr/>
          <p:nvPr/>
        </p:nvSpPr>
        <p:spPr>
          <a:xfrm>
            <a:off x="5921797" y="3191466"/>
            <a:ext cx="2153092" cy="523220"/>
          </a:xfrm>
          <a:prstGeom prst="rect">
            <a:avLst/>
          </a:prstGeom>
        </p:spPr>
        <p:txBody>
          <a:bodyPr wrap="square">
            <a:spAutoFit/>
          </a:bodyPr>
          <a:lstStyle/>
          <a:p>
            <a:pPr>
              <a:spcBef>
                <a:spcPts val="0"/>
              </a:spcBef>
              <a:spcAft>
                <a:spcPts val="0"/>
              </a:spcAft>
            </a:pPr>
            <a:r>
              <a:rPr lang="es-CO" dirty="0">
                <a:solidFill>
                  <a:srgbClr val="434343"/>
                </a:solidFill>
                <a:latin typeface="Montserrat" panose="00000500000000000000" pitchFamily="2" charset="0"/>
                <a:ea typeface="Roboto"/>
                <a:cs typeface="Roboto"/>
                <a:sym typeface="Roboto"/>
              </a:rPr>
              <a:t>Igual en ambas</a:t>
            </a:r>
          </a:p>
          <a:p>
            <a:pPr>
              <a:spcBef>
                <a:spcPts val="0"/>
              </a:spcBef>
              <a:spcAft>
                <a:spcPts val="0"/>
              </a:spcAft>
            </a:pPr>
            <a:r>
              <a:rPr lang="es-CO" dirty="0">
                <a:solidFill>
                  <a:srgbClr val="434343"/>
                </a:solidFill>
                <a:latin typeface="Montserrat" panose="00000500000000000000" pitchFamily="2" charset="0"/>
                <a:ea typeface="Roboto"/>
                <a:cs typeface="Roboto"/>
                <a:sym typeface="Roboto"/>
              </a:rPr>
              <a:t>mediciones</a:t>
            </a:r>
          </a:p>
        </p:txBody>
      </p:sp>
      <p:grpSp>
        <p:nvGrpSpPr>
          <p:cNvPr id="36" name="Grupo 35">
            <a:extLst>
              <a:ext uri="{FF2B5EF4-FFF2-40B4-BE49-F238E27FC236}">
                <a16:creationId xmlns:a16="http://schemas.microsoft.com/office/drawing/2014/main" id="{CA8CEAFA-6110-4B25-BC39-CDB2EF758197}"/>
              </a:ext>
            </a:extLst>
          </p:cNvPr>
          <p:cNvGrpSpPr/>
          <p:nvPr/>
        </p:nvGrpSpPr>
        <p:grpSpPr>
          <a:xfrm rot="10800000">
            <a:off x="2993164" y="4060795"/>
            <a:ext cx="402243" cy="387517"/>
            <a:chOff x="4014257" y="4368096"/>
            <a:chExt cx="791333" cy="785380"/>
          </a:xfrm>
        </p:grpSpPr>
        <p:sp>
          <p:nvSpPr>
            <p:cNvPr id="37" name="Google Shape;956;p32">
              <a:extLst>
                <a:ext uri="{FF2B5EF4-FFF2-40B4-BE49-F238E27FC236}">
                  <a16:creationId xmlns:a16="http://schemas.microsoft.com/office/drawing/2014/main" id="{FBA23021-65A9-40E1-ACE0-71269593476C}"/>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7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38" name="Google Shape;957;p32">
              <a:extLst>
                <a:ext uri="{FF2B5EF4-FFF2-40B4-BE49-F238E27FC236}">
                  <a16:creationId xmlns:a16="http://schemas.microsoft.com/office/drawing/2014/main" id="{B8531205-01E1-4323-AC8A-357455CFD104}"/>
                </a:ext>
              </a:extLst>
            </p:cNvPr>
            <p:cNvSpPr/>
            <p:nvPr/>
          </p:nvSpPr>
          <p:spPr>
            <a:xfrm>
              <a:off x="4033641" y="4368096"/>
              <a:ext cx="771949" cy="771951"/>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C0000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39" name="Imagen 38">
              <a:extLst>
                <a:ext uri="{FF2B5EF4-FFF2-40B4-BE49-F238E27FC236}">
                  <a16:creationId xmlns:a16="http://schemas.microsoft.com/office/drawing/2014/main" id="{D74D0110-FE97-4EDC-8D49-777503A87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5" y="4528907"/>
              <a:ext cx="405770" cy="485409"/>
            </a:xfrm>
            <a:prstGeom prst="rect">
              <a:avLst/>
            </a:prstGeom>
          </p:spPr>
        </p:pic>
      </p:grpSp>
    </p:spTree>
    <p:extLst>
      <p:ext uri="{BB962C8B-B14F-4D97-AF65-F5344CB8AC3E}">
        <p14:creationId xmlns:p14="http://schemas.microsoft.com/office/powerpoint/2010/main" val="34114643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3">
            <a:extLst>
              <a:ext uri="{FF2B5EF4-FFF2-40B4-BE49-F238E27FC236}">
                <a16:creationId xmlns:a16="http://schemas.microsoft.com/office/drawing/2014/main" id="{D1BAA8D6-F72E-4393-9E01-0F36382783D3}"/>
              </a:ext>
            </a:extLst>
          </p:cNvPr>
          <p:cNvGraphicFramePr>
            <a:graphicFrameLocks noGrp="1"/>
          </p:cNvGraphicFramePr>
          <p:nvPr>
            <p:extLst>
              <p:ext uri="{D42A27DB-BD31-4B8C-83A1-F6EECF244321}">
                <p14:modId xmlns:p14="http://schemas.microsoft.com/office/powerpoint/2010/main" val="2893451998"/>
              </p:ext>
            </p:extLst>
          </p:nvPr>
        </p:nvGraphicFramePr>
        <p:xfrm>
          <a:off x="485775" y="910697"/>
          <a:ext cx="8400649" cy="4226512"/>
        </p:xfrm>
        <a:graphic>
          <a:graphicData uri="http://schemas.openxmlformats.org/drawingml/2006/table">
            <a:tbl>
              <a:tblPr firstRow="1" bandRow="1">
                <a:tableStyleId>{5C22544A-7EE6-4342-B048-85BDC9FD1C3A}</a:tableStyleId>
              </a:tblPr>
              <a:tblGrid>
                <a:gridCol w="353097">
                  <a:extLst>
                    <a:ext uri="{9D8B030D-6E8A-4147-A177-3AD203B41FA5}">
                      <a16:colId xmlns:a16="http://schemas.microsoft.com/office/drawing/2014/main" val="1228178664"/>
                    </a:ext>
                  </a:extLst>
                </a:gridCol>
                <a:gridCol w="4660618">
                  <a:extLst>
                    <a:ext uri="{9D8B030D-6E8A-4147-A177-3AD203B41FA5}">
                      <a16:colId xmlns:a16="http://schemas.microsoft.com/office/drawing/2014/main" val="2564411398"/>
                    </a:ext>
                  </a:extLst>
                </a:gridCol>
                <a:gridCol w="901268">
                  <a:extLst>
                    <a:ext uri="{9D8B030D-6E8A-4147-A177-3AD203B41FA5}">
                      <a16:colId xmlns:a16="http://schemas.microsoft.com/office/drawing/2014/main" val="2851696159"/>
                    </a:ext>
                  </a:extLst>
                </a:gridCol>
                <a:gridCol w="874760">
                  <a:extLst>
                    <a:ext uri="{9D8B030D-6E8A-4147-A177-3AD203B41FA5}">
                      <a16:colId xmlns:a16="http://schemas.microsoft.com/office/drawing/2014/main" val="1005280288"/>
                    </a:ext>
                  </a:extLst>
                </a:gridCol>
                <a:gridCol w="808491">
                  <a:extLst>
                    <a:ext uri="{9D8B030D-6E8A-4147-A177-3AD203B41FA5}">
                      <a16:colId xmlns:a16="http://schemas.microsoft.com/office/drawing/2014/main" val="796509677"/>
                    </a:ext>
                  </a:extLst>
                </a:gridCol>
                <a:gridCol w="802415">
                  <a:extLst>
                    <a:ext uri="{9D8B030D-6E8A-4147-A177-3AD203B41FA5}">
                      <a16:colId xmlns:a16="http://schemas.microsoft.com/office/drawing/2014/main" val="576146675"/>
                    </a:ext>
                  </a:extLst>
                </a:gridCol>
              </a:tblGrid>
              <a:tr h="485686">
                <a:tc gridSpan="2">
                  <a:txBody>
                    <a:bodyPr/>
                    <a:lstStyle/>
                    <a:p>
                      <a:pPr algn="ctr">
                        <a:spcAft>
                          <a:spcPts val="0"/>
                        </a:spcAft>
                      </a:pPr>
                      <a:r>
                        <a:rPr lang="es-MX" sz="800" b="1" i="0" dirty="0">
                          <a:solidFill>
                            <a:srgbClr val="FFFFFF"/>
                          </a:solidFill>
                          <a:effectLst/>
                          <a:latin typeface="Montserrat" panose="00000500000000000000" pitchFamily="2" charset="0"/>
                          <a:cs typeface="Calibri" panose="020F0502020204030204" pitchFamily="34" charset="0"/>
                        </a:rPr>
                        <a:t>Información que quisiera recibir de la CGN</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87B84"/>
                    </a:solidFill>
                  </a:tcPr>
                </a:tc>
                <a:tc hMerge="1">
                  <a:txBody>
                    <a:bodyPr/>
                    <a:lstStyle/>
                    <a:p>
                      <a:pPr algn="ctr">
                        <a:spcAft>
                          <a:spcPts val="0"/>
                        </a:spcAft>
                      </a:pPr>
                      <a:r>
                        <a:rPr lang="es-CO" sz="1400" b="1" i="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Observaciones o sugerencias para mejorar la comunicación interna en la Entidad</a:t>
                      </a:r>
                      <a:endParaRPr lang="es-CO" sz="11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MX" sz="800" b="1" dirty="0">
                          <a:solidFill>
                            <a:schemeClr val="bg1"/>
                          </a:solidFill>
                          <a:latin typeface="Montserrat" panose="00000500000000000000" pitchFamily="2" charset="0"/>
                        </a:rPr>
                        <a:t>Frecuencia</a:t>
                      </a:r>
                      <a:endParaRPr lang="en-US" sz="800" dirty="0">
                        <a:latin typeface="Montserrat" panose="00000500000000000000" pitchFamily="2"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tc>
                  <a:txBody>
                    <a:bodyPr/>
                    <a:lstStyle/>
                    <a:p>
                      <a:pPr algn="ctr"/>
                      <a:r>
                        <a:rPr lang="en-US" sz="800" b="1" dirty="0">
                          <a:solidFill>
                            <a:schemeClr val="bg1"/>
                          </a:solidFill>
                          <a:latin typeface="Montserrat" panose="00000500000000000000" pitchFamily="2" charset="0"/>
                        </a:rPr>
                        <a:t>Frecuencia</a:t>
                      </a:r>
                    </a:p>
                    <a:p>
                      <a:pPr algn="ctr"/>
                      <a:r>
                        <a:rPr lang="en-US" sz="800" b="1" dirty="0">
                          <a:solidFill>
                            <a:schemeClr val="bg1"/>
                          </a:solidFill>
                          <a:latin typeface="Montserrat" panose="00000500000000000000" pitchFamily="2" charset="0"/>
                        </a:rPr>
                        <a:t>acumulada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tc>
                  <a:txBody>
                    <a:bodyPr/>
                    <a:lstStyle/>
                    <a:p>
                      <a:pPr algn="ctr"/>
                      <a:r>
                        <a:rPr lang="es-MX" sz="800" b="1" dirty="0">
                          <a:solidFill>
                            <a:schemeClr val="bg1"/>
                          </a:solidFill>
                          <a:latin typeface="Montserrat" panose="00000500000000000000" pitchFamily="2" charset="0"/>
                        </a:rPr>
                        <a:t>Porcentaje</a:t>
                      </a:r>
                      <a:endParaRPr lang="en-US" sz="800" dirty="0">
                        <a:latin typeface="Montserrat" panose="00000500000000000000" pitchFamily="2"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tc>
                  <a:txBody>
                    <a:bodyPr/>
                    <a:lstStyle/>
                    <a:p>
                      <a:pPr algn="ctr"/>
                      <a:r>
                        <a:rPr lang="es-MX" sz="800" b="1" dirty="0">
                          <a:solidFill>
                            <a:schemeClr val="bg1"/>
                          </a:solidFill>
                          <a:latin typeface="Montserrat" panose="00000500000000000000" pitchFamily="2" charset="0"/>
                        </a:rPr>
                        <a:t>Porcentaje</a:t>
                      </a:r>
                    </a:p>
                    <a:p>
                      <a:pPr algn="ctr"/>
                      <a:r>
                        <a:rPr lang="es-MX" sz="800" b="1" dirty="0">
                          <a:solidFill>
                            <a:schemeClr val="bg1"/>
                          </a:solidFill>
                          <a:latin typeface="Montserrat" panose="00000500000000000000" pitchFamily="2" charset="0"/>
                        </a:rPr>
                        <a:t>Acumulado</a:t>
                      </a:r>
                      <a:endParaRPr lang="es-CO" sz="800" b="1" dirty="0">
                        <a:solidFill>
                          <a:schemeClr val="bg1"/>
                        </a:solidFill>
                        <a:latin typeface="Montserrat" panose="00000500000000000000" pitchFamily="2" charset="0"/>
                      </a:endParaRP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extLst>
                  <a:ext uri="{0D108BD9-81ED-4DB2-BD59-A6C34878D82A}">
                    <a16:rowId xmlns:a16="http://schemas.microsoft.com/office/drawing/2014/main" val="108385598"/>
                  </a:ext>
                </a:extLst>
              </a:tr>
              <a:tr h="280203">
                <a:tc>
                  <a:txBody>
                    <a:bodyPr/>
                    <a:lstStyle/>
                    <a:p>
                      <a:pPr algn="ctr"/>
                      <a:r>
                        <a:rPr lang="en-US" sz="800" b="1" dirty="0">
                          <a:solidFill>
                            <a:schemeClr val="bg1"/>
                          </a:solidFill>
                          <a:latin typeface="Montserrat" panose="00000500000000000000" pitchFamily="2" charset="0"/>
                        </a:rPr>
                        <a:t>P1</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Capacitaciones</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88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88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39%</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39%</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728516819"/>
                  </a:ext>
                </a:extLst>
              </a:tr>
              <a:tr h="280203">
                <a:tc>
                  <a:txBody>
                    <a:bodyPr/>
                    <a:lstStyle/>
                    <a:p>
                      <a:pPr algn="ctr"/>
                      <a:r>
                        <a:rPr lang="en-US" sz="800" b="1" dirty="0">
                          <a:solidFill>
                            <a:schemeClr val="bg1"/>
                          </a:solidFill>
                          <a:latin typeface="Montserrat" panose="00000500000000000000" pitchFamily="2" charset="0"/>
                        </a:rPr>
                        <a:t>P2</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Normatividad contable pública y sus actualizaciones.</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67</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155</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30%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70%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811324714"/>
                  </a:ext>
                </a:extLst>
              </a:tr>
              <a:tr h="410965">
                <a:tc>
                  <a:txBody>
                    <a:bodyPr/>
                    <a:lstStyle/>
                    <a:p>
                      <a:pPr algn="ctr"/>
                      <a:r>
                        <a:rPr lang="en-US" sz="800" b="1" dirty="0">
                          <a:solidFill>
                            <a:schemeClr val="bg1"/>
                          </a:solidFill>
                          <a:latin typeface="Montserrat" panose="00000500000000000000" pitchFamily="2" charset="0"/>
                        </a:rPr>
                        <a:t>P3</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Información actualizada vía correo electrónico, alertas vía correo electrónico de vencimientos y cambios en la normatividad.</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19</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174</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9%</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78%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46857"/>
                  </a:ext>
                </a:extLst>
              </a:tr>
              <a:tr h="280203">
                <a:tc>
                  <a:txBody>
                    <a:bodyPr/>
                    <a:lstStyle/>
                    <a:p>
                      <a:pPr marL="0" algn="ctr" defTabSz="685800" rtl="0" eaLnBrk="1" latinLnBrk="0" hangingPunct="1"/>
                      <a:r>
                        <a:rPr lang="en-US" sz="800" b="1" kern="1200" dirty="0">
                          <a:solidFill>
                            <a:schemeClr val="bg1"/>
                          </a:solidFill>
                          <a:latin typeface="Montserrat" panose="00000500000000000000" pitchFamily="2" charset="0"/>
                          <a:ea typeface="+mn-ea"/>
                          <a:cs typeface="+mn-cs"/>
                        </a:rPr>
                        <a:t>P4</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Operaciones Recíprocas.</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192</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86%</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584658551"/>
                  </a:ext>
                </a:extLst>
              </a:tr>
              <a:tr h="410965">
                <a:tc>
                  <a:txBody>
                    <a:bodyPr/>
                    <a:lstStyle/>
                    <a:p>
                      <a:pPr marL="0" algn="ctr" defTabSz="685772" rtl="0" eaLnBrk="1" latinLnBrk="0" hangingPunct="1"/>
                      <a:r>
                        <a:rPr lang="en-US" sz="800" b="0" kern="1200" dirty="0">
                          <a:solidFill>
                            <a:schemeClr val="bg1"/>
                          </a:solidFill>
                          <a:latin typeface="Montserrat" panose="00000500000000000000" pitchFamily="2" charset="0"/>
                          <a:ea typeface="+mn-ea"/>
                          <a:cs typeface="+mn-cs"/>
                        </a:rPr>
                        <a:t>P5</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Procedimientos, formatos, guías y catálogos de cuentas para elaboración de informes.</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203</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5%</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91%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9217264"/>
                  </a:ext>
                </a:extLst>
              </a:tr>
              <a:tr h="280203">
                <a:tc>
                  <a:txBody>
                    <a:bodyPr/>
                    <a:lstStyle/>
                    <a:p>
                      <a:pPr marL="0" algn="ctr" defTabSz="685772" rtl="0" eaLnBrk="1" latinLnBrk="0" hangingPunct="1"/>
                      <a:r>
                        <a:rPr lang="en-US" sz="800" b="0" kern="1200" dirty="0">
                          <a:solidFill>
                            <a:schemeClr val="bg1"/>
                          </a:solidFill>
                          <a:latin typeface="Montserrat" panose="00000500000000000000" pitchFamily="2" charset="0"/>
                          <a:ea typeface="+mn-ea"/>
                          <a:cs typeface="+mn-cs"/>
                        </a:rPr>
                        <a:t>P6</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Relacionadas con el CHIP (guías para presentar la información).</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211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4%</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95%</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0359780"/>
                  </a:ext>
                </a:extLst>
              </a:tr>
              <a:tr h="280203">
                <a:tc>
                  <a:txBody>
                    <a:bodyPr/>
                    <a:lstStyle/>
                    <a:p>
                      <a:pPr marL="0" algn="ctr" defTabSz="685772" rtl="0" eaLnBrk="1" latinLnBrk="0" hangingPunct="1"/>
                      <a:r>
                        <a:rPr lang="en-US" sz="800" b="0" kern="1200" dirty="0">
                          <a:solidFill>
                            <a:schemeClr val="bg1"/>
                          </a:solidFill>
                          <a:latin typeface="Montserrat" panose="00000500000000000000" pitchFamily="2" charset="0"/>
                          <a:ea typeface="+mn-ea"/>
                          <a:cs typeface="+mn-cs"/>
                        </a:rPr>
                        <a:t>P7</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Conceptos y doctrina contable pública.</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7</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218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3%</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98%</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8258655"/>
                  </a:ext>
                </a:extLst>
              </a:tr>
              <a:tr h="300478">
                <a:tc>
                  <a:txBody>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lang="en-US" sz="800" b="0" kern="1200" dirty="0">
                          <a:solidFill>
                            <a:schemeClr val="bg1"/>
                          </a:solidFill>
                          <a:latin typeface="Montserrat" panose="00000500000000000000" pitchFamily="2" charset="0"/>
                          <a:ea typeface="+mn-ea"/>
                          <a:cs typeface="+mn-cs"/>
                        </a:rPr>
                        <a:t>P8</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Normatividad internacional.</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220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99%</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284994"/>
                  </a:ext>
                </a:extLst>
              </a:tr>
              <a:tr h="300478">
                <a:tc>
                  <a:txBody>
                    <a:bodyPr/>
                    <a:lstStyle/>
                    <a:p>
                      <a:pPr marL="0" algn="ctr" defTabSz="685772" rtl="0" eaLnBrk="1" latinLnBrk="0" hangingPunct="1"/>
                      <a:r>
                        <a:rPr lang="en-US" sz="800" b="0" kern="1200" dirty="0">
                          <a:solidFill>
                            <a:schemeClr val="bg1"/>
                          </a:solidFill>
                          <a:latin typeface="Montserrat" panose="00000500000000000000" pitchFamily="2" charset="0"/>
                          <a:ea typeface="+mn-ea"/>
                          <a:cs typeface="+mn-cs"/>
                        </a:rPr>
                        <a:t>P9</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Qué se publique el catálogo en Excel para mejor manipulación.</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221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99%</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5879143"/>
                  </a:ext>
                </a:extLst>
              </a:tr>
              <a:tr h="300478">
                <a:tc>
                  <a:txBody>
                    <a:bodyPr/>
                    <a:lstStyle/>
                    <a:p>
                      <a:pPr algn="ctr"/>
                      <a:r>
                        <a:rPr lang="en-US" sz="800" b="0" dirty="0">
                          <a:solidFill>
                            <a:schemeClr val="bg1"/>
                          </a:solidFill>
                          <a:latin typeface="Montserrat" panose="00000500000000000000" pitchFamily="2" charset="0"/>
                        </a:rPr>
                        <a:t>P10</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Sirva de puente con la Contraloría General de la Nación.</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222</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100%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50215472"/>
                  </a:ext>
                </a:extLst>
              </a:tr>
              <a:tr h="616447">
                <a:tc>
                  <a:txBody>
                    <a:bodyPr/>
                    <a:lstStyle/>
                    <a:p>
                      <a:pPr algn="ctr"/>
                      <a:r>
                        <a:rPr lang="en-US" sz="800" b="0" dirty="0">
                          <a:solidFill>
                            <a:schemeClr val="bg1"/>
                          </a:solidFill>
                          <a:latin typeface="Montserrat" panose="00000500000000000000" pitchFamily="2" charset="0"/>
                        </a:rPr>
                        <a:t>P11</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800" i="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Recordatorio sobre los vencimientos con más frecuencia, y más claridad. En los casos de las consultas efectuadas para dar claridad sobre diferencia de criterios al aplicar la norma.</a:t>
                      </a:r>
                      <a:endParaRPr lang="es-CO" sz="800" i="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223</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800" i="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100%</a:t>
                      </a:r>
                      <a:endParaRPr lang="es-CO" sz="800" i="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9442147"/>
                  </a:ext>
                </a:extLst>
              </a:tr>
            </a:tbl>
          </a:graphicData>
        </a:graphic>
      </p:graphicFrame>
      <p:grpSp>
        <p:nvGrpSpPr>
          <p:cNvPr id="3" name="Google Shape;554;p26">
            <a:extLst>
              <a:ext uri="{FF2B5EF4-FFF2-40B4-BE49-F238E27FC236}">
                <a16:creationId xmlns:a16="http://schemas.microsoft.com/office/drawing/2014/main" id="{CBB5F4F7-FADB-4981-B7EB-EEEE438319A0}"/>
              </a:ext>
            </a:extLst>
          </p:cNvPr>
          <p:cNvGrpSpPr/>
          <p:nvPr/>
        </p:nvGrpSpPr>
        <p:grpSpPr>
          <a:xfrm>
            <a:off x="684434" y="176119"/>
            <a:ext cx="8201990" cy="598567"/>
            <a:chOff x="3223397" y="819725"/>
            <a:chExt cx="6902891" cy="810244"/>
          </a:xfrm>
        </p:grpSpPr>
        <p:sp>
          <p:nvSpPr>
            <p:cNvPr id="4" name="Google Shape;555;p26">
              <a:extLst>
                <a:ext uri="{FF2B5EF4-FFF2-40B4-BE49-F238E27FC236}">
                  <a16:creationId xmlns:a16="http://schemas.microsoft.com/office/drawing/2014/main" id="{8BB2082C-01A9-4E84-80B8-B598542C9CF2}"/>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556;p26">
              <a:extLst>
                <a:ext uri="{FF2B5EF4-FFF2-40B4-BE49-F238E27FC236}">
                  <a16:creationId xmlns:a16="http://schemas.microsoft.com/office/drawing/2014/main" id="{5E061AE4-F190-4D56-A5E0-18A30238DF21}"/>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57;p26">
              <a:extLst>
                <a:ext uri="{FF2B5EF4-FFF2-40B4-BE49-F238E27FC236}">
                  <a16:creationId xmlns:a16="http://schemas.microsoft.com/office/drawing/2014/main" id="{7D827534-CAB7-4FCC-A16A-690BAE7FED15}"/>
                </a:ext>
              </a:extLst>
            </p:cNvPr>
            <p:cNvSpPr/>
            <p:nvPr/>
          </p:nvSpPr>
          <p:spPr>
            <a:xfrm>
              <a:off x="3223399" y="904212"/>
              <a:ext cx="6902889"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58;p26">
              <a:extLst>
                <a:ext uri="{FF2B5EF4-FFF2-40B4-BE49-F238E27FC236}">
                  <a16:creationId xmlns:a16="http://schemas.microsoft.com/office/drawing/2014/main" id="{3A22ACA0-1AFA-480C-841F-706C28CBF7E5}"/>
                </a:ext>
              </a:extLst>
            </p:cNvPr>
            <p:cNvSpPr/>
            <p:nvPr/>
          </p:nvSpPr>
          <p:spPr>
            <a:xfrm>
              <a:off x="3320169" y="819725"/>
              <a:ext cx="1472374" cy="810222"/>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2;p26">
              <a:extLst>
                <a:ext uri="{FF2B5EF4-FFF2-40B4-BE49-F238E27FC236}">
                  <a16:creationId xmlns:a16="http://schemas.microsoft.com/office/drawing/2014/main" id="{9756216E-42CD-4331-9C2D-DE878C6753E7}"/>
                </a:ext>
              </a:extLst>
            </p:cNvPr>
            <p:cNvSpPr/>
            <p:nvPr/>
          </p:nvSpPr>
          <p:spPr>
            <a:xfrm>
              <a:off x="3784050" y="919200"/>
              <a:ext cx="406827" cy="62134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rgbClr val="FFFFFF"/>
                  </a:solidFill>
                  <a:latin typeface="Fira Sans Extra Condensed Medium"/>
                  <a:sym typeface="Fira Sans Extra Condensed Medium"/>
                </a:rPr>
                <a:t>13</a:t>
              </a:r>
              <a:endParaRPr sz="2000" dirty="0">
                <a:solidFill>
                  <a:srgbClr val="FFFFFF"/>
                </a:solidFill>
              </a:endParaRPr>
            </a:p>
          </p:txBody>
        </p:sp>
      </p:grpSp>
      <p:sp>
        <p:nvSpPr>
          <p:cNvPr id="9" name="Google Shape;561;p26">
            <a:extLst>
              <a:ext uri="{FF2B5EF4-FFF2-40B4-BE49-F238E27FC236}">
                <a16:creationId xmlns:a16="http://schemas.microsoft.com/office/drawing/2014/main" id="{079ED1A5-2F51-4106-B1B3-8439686A162F}"/>
              </a:ext>
            </a:extLst>
          </p:cNvPr>
          <p:cNvSpPr txBox="1"/>
          <p:nvPr/>
        </p:nvSpPr>
        <p:spPr>
          <a:xfrm>
            <a:off x="2339174" y="168859"/>
            <a:ext cx="6434615" cy="595974"/>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MX" b="1" spc="20" dirty="0">
                <a:solidFill>
                  <a:schemeClr val="bg1"/>
                </a:solidFill>
                <a:latin typeface="Montserrat" panose="00000500000000000000" pitchFamily="2" charset="0"/>
              </a:rPr>
              <a:t>¿Qué información quisiera recibir de la Contaduría General de la Nación?</a:t>
            </a:r>
            <a:endParaRPr lang="es-CO" dirty="0">
              <a:solidFill>
                <a:schemeClr val="bg1"/>
              </a:solidFill>
              <a:latin typeface="Montserrat" panose="00000500000000000000" pitchFamily="2" charset="0"/>
            </a:endParaRPr>
          </a:p>
        </p:txBody>
      </p:sp>
      <p:sp>
        <p:nvSpPr>
          <p:cNvPr id="10" name="Google Shape;248;p7">
            <a:extLst>
              <a:ext uri="{FF2B5EF4-FFF2-40B4-BE49-F238E27FC236}">
                <a16:creationId xmlns:a16="http://schemas.microsoft.com/office/drawing/2014/main" id="{E0239AE1-4F9B-4221-A6F3-3AEC1FF7187F}"/>
              </a:ext>
            </a:extLst>
          </p:cNvPr>
          <p:cNvSpPr/>
          <p:nvPr/>
        </p:nvSpPr>
        <p:spPr>
          <a:xfrm>
            <a:off x="378533" y="5273220"/>
            <a:ext cx="4812183" cy="276999"/>
          </a:xfrm>
          <a:prstGeom prst="rect">
            <a:avLst/>
          </a:prstGeom>
          <a:solidFill>
            <a:srgbClr val="F2F2F2">
              <a:alpha val="4588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200" b="1" dirty="0">
                <a:solidFill>
                  <a:schemeClr val="accent2"/>
                </a:solidFill>
                <a:latin typeface="Montserrat" panose="00000500000000000000" pitchFamily="2" charset="0"/>
                <a:ea typeface="Calibri"/>
                <a:cs typeface="Calibri"/>
                <a:sym typeface="Calibri"/>
              </a:rPr>
              <a:t>P1, P2, P3 y P4 </a:t>
            </a:r>
            <a:r>
              <a:rPr lang="es-CO" sz="1200" dirty="0">
                <a:solidFill>
                  <a:schemeClr val="dk1"/>
                </a:solidFill>
                <a:latin typeface="Montserrat" panose="00000500000000000000" pitchFamily="2" charset="0"/>
                <a:ea typeface="Calibri"/>
                <a:cs typeface="Calibri"/>
                <a:sym typeface="Calibri"/>
              </a:rPr>
              <a:t>Aspectos prioritarios que se deben tratar</a:t>
            </a:r>
            <a:endParaRPr dirty="0">
              <a:latin typeface="Montserrat" panose="00000500000000000000" pitchFamily="2" charset="0"/>
            </a:endParaRPr>
          </a:p>
        </p:txBody>
      </p:sp>
    </p:spTree>
    <p:extLst>
      <p:ext uri="{BB962C8B-B14F-4D97-AF65-F5344CB8AC3E}">
        <p14:creationId xmlns:p14="http://schemas.microsoft.com/office/powerpoint/2010/main" val="5183379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54;p26">
            <a:extLst>
              <a:ext uri="{FF2B5EF4-FFF2-40B4-BE49-F238E27FC236}">
                <a16:creationId xmlns:a16="http://schemas.microsoft.com/office/drawing/2014/main" id="{90D76321-CB3D-4728-AFCF-5B37B7EFB7C6}"/>
              </a:ext>
            </a:extLst>
          </p:cNvPr>
          <p:cNvGrpSpPr/>
          <p:nvPr/>
        </p:nvGrpSpPr>
        <p:grpSpPr>
          <a:xfrm>
            <a:off x="800344" y="252471"/>
            <a:ext cx="7944411" cy="761856"/>
            <a:chOff x="3223397" y="819725"/>
            <a:chExt cx="6040833" cy="810244"/>
          </a:xfrm>
        </p:grpSpPr>
        <p:sp>
          <p:nvSpPr>
            <p:cNvPr id="4" name="Google Shape;555;p26">
              <a:extLst>
                <a:ext uri="{FF2B5EF4-FFF2-40B4-BE49-F238E27FC236}">
                  <a16:creationId xmlns:a16="http://schemas.microsoft.com/office/drawing/2014/main" id="{B6749AAA-7BA1-4982-9106-F12D68CFA7EE}"/>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5" name="Google Shape;556;p26">
              <a:extLst>
                <a:ext uri="{FF2B5EF4-FFF2-40B4-BE49-F238E27FC236}">
                  <a16:creationId xmlns:a16="http://schemas.microsoft.com/office/drawing/2014/main" id="{0F547589-13ED-4C09-B07D-70A9C9CA741C}"/>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6" name="Google Shape;557;p26">
              <a:extLst>
                <a:ext uri="{FF2B5EF4-FFF2-40B4-BE49-F238E27FC236}">
                  <a16:creationId xmlns:a16="http://schemas.microsoft.com/office/drawing/2014/main" id="{C783F2EE-A666-4042-90B1-E534531D7179}"/>
                </a:ext>
              </a:extLst>
            </p:cNvPr>
            <p:cNvSpPr/>
            <p:nvPr/>
          </p:nvSpPr>
          <p:spPr>
            <a:xfrm>
              <a:off x="3223398" y="904212"/>
              <a:ext cx="6040832"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7" name="Google Shape;558;p26">
              <a:extLst>
                <a:ext uri="{FF2B5EF4-FFF2-40B4-BE49-F238E27FC236}">
                  <a16:creationId xmlns:a16="http://schemas.microsoft.com/office/drawing/2014/main" id="{8D9D6E45-B0E6-4B8B-8FA5-3E5B618C2C7D}"/>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8" name="Google Shape;561;p26">
              <a:extLst>
                <a:ext uri="{FF2B5EF4-FFF2-40B4-BE49-F238E27FC236}">
                  <a16:creationId xmlns:a16="http://schemas.microsoft.com/office/drawing/2014/main" id="{88E033DC-EEB7-416D-BA4A-470B2995F5D2}"/>
                </a:ext>
              </a:extLst>
            </p:cNvPr>
            <p:cNvSpPr txBox="1"/>
            <p:nvPr/>
          </p:nvSpPr>
          <p:spPr>
            <a:xfrm>
              <a:off x="4854232" y="919199"/>
              <a:ext cx="3939198"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MX" sz="2000" b="1" spc="20" dirty="0">
                  <a:solidFill>
                    <a:schemeClr val="bg1"/>
                  </a:solidFill>
                  <a:latin typeface="Montserrat" panose="00000500000000000000" pitchFamily="2" charset="0"/>
                </a:rPr>
                <a:t>Información o servicio solicitado de manera recurrente</a:t>
              </a:r>
            </a:p>
          </p:txBody>
        </p:sp>
        <p:sp>
          <p:nvSpPr>
            <p:cNvPr id="9" name="Google Shape;562;p26">
              <a:extLst>
                <a:ext uri="{FF2B5EF4-FFF2-40B4-BE49-F238E27FC236}">
                  <a16:creationId xmlns:a16="http://schemas.microsoft.com/office/drawing/2014/main" id="{63F5C24D-97CC-4659-AD90-D7C9503B37CC}"/>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Montserrat" panose="00000500000000000000" pitchFamily="2" charset="0"/>
                  <a:sym typeface="Fira Sans Extra Condensed Medium"/>
                </a:rPr>
                <a:t>13</a:t>
              </a:r>
              <a:endParaRPr sz="2500" dirty="0">
                <a:solidFill>
                  <a:srgbClr val="FFFFFF"/>
                </a:solidFill>
                <a:latin typeface="Montserrat" panose="00000500000000000000" pitchFamily="2" charset="0"/>
              </a:endParaRPr>
            </a:p>
          </p:txBody>
        </p:sp>
      </p:grpSp>
      <p:graphicFrame>
        <p:nvGraphicFramePr>
          <p:cNvPr id="11" name="Gráfico 10">
            <a:extLst>
              <a:ext uri="{FF2B5EF4-FFF2-40B4-BE49-F238E27FC236}">
                <a16:creationId xmlns:a16="http://schemas.microsoft.com/office/drawing/2014/main" id="{F44117C8-84F3-4E46-A4F1-30033FFF08DC}"/>
              </a:ext>
            </a:extLst>
          </p:cNvPr>
          <p:cNvGraphicFramePr/>
          <p:nvPr>
            <p:extLst>
              <p:ext uri="{D42A27DB-BD31-4B8C-83A1-F6EECF244321}">
                <p14:modId xmlns:p14="http://schemas.microsoft.com/office/powerpoint/2010/main" val="627009017"/>
              </p:ext>
            </p:extLst>
          </p:nvPr>
        </p:nvGraphicFramePr>
        <p:xfrm>
          <a:off x="800345" y="1311337"/>
          <a:ext cx="8230282" cy="382143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n 11">
            <a:extLst>
              <a:ext uri="{FF2B5EF4-FFF2-40B4-BE49-F238E27FC236}">
                <a16:creationId xmlns:a16="http://schemas.microsoft.com/office/drawing/2014/main" id="{4A205EBE-B496-4BAC-B225-20509D4C8A74}"/>
              </a:ext>
            </a:extLst>
          </p:cNvPr>
          <p:cNvPicPr>
            <a:picLocks noChangeAspect="1"/>
          </p:cNvPicPr>
          <p:nvPr/>
        </p:nvPicPr>
        <p:blipFill>
          <a:blip r:embed="rId3"/>
          <a:stretch>
            <a:fillRect/>
          </a:stretch>
        </p:blipFill>
        <p:spPr>
          <a:xfrm flipH="1">
            <a:off x="3197716" y="4839853"/>
            <a:ext cx="279580" cy="399402"/>
          </a:xfrm>
          <a:prstGeom prst="rect">
            <a:avLst/>
          </a:prstGeom>
        </p:spPr>
      </p:pic>
      <p:pic>
        <p:nvPicPr>
          <p:cNvPr id="14" name="Imagen 13">
            <a:extLst>
              <a:ext uri="{FF2B5EF4-FFF2-40B4-BE49-F238E27FC236}">
                <a16:creationId xmlns:a16="http://schemas.microsoft.com/office/drawing/2014/main" id="{7940BA3B-DA73-4D54-922E-EC6B9D9A8E92}"/>
              </a:ext>
            </a:extLst>
          </p:cNvPr>
          <p:cNvPicPr>
            <a:picLocks noChangeAspect="1"/>
          </p:cNvPicPr>
          <p:nvPr/>
        </p:nvPicPr>
        <p:blipFill>
          <a:blip r:embed="rId4"/>
          <a:stretch>
            <a:fillRect/>
          </a:stretch>
        </p:blipFill>
        <p:spPr>
          <a:xfrm>
            <a:off x="4057934" y="4859707"/>
            <a:ext cx="279580" cy="361810"/>
          </a:xfrm>
          <a:prstGeom prst="rect">
            <a:avLst/>
          </a:prstGeom>
        </p:spPr>
      </p:pic>
    </p:spTree>
    <p:extLst>
      <p:ext uri="{BB962C8B-B14F-4D97-AF65-F5344CB8AC3E}">
        <p14:creationId xmlns:p14="http://schemas.microsoft.com/office/powerpoint/2010/main" val="33522694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3">
            <a:extLst>
              <a:ext uri="{FF2B5EF4-FFF2-40B4-BE49-F238E27FC236}">
                <a16:creationId xmlns:a16="http://schemas.microsoft.com/office/drawing/2014/main" id="{D1BAA8D6-F72E-4393-9E01-0F36382783D3}"/>
              </a:ext>
            </a:extLst>
          </p:cNvPr>
          <p:cNvGraphicFramePr>
            <a:graphicFrameLocks noGrp="1"/>
          </p:cNvGraphicFramePr>
          <p:nvPr>
            <p:extLst>
              <p:ext uri="{D42A27DB-BD31-4B8C-83A1-F6EECF244321}">
                <p14:modId xmlns:p14="http://schemas.microsoft.com/office/powerpoint/2010/main" val="216850258"/>
              </p:ext>
            </p:extLst>
          </p:nvPr>
        </p:nvGraphicFramePr>
        <p:xfrm>
          <a:off x="533400" y="910698"/>
          <a:ext cx="8201026" cy="4035969"/>
        </p:xfrm>
        <a:graphic>
          <a:graphicData uri="http://schemas.openxmlformats.org/drawingml/2006/table">
            <a:tbl>
              <a:tblPr firstRow="1" bandRow="1">
                <a:tableStyleId>{5C22544A-7EE6-4342-B048-85BDC9FD1C3A}</a:tableStyleId>
              </a:tblPr>
              <a:tblGrid>
                <a:gridCol w="328812">
                  <a:extLst>
                    <a:ext uri="{9D8B030D-6E8A-4147-A177-3AD203B41FA5}">
                      <a16:colId xmlns:a16="http://schemas.microsoft.com/office/drawing/2014/main" val="1228178664"/>
                    </a:ext>
                  </a:extLst>
                </a:gridCol>
                <a:gridCol w="5148253">
                  <a:extLst>
                    <a:ext uri="{9D8B030D-6E8A-4147-A177-3AD203B41FA5}">
                      <a16:colId xmlns:a16="http://schemas.microsoft.com/office/drawing/2014/main" val="2564411398"/>
                    </a:ext>
                  </a:extLst>
                </a:gridCol>
                <a:gridCol w="653979">
                  <a:extLst>
                    <a:ext uri="{9D8B030D-6E8A-4147-A177-3AD203B41FA5}">
                      <a16:colId xmlns:a16="http://schemas.microsoft.com/office/drawing/2014/main" val="2851696159"/>
                    </a:ext>
                  </a:extLst>
                </a:gridCol>
                <a:gridCol w="697370">
                  <a:extLst>
                    <a:ext uri="{9D8B030D-6E8A-4147-A177-3AD203B41FA5}">
                      <a16:colId xmlns:a16="http://schemas.microsoft.com/office/drawing/2014/main" val="1005280288"/>
                    </a:ext>
                  </a:extLst>
                </a:gridCol>
                <a:gridCol w="681227">
                  <a:extLst>
                    <a:ext uri="{9D8B030D-6E8A-4147-A177-3AD203B41FA5}">
                      <a16:colId xmlns:a16="http://schemas.microsoft.com/office/drawing/2014/main" val="796509677"/>
                    </a:ext>
                  </a:extLst>
                </a:gridCol>
                <a:gridCol w="691385">
                  <a:extLst>
                    <a:ext uri="{9D8B030D-6E8A-4147-A177-3AD203B41FA5}">
                      <a16:colId xmlns:a16="http://schemas.microsoft.com/office/drawing/2014/main" val="576146675"/>
                    </a:ext>
                  </a:extLst>
                </a:gridCol>
              </a:tblGrid>
              <a:tr h="495276">
                <a:tc gridSpan="2">
                  <a:txBody>
                    <a:bodyPr/>
                    <a:lstStyle/>
                    <a:p>
                      <a:pPr algn="ctr">
                        <a:spcAft>
                          <a:spcPts val="0"/>
                        </a:spcAft>
                      </a:pPr>
                      <a:r>
                        <a:rPr lang="es-MX" sz="1000" b="1" i="0" dirty="0">
                          <a:solidFill>
                            <a:srgbClr val="FFFFFF"/>
                          </a:solidFill>
                          <a:effectLst/>
                          <a:latin typeface="Calibri" panose="020F0502020204030204" pitchFamily="34" charset="0"/>
                          <a:cs typeface="Calibri" panose="020F0502020204030204" pitchFamily="34" charset="0"/>
                        </a:rPr>
                        <a:t>Sugerencias para mejorar la calidad de la comunicación de la CGN</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87B84"/>
                    </a:solidFill>
                  </a:tcPr>
                </a:tc>
                <a:tc hMerge="1">
                  <a:txBody>
                    <a:bodyPr/>
                    <a:lstStyle/>
                    <a:p>
                      <a:pPr algn="ctr">
                        <a:spcAft>
                          <a:spcPts val="0"/>
                        </a:spcAft>
                      </a:pPr>
                      <a:r>
                        <a:rPr lang="es-CO" sz="1400" b="1" i="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Observaciones o sugerencias para mejorar la comunicación interna en la Entidad</a:t>
                      </a:r>
                      <a:endParaRPr lang="es-CO" sz="11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MX" sz="900" b="1" dirty="0">
                          <a:solidFill>
                            <a:schemeClr val="bg1"/>
                          </a:solidFill>
                        </a:rPr>
                        <a:t>Frecuencia</a:t>
                      </a:r>
                      <a:endParaRPr lang="en-US" sz="105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tc>
                  <a:txBody>
                    <a:bodyPr/>
                    <a:lstStyle/>
                    <a:p>
                      <a:pPr algn="ctr"/>
                      <a:r>
                        <a:rPr lang="en-US" sz="900" b="1" dirty="0">
                          <a:solidFill>
                            <a:schemeClr val="bg1"/>
                          </a:solidFill>
                        </a:rPr>
                        <a:t>Frecuencia</a:t>
                      </a:r>
                    </a:p>
                    <a:p>
                      <a:pPr algn="ctr"/>
                      <a:r>
                        <a:rPr lang="en-US" sz="900" b="1" dirty="0">
                          <a:solidFill>
                            <a:schemeClr val="bg1"/>
                          </a:solidFill>
                        </a:rPr>
                        <a:t>acumulada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tc>
                  <a:txBody>
                    <a:bodyPr/>
                    <a:lstStyle/>
                    <a:p>
                      <a:pPr algn="ctr"/>
                      <a:r>
                        <a:rPr lang="es-MX" sz="900" b="1" dirty="0">
                          <a:solidFill>
                            <a:schemeClr val="bg1"/>
                          </a:solidFill>
                        </a:rPr>
                        <a:t>Porcentaje</a:t>
                      </a:r>
                      <a:endParaRPr lang="en-US" sz="11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tc>
                  <a:txBody>
                    <a:bodyPr/>
                    <a:lstStyle/>
                    <a:p>
                      <a:pPr algn="ctr"/>
                      <a:r>
                        <a:rPr lang="es-MX" sz="900" b="1" dirty="0">
                          <a:solidFill>
                            <a:schemeClr val="bg1"/>
                          </a:solidFill>
                        </a:rPr>
                        <a:t>Porcentaje</a:t>
                      </a:r>
                    </a:p>
                    <a:p>
                      <a:pPr algn="ctr"/>
                      <a:r>
                        <a:rPr lang="es-MX" sz="900" b="1" dirty="0">
                          <a:solidFill>
                            <a:schemeClr val="bg1"/>
                          </a:solidFill>
                        </a:rPr>
                        <a:t>Acumulado</a:t>
                      </a:r>
                      <a:endParaRPr lang="es-CO" sz="1000" b="1" dirty="0">
                        <a:solidFill>
                          <a:schemeClr val="bg1"/>
                        </a:solidFill>
                      </a:endParaRP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8B95"/>
                    </a:solidFill>
                  </a:tcPr>
                </a:tc>
                <a:extLst>
                  <a:ext uri="{0D108BD9-81ED-4DB2-BD59-A6C34878D82A}">
                    <a16:rowId xmlns:a16="http://schemas.microsoft.com/office/drawing/2014/main" val="108385598"/>
                  </a:ext>
                </a:extLst>
              </a:tr>
              <a:tr h="399784">
                <a:tc>
                  <a:txBody>
                    <a:bodyPr/>
                    <a:lstStyle/>
                    <a:p>
                      <a:pPr algn="ctr"/>
                      <a:r>
                        <a:rPr lang="en-US" sz="800" b="1" dirty="0">
                          <a:solidFill>
                            <a:schemeClr val="bg1"/>
                          </a:solidFill>
                        </a:rPr>
                        <a:t>P1</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Calidad, oportunidad y agilidad en las respuestas a los conceptos solicitados a la CGN (atención personalizada con el asesor). Mejorar las asesorías.</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28516819"/>
                  </a:ext>
                </a:extLst>
              </a:tr>
              <a:tr h="255765">
                <a:tc>
                  <a:txBody>
                    <a:bodyPr/>
                    <a:lstStyle/>
                    <a:p>
                      <a:pPr algn="ctr"/>
                      <a:r>
                        <a:rPr lang="en-US" sz="800" b="1" dirty="0">
                          <a:solidFill>
                            <a:schemeClr val="bg1"/>
                          </a:solidFill>
                        </a:rPr>
                        <a:t>P2</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Capacitación (virtual y presencial).</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11324714"/>
                  </a:ext>
                </a:extLst>
              </a:tr>
              <a:tr h="255765">
                <a:tc>
                  <a:txBody>
                    <a:bodyPr/>
                    <a:lstStyle/>
                    <a:p>
                      <a:pPr algn="ctr"/>
                      <a:r>
                        <a:rPr lang="en-US" sz="800" b="1" dirty="0">
                          <a:solidFill>
                            <a:schemeClr val="bg1"/>
                          </a:solidFill>
                        </a:rPr>
                        <a:t>P3</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Información al correo electrónico.</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57546857"/>
                  </a:ext>
                </a:extLst>
              </a:tr>
              <a:tr h="255765">
                <a:tc>
                  <a:txBody>
                    <a:bodyPr/>
                    <a:lstStyle/>
                    <a:p>
                      <a:pPr algn="ctr"/>
                      <a:r>
                        <a:rPr lang="en-US" sz="800" b="0" dirty="0">
                          <a:solidFill>
                            <a:schemeClr val="bg1"/>
                          </a:solidFill>
                        </a:rPr>
                        <a:t>P4</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Mejorar la atención vía telefónica.</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584658551"/>
                  </a:ext>
                </a:extLst>
              </a:tr>
              <a:tr h="255765">
                <a:tc>
                  <a:txBody>
                    <a:bodyPr/>
                    <a:lstStyle/>
                    <a:p>
                      <a:pPr algn="ctr"/>
                      <a:r>
                        <a:rPr lang="en-US" sz="800" b="0" dirty="0">
                          <a:solidFill>
                            <a:schemeClr val="bg1"/>
                          </a:solidFill>
                        </a:rPr>
                        <a:t>P5</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Normatividad Contable Pública y sus actualizaciones.</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89217264"/>
                  </a:ext>
                </a:extLst>
              </a:tr>
              <a:tr h="255765">
                <a:tc>
                  <a:txBody>
                    <a:bodyPr/>
                    <a:lstStyle/>
                    <a:p>
                      <a:pPr algn="ctr"/>
                      <a:r>
                        <a:rPr lang="en-US" sz="800" b="0" dirty="0">
                          <a:solidFill>
                            <a:schemeClr val="bg1"/>
                          </a:solidFill>
                        </a:rPr>
                        <a:t>P6</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Mayor y mejor interacción con las entidades.</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30359780"/>
                  </a:ext>
                </a:extLst>
              </a:tr>
              <a:tr h="255765">
                <a:tc>
                  <a:txBody>
                    <a:bodyPr/>
                    <a:lstStyle/>
                    <a:p>
                      <a:pPr algn="ctr"/>
                      <a:r>
                        <a:rPr lang="en-US" sz="800" b="0" dirty="0">
                          <a:solidFill>
                            <a:schemeClr val="bg1"/>
                          </a:solidFill>
                        </a:rPr>
                        <a:t>P7</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1100" i="1" dirty="0">
                          <a:effectLst/>
                          <a:latin typeface="Calibri" panose="020F0502020204030204" pitchFamily="34" charset="0"/>
                          <a:ea typeface="Times New Roman" panose="02020603050405020304" pitchFamily="18" charset="0"/>
                          <a:cs typeface="Times New Roman" panose="02020603050405020304" pitchFamily="18" charset="0"/>
                        </a:rPr>
                        <a:t>Operaciones Recíprocas.</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9</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185</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4%</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88%</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58258655"/>
                  </a:ext>
                </a:extLst>
              </a:tr>
              <a:tr h="29230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dirty="0">
                          <a:solidFill>
                            <a:schemeClr val="bg1"/>
                          </a:solidFill>
                        </a:rPr>
                        <a:t>P8</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1100" i="1" dirty="0">
                          <a:effectLst/>
                          <a:latin typeface="Calibri" panose="020F0502020204030204" pitchFamily="34" charset="0"/>
                          <a:ea typeface="Times New Roman" panose="02020603050405020304" pitchFamily="18" charset="0"/>
                          <a:cs typeface="Times New Roman" panose="02020603050405020304" pitchFamily="18" charset="0"/>
                        </a:rPr>
                        <a:t>Mejorar la presentación y disponibilidad de la información en la página web.</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192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91%</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5284994"/>
                  </a:ext>
                </a:extLst>
              </a:tr>
              <a:tr h="292303">
                <a:tc>
                  <a:txBody>
                    <a:bodyPr/>
                    <a:lstStyle/>
                    <a:p>
                      <a:pPr algn="ctr"/>
                      <a:r>
                        <a:rPr lang="en-US" sz="800" b="0" dirty="0">
                          <a:solidFill>
                            <a:schemeClr val="bg1"/>
                          </a:solidFill>
                        </a:rPr>
                        <a:t>P9</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1100" i="1" dirty="0">
                          <a:effectLst/>
                          <a:latin typeface="Calibri" panose="020F0502020204030204" pitchFamily="34" charset="0"/>
                          <a:ea typeface="Times New Roman" panose="02020603050405020304" pitchFamily="18" charset="0"/>
                          <a:cs typeface="Times New Roman" panose="02020603050405020304" pitchFamily="18" charset="0"/>
                        </a:rPr>
                        <a:t>Chat virtual.</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198</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s-CO" sz="1100" i="0" dirty="0">
                          <a:effectLst/>
                          <a:latin typeface="Calibri" panose="020F0502020204030204" pitchFamily="34" charset="0"/>
                          <a:ea typeface="Times New Roman" panose="02020603050405020304" pitchFamily="18" charset="0"/>
                          <a:cs typeface="Times New Roman" panose="02020603050405020304" pitchFamily="18" charset="0"/>
                        </a:rPr>
                        <a:t>94%</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675879143"/>
                  </a:ext>
                </a:extLst>
              </a:tr>
              <a:tr h="292303">
                <a:tc>
                  <a:txBody>
                    <a:bodyPr/>
                    <a:lstStyle/>
                    <a:p>
                      <a:pPr algn="ctr"/>
                      <a:r>
                        <a:rPr lang="en-US" sz="800" b="0" dirty="0">
                          <a:solidFill>
                            <a:schemeClr val="bg1"/>
                          </a:solidFill>
                        </a:rPr>
                        <a:t>P10</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Relacionadas con el CHIP.</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50215472"/>
                  </a:ext>
                </a:extLst>
              </a:tr>
              <a:tr h="292303">
                <a:tc>
                  <a:txBody>
                    <a:bodyPr/>
                    <a:lstStyle/>
                    <a:p>
                      <a:pPr algn="ctr"/>
                      <a:r>
                        <a:rPr lang="en-US" sz="800" b="0" dirty="0">
                          <a:solidFill>
                            <a:schemeClr val="bg1"/>
                          </a:solidFill>
                        </a:rPr>
                        <a:t>P11</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Relacionadas con la academia.</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9442147"/>
                  </a:ext>
                </a:extLst>
              </a:tr>
              <a:tr h="292303">
                <a:tc>
                  <a:txBody>
                    <a:bodyPr/>
                    <a:lstStyle/>
                    <a:p>
                      <a:pPr algn="ctr"/>
                      <a:r>
                        <a:rPr lang="en-US" sz="800" b="0" dirty="0">
                          <a:solidFill>
                            <a:schemeClr val="bg1"/>
                          </a:solidFill>
                        </a:rPr>
                        <a:t>P12</a:t>
                      </a:r>
                    </a:p>
                  </a:txBody>
                  <a:tcPr marL="7200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CO"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 exista un canal directo con las entidades que tenemos que rendirle informes.</a:t>
                      </a:r>
                      <a:endParaRPr lang="es-CO" sz="1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CO" sz="11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CO" sz="1000" i="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18692267"/>
                  </a:ext>
                </a:extLst>
              </a:tr>
            </a:tbl>
          </a:graphicData>
        </a:graphic>
      </p:graphicFrame>
      <p:grpSp>
        <p:nvGrpSpPr>
          <p:cNvPr id="3" name="Google Shape;554;p26">
            <a:extLst>
              <a:ext uri="{FF2B5EF4-FFF2-40B4-BE49-F238E27FC236}">
                <a16:creationId xmlns:a16="http://schemas.microsoft.com/office/drawing/2014/main" id="{CBB5F4F7-FADB-4981-B7EB-EEEE438319A0}"/>
              </a:ext>
            </a:extLst>
          </p:cNvPr>
          <p:cNvGrpSpPr/>
          <p:nvPr/>
        </p:nvGrpSpPr>
        <p:grpSpPr>
          <a:xfrm>
            <a:off x="684435" y="176119"/>
            <a:ext cx="5099508" cy="598567"/>
            <a:chOff x="3223397" y="819725"/>
            <a:chExt cx="6902891" cy="810244"/>
          </a:xfrm>
        </p:grpSpPr>
        <p:sp>
          <p:nvSpPr>
            <p:cNvPr id="4" name="Google Shape;555;p26">
              <a:extLst>
                <a:ext uri="{FF2B5EF4-FFF2-40B4-BE49-F238E27FC236}">
                  <a16:creationId xmlns:a16="http://schemas.microsoft.com/office/drawing/2014/main" id="{8BB2082C-01A9-4E84-80B8-B598542C9CF2}"/>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556;p26">
              <a:extLst>
                <a:ext uri="{FF2B5EF4-FFF2-40B4-BE49-F238E27FC236}">
                  <a16:creationId xmlns:a16="http://schemas.microsoft.com/office/drawing/2014/main" id="{5E061AE4-F190-4D56-A5E0-18A30238DF21}"/>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57;p26">
              <a:extLst>
                <a:ext uri="{FF2B5EF4-FFF2-40B4-BE49-F238E27FC236}">
                  <a16:creationId xmlns:a16="http://schemas.microsoft.com/office/drawing/2014/main" id="{7D827534-CAB7-4FCC-A16A-690BAE7FED15}"/>
                </a:ext>
              </a:extLst>
            </p:cNvPr>
            <p:cNvSpPr/>
            <p:nvPr/>
          </p:nvSpPr>
          <p:spPr>
            <a:xfrm>
              <a:off x="3223399" y="904212"/>
              <a:ext cx="6902889"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58;p26">
              <a:extLst>
                <a:ext uri="{FF2B5EF4-FFF2-40B4-BE49-F238E27FC236}">
                  <a16:creationId xmlns:a16="http://schemas.microsoft.com/office/drawing/2014/main" id="{3A22ACA0-1AFA-480C-841F-706C28CBF7E5}"/>
                </a:ext>
              </a:extLst>
            </p:cNvPr>
            <p:cNvSpPr/>
            <p:nvPr/>
          </p:nvSpPr>
          <p:spPr>
            <a:xfrm>
              <a:off x="3320169" y="819725"/>
              <a:ext cx="1472374" cy="810222"/>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2;p26">
              <a:extLst>
                <a:ext uri="{FF2B5EF4-FFF2-40B4-BE49-F238E27FC236}">
                  <a16:creationId xmlns:a16="http://schemas.microsoft.com/office/drawing/2014/main" id="{9756216E-42CD-4331-9C2D-DE878C6753E7}"/>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rgbClr val="FFFFFF"/>
                  </a:solidFill>
                  <a:latin typeface="Fira Sans Extra Condensed Medium"/>
                  <a:sym typeface="Fira Sans Extra Condensed Medium"/>
                </a:rPr>
                <a:t>14</a:t>
              </a:r>
              <a:endParaRPr sz="2000" dirty="0">
                <a:solidFill>
                  <a:srgbClr val="FFFFFF"/>
                </a:solidFill>
              </a:endParaRPr>
            </a:p>
          </p:txBody>
        </p:sp>
      </p:grpSp>
      <p:sp>
        <p:nvSpPr>
          <p:cNvPr id="9" name="Google Shape;561;p26">
            <a:extLst>
              <a:ext uri="{FF2B5EF4-FFF2-40B4-BE49-F238E27FC236}">
                <a16:creationId xmlns:a16="http://schemas.microsoft.com/office/drawing/2014/main" id="{079ED1A5-2F51-4106-B1B3-8439686A162F}"/>
              </a:ext>
            </a:extLst>
          </p:cNvPr>
          <p:cNvSpPr txBox="1"/>
          <p:nvPr/>
        </p:nvSpPr>
        <p:spPr>
          <a:xfrm>
            <a:off x="1914902" y="182334"/>
            <a:ext cx="3622298" cy="595974"/>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MX" b="1" spc="20" dirty="0">
                <a:solidFill>
                  <a:schemeClr val="bg1"/>
                </a:solidFill>
              </a:rPr>
              <a:t>¿Qué sugerencia tiene para mejorar la calidad de la comunicación de la CGN?</a:t>
            </a:r>
            <a:endParaRPr lang="es-CO" dirty="0">
              <a:solidFill>
                <a:schemeClr val="bg1"/>
              </a:solidFill>
            </a:endParaRPr>
          </a:p>
        </p:txBody>
      </p:sp>
      <p:sp>
        <p:nvSpPr>
          <p:cNvPr id="10" name="Google Shape;248;p7">
            <a:extLst>
              <a:ext uri="{FF2B5EF4-FFF2-40B4-BE49-F238E27FC236}">
                <a16:creationId xmlns:a16="http://schemas.microsoft.com/office/drawing/2014/main" id="{FBE71084-2840-4571-AF8D-2DB9DEEF7255}"/>
              </a:ext>
            </a:extLst>
          </p:cNvPr>
          <p:cNvSpPr/>
          <p:nvPr/>
        </p:nvSpPr>
        <p:spPr>
          <a:xfrm>
            <a:off x="283862" y="5137211"/>
            <a:ext cx="5500081" cy="276959"/>
          </a:xfrm>
          <a:prstGeom prst="rect">
            <a:avLst/>
          </a:prstGeom>
          <a:solidFill>
            <a:srgbClr val="F2F2F2">
              <a:alpha val="4588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200" b="1" dirty="0">
                <a:solidFill>
                  <a:schemeClr val="accent2"/>
                </a:solidFill>
                <a:latin typeface="Calibri"/>
                <a:ea typeface="Calibri"/>
                <a:cs typeface="Calibri"/>
                <a:sym typeface="Calibri"/>
              </a:rPr>
              <a:t>P1, P2, P3, P4, P5 y P6 </a:t>
            </a:r>
            <a:r>
              <a:rPr lang="es-CO" sz="1200" dirty="0">
                <a:solidFill>
                  <a:schemeClr val="dk1"/>
                </a:solidFill>
                <a:latin typeface="Calibri"/>
                <a:ea typeface="Calibri"/>
                <a:cs typeface="Calibri"/>
                <a:sym typeface="Calibri"/>
              </a:rPr>
              <a:t>Aspectos prioritarios que se deben tratar</a:t>
            </a:r>
            <a:endParaRPr dirty="0"/>
          </a:p>
        </p:txBody>
      </p:sp>
    </p:spTree>
    <p:extLst>
      <p:ext uri="{BB962C8B-B14F-4D97-AF65-F5344CB8AC3E}">
        <p14:creationId xmlns:p14="http://schemas.microsoft.com/office/powerpoint/2010/main" val="12583377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0E0EEA1-1DAE-492D-B0F1-3CDDFF41B86C}"/>
              </a:ext>
            </a:extLst>
          </p:cNvPr>
          <p:cNvSpPr>
            <a:spLocks noGrp="1"/>
          </p:cNvSpPr>
          <p:nvPr>
            <p:ph type="subTitle" idx="1"/>
          </p:nvPr>
        </p:nvSpPr>
        <p:spPr>
          <a:xfrm>
            <a:off x="3256108" y="3839061"/>
            <a:ext cx="5080000" cy="1335674"/>
          </a:xfrm>
        </p:spPr>
        <p:txBody>
          <a:bodyPr/>
          <a:lstStyle/>
          <a:p>
            <a:pPr algn="ctr"/>
            <a:r>
              <a:rPr lang="es-CO" sz="2000" dirty="0">
                <a:solidFill>
                  <a:schemeClr val="tx1"/>
                </a:solidFill>
              </a:rPr>
              <a:t>Comparativo resultados </a:t>
            </a:r>
          </a:p>
          <a:p>
            <a:pPr algn="ctr"/>
            <a:r>
              <a:rPr lang="es-CO" sz="2000" dirty="0">
                <a:solidFill>
                  <a:schemeClr val="tx1"/>
                </a:solidFill>
              </a:rPr>
              <a:t> año 2021 - 2022</a:t>
            </a:r>
            <a:endParaRPr lang="es-CO" altLang="es-CO" sz="2000" dirty="0">
              <a:solidFill>
                <a:schemeClr val="tx1"/>
              </a:solidFill>
            </a:endParaRPr>
          </a:p>
          <a:p>
            <a:pPr eaLnBrk="1" hangingPunct="1">
              <a:defRPr/>
            </a:pPr>
            <a:endParaRPr lang="es-CO" dirty="0"/>
          </a:p>
        </p:txBody>
      </p:sp>
      <p:sp>
        <p:nvSpPr>
          <p:cNvPr id="20483" name="Título 1">
            <a:extLst>
              <a:ext uri="{FF2B5EF4-FFF2-40B4-BE49-F238E27FC236}">
                <a16:creationId xmlns:a16="http://schemas.microsoft.com/office/drawing/2014/main" id="{3C6B1FFC-BF82-468D-8E90-058431ED6327}"/>
              </a:ext>
            </a:extLst>
          </p:cNvPr>
          <p:cNvSpPr>
            <a:spLocks noGrp="1"/>
          </p:cNvSpPr>
          <p:nvPr>
            <p:ph type="title"/>
          </p:nvPr>
        </p:nvSpPr>
        <p:spPr>
          <a:xfrm>
            <a:off x="2756889" y="1251645"/>
            <a:ext cx="5854990" cy="2231784"/>
          </a:xfrm>
        </p:spPr>
        <p:txBody>
          <a:bodyPr>
            <a:normAutofit/>
          </a:bodyPr>
          <a:lstStyle/>
          <a:p>
            <a:pPr algn="ctr">
              <a:defRPr/>
            </a:pPr>
            <a:r>
              <a:rPr lang="es-CO" sz="3100" dirty="0">
                <a:solidFill>
                  <a:srgbClr val="009999"/>
                </a:solidFill>
                <a:ea typeface="+mn-ea"/>
              </a:rPr>
              <a:t>Encuesta sobre</a:t>
            </a:r>
            <a:br>
              <a:rPr lang="es-CO" sz="2800" dirty="0">
                <a:solidFill>
                  <a:srgbClr val="009999"/>
                </a:solidFill>
                <a:ea typeface="+mn-ea"/>
              </a:rPr>
            </a:br>
            <a:r>
              <a:rPr lang="es-CO" sz="2800" dirty="0">
                <a:solidFill>
                  <a:srgbClr val="009999"/>
                </a:solidFill>
                <a:ea typeface="+mn-ea"/>
              </a:rPr>
              <a:t> </a:t>
            </a:r>
            <a:r>
              <a:rPr lang="es-CO" sz="3900" b="1" dirty="0">
                <a:solidFill>
                  <a:srgbClr val="009999"/>
                </a:solidFill>
              </a:rPr>
              <a:t>Información y Comunicación</a:t>
            </a:r>
            <a:br>
              <a:rPr lang="es-CO" sz="3900" b="1" dirty="0">
                <a:solidFill>
                  <a:srgbClr val="009999"/>
                </a:solidFill>
              </a:rPr>
            </a:br>
            <a:r>
              <a:rPr lang="es-CO" sz="3900" b="1" dirty="0">
                <a:solidFill>
                  <a:srgbClr val="009999"/>
                </a:solidFill>
              </a:rPr>
              <a:t> Externa</a:t>
            </a:r>
            <a:endParaRPr lang="es-CO" altLang="es-CO" sz="3900" b="1" dirty="0">
              <a:solidFill>
                <a:srgbClr val="009999"/>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54;p26">
            <a:extLst>
              <a:ext uri="{FF2B5EF4-FFF2-40B4-BE49-F238E27FC236}">
                <a16:creationId xmlns:a16="http://schemas.microsoft.com/office/drawing/2014/main" id="{90D76321-CB3D-4728-AFCF-5B37B7EFB7C6}"/>
              </a:ext>
            </a:extLst>
          </p:cNvPr>
          <p:cNvGrpSpPr/>
          <p:nvPr/>
        </p:nvGrpSpPr>
        <p:grpSpPr>
          <a:xfrm>
            <a:off x="684434" y="110804"/>
            <a:ext cx="7930177" cy="858025"/>
            <a:chOff x="3223397" y="819725"/>
            <a:chExt cx="6040833" cy="810244"/>
          </a:xfrm>
        </p:grpSpPr>
        <p:sp>
          <p:nvSpPr>
            <p:cNvPr id="4" name="Google Shape;555;p26">
              <a:extLst>
                <a:ext uri="{FF2B5EF4-FFF2-40B4-BE49-F238E27FC236}">
                  <a16:creationId xmlns:a16="http://schemas.microsoft.com/office/drawing/2014/main" id="{B6749AAA-7BA1-4982-9106-F12D68CFA7EE}"/>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556;p26">
              <a:extLst>
                <a:ext uri="{FF2B5EF4-FFF2-40B4-BE49-F238E27FC236}">
                  <a16:creationId xmlns:a16="http://schemas.microsoft.com/office/drawing/2014/main" id="{0F547589-13ED-4C09-B07D-70A9C9CA741C}"/>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57;p26">
              <a:extLst>
                <a:ext uri="{FF2B5EF4-FFF2-40B4-BE49-F238E27FC236}">
                  <a16:creationId xmlns:a16="http://schemas.microsoft.com/office/drawing/2014/main" id="{C783F2EE-A666-4042-90B1-E534531D7179}"/>
                </a:ext>
              </a:extLst>
            </p:cNvPr>
            <p:cNvSpPr/>
            <p:nvPr/>
          </p:nvSpPr>
          <p:spPr>
            <a:xfrm>
              <a:off x="3223398" y="904212"/>
              <a:ext cx="6040832"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58;p26">
              <a:extLst>
                <a:ext uri="{FF2B5EF4-FFF2-40B4-BE49-F238E27FC236}">
                  <a16:creationId xmlns:a16="http://schemas.microsoft.com/office/drawing/2014/main" id="{8D9D6E45-B0E6-4B8B-8FA5-3E5B618C2C7D}"/>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1;p26">
              <a:extLst>
                <a:ext uri="{FF2B5EF4-FFF2-40B4-BE49-F238E27FC236}">
                  <a16:creationId xmlns:a16="http://schemas.microsoft.com/office/drawing/2014/main" id="{88E033DC-EEB7-416D-BA4A-470B2995F5D2}"/>
                </a:ext>
              </a:extLst>
            </p:cNvPr>
            <p:cNvSpPr txBox="1"/>
            <p:nvPr/>
          </p:nvSpPr>
          <p:spPr>
            <a:xfrm>
              <a:off x="4854232" y="898639"/>
              <a:ext cx="3939198"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MX" sz="2000" b="1" spc="20" dirty="0">
                  <a:solidFill>
                    <a:schemeClr val="bg1"/>
                  </a:solidFill>
                </a:rPr>
                <a:t>Sugerencias recurrentes para mejorar la calidad de la comunicación de la CGN</a:t>
              </a:r>
            </a:p>
          </p:txBody>
        </p:sp>
        <p:sp>
          <p:nvSpPr>
            <p:cNvPr id="9" name="Google Shape;562;p26">
              <a:extLst>
                <a:ext uri="{FF2B5EF4-FFF2-40B4-BE49-F238E27FC236}">
                  <a16:creationId xmlns:a16="http://schemas.microsoft.com/office/drawing/2014/main" id="{63F5C24D-97CC-4659-AD90-D7C9503B37CC}"/>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sym typeface="Fira Sans Extra Condensed Medium"/>
                </a:rPr>
                <a:t>14</a:t>
              </a:r>
              <a:endParaRPr sz="2500" dirty="0">
                <a:solidFill>
                  <a:srgbClr val="FFFFFF"/>
                </a:solidFill>
              </a:endParaRPr>
            </a:p>
          </p:txBody>
        </p:sp>
      </p:grpSp>
      <p:pic>
        <p:nvPicPr>
          <p:cNvPr id="11" name="Imagen 10">
            <a:extLst>
              <a:ext uri="{FF2B5EF4-FFF2-40B4-BE49-F238E27FC236}">
                <a16:creationId xmlns:a16="http://schemas.microsoft.com/office/drawing/2014/main" id="{BEC7E527-FA75-4153-9824-FC302BDDB042}"/>
              </a:ext>
            </a:extLst>
          </p:cNvPr>
          <p:cNvPicPr>
            <a:picLocks noChangeAspect="1"/>
          </p:cNvPicPr>
          <p:nvPr/>
        </p:nvPicPr>
        <p:blipFill>
          <a:blip r:embed="rId2"/>
          <a:stretch>
            <a:fillRect/>
          </a:stretch>
        </p:blipFill>
        <p:spPr>
          <a:xfrm>
            <a:off x="4161159" y="3799579"/>
            <a:ext cx="1249788" cy="449619"/>
          </a:xfrm>
          <a:prstGeom prst="rect">
            <a:avLst/>
          </a:prstGeom>
        </p:spPr>
      </p:pic>
      <p:graphicFrame>
        <p:nvGraphicFramePr>
          <p:cNvPr id="12" name="Gráfico 11">
            <a:extLst>
              <a:ext uri="{FF2B5EF4-FFF2-40B4-BE49-F238E27FC236}">
                <a16:creationId xmlns:a16="http://schemas.microsoft.com/office/drawing/2014/main" id="{EEBC31B7-DB22-40CF-B141-5FFA7A7841F1}"/>
              </a:ext>
            </a:extLst>
          </p:cNvPr>
          <p:cNvGraphicFramePr/>
          <p:nvPr>
            <p:extLst>
              <p:ext uri="{D42A27DB-BD31-4B8C-83A1-F6EECF244321}">
                <p14:modId xmlns:p14="http://schemas.microsoft.com/office/powerpoint/2010/main" val="1386337"/>
              </p:ext>
            </p:extLst>
          </p:nvPr>
        </p:nvGraphicFramePr>
        <p:xfrm>
          <a:off x="198813" y="388064"/>
          <a:ext cx="8746374" cy="4446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8906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19;p10">
            <a:extLst>
              <a:ext uri="{FF2B5EF4-FFF2-40B4-BE49-F238E27FC236}">
                <a16:creationId xmlns:a16="http://schemas.microsoft.com/office/drawing/2014/main" id="{2C045050-37A4-4EE3-988F-C5EE61790E0A}"/>
              </a:ext>
            </a:extLst>
          </p:cNvPr>
          <p:cNvGrpSpPr/>
          <p:nvPr/>
        </p:nvGrpSpPr>
        <p:grpSpPr>
          <a:xfrm>
            <a:off x="780522" y="262119"/>
            <a:ext cx="8208932" cy="870857"/>
            <a:chOff x="0" y="866140"/>
            <a:chExt cx="9455898" cy="992236"/>
          </a:xfrm>
        </p:grpSpPr>
        <p:sp>
          <p:nvSpPr>
            <p:cNvPr id="3" name="Google Shape;320;p10">
              <a:extLst>
                <a:ext uri="{FF2B5EF4-FFF2-40B4-BE49-F238E27FC236}">
                  <a16:creationId xmlns:a16="http://schemas.microsoft.com/office/drawing/2014/main" id="{10E20E30-2464-4C27-9C8A-C131289B6472}"/>
                </a:ext>
              </a:extLst>
            </p:cNvPr>
            <p:cNvSpPr/>
            <p:nvPr/>
          </p:nvSpPr>
          <p:spPr>
            <a:xfrm>
              <a:off x="1345286" y="886342"/>
              <a:ext cx="669218" cy="282356"/>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dirty="0">
                <a:solidFill>
                  <a:schemeClr val="dk1"/>
                </a:solidFill>
                <a:latin typeface="Montserrat" panose="00000500000000000000" pitchFamily="2" charset="0"/>
                <a:ea typeface="Calibri"/>
                <a:cs typeface="Calibri"/>
                <a:sym typeface="Calibri"/>
              </a:endParaRPr>
            </a:p>
          </p:txBody>
        </p:sp>
        <p:sp>
          <p:nvSpPr>
            <p:cNvPr id="4" name="Google Shape;321;p10">
              <a:extLst>
                <a:ext uri="{FF2B5EF4-FFF2-40B4-BE49-F238E27FC236}">
                  <a16:creationId xmlns:a16="http://schemas.microsoft.com/office/drawing/2014/main" id="{646E30CE-6771-4C4E-8CDC-57F9C454F7E5}"/>
                </a:ext>
              </a:extLst>
            </p:cNvPr>
            <p:cNvSpPr/>
            <p:nvPr/>
          </p:nvSpPr>
          <p:spPr>
            <a:xfrm>
              <a:off x="98437" y="1576388"/>
              <a:ext cx="669655" cy="281988"/>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dirty="0">
                <a:solidFill>
                  <a:schemeClr val="dk1"/>
                </a:solidFill>
                <a:latin typeface="Montserrat" panose="00000500000000000000" pitchFamily="2" charset="0"/>
                <a:ea typeface="Calibri"/>
                <a:cs typeface="Calibri"/>
                <a:sym typeface="Calibri"/>
              </a:endParaRPr>
            </a:p>
          </p:txBody>
        </p:sp>
        <p:sp>
          <p:nvSpPr>
            <p:cNvPr id="5" name="Google Shape;322;p10">
              <a:extLst>
                <a:ext uri="{FF2B5EF4-FFF2-40B4-BE49-F238E27FC236}">
                  <a16:creationId xmlns:a16="http://schemas.microsoft.com/office/drawing/2014/main" id="{DB38A366-F570-4C4B-8749-96295BCC32BE}"/>
                </a:ext>
              </a:extLst>
            </p:cNvPr>
            <p:cNvSpPr/>
            <p:nvPr/>
          </p:nvSpPr>
          <p:spPr>
            <a:xfrm>
              <a:off x="0" y="994526"/>
              <a:ext cx="9455898" cy="793596"/>
            </a:xfrm>
            <a:custGeom>
              <a:avLst/>
              <a:gdLst/>
              <a:ahLst/>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00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dirty="0">
                <a:solidFill>
                  <a:schemeClr val="dk1"/>
                </a:solidFill>
                <a:latin typeface="Montserrat" panose="00000500000000000000" pitchFamily="2" charset="0"/>
                <a:ea typeface="Calibri"/>
                <a:cs typeface="Calibri"/>
                <a:sym typeface="Calibri"/>
              </a:endParaRPr>
            </a:p>
          </p:txBody>
        </p:sp>
        <p:sp>
          <p:nvSpPr>
            <p:cNvPr id="6" name="Google Shape;323;p10">
              <a:extLst>
                <a:ext uri="{FF2B5EF4-FFF2-40B4-BE49-F238E27FC236}">
                  <a16:creationId xmlns:a16="http://schemas.microsoft.com/office/drawing/2014/main" id="{6DC716E4-B3BA-40D6-88EC-FAB84F450ED7}"/>
                </a:ext>
              </a:extLst>
            </p:cNvPr>
            <p:cNvSpPr/>
            <p:nvPr/>
          </p:nvSpPr>
          <p:spPr>
            <a:xfrm>
              <a:off x="234017" y="866140"/>
              <a:ext cx="1628831" cy="972032"/>
            </a:xfrm>
            <a:custGeom>
              <a:avLst/>
              <a:gdLst/>
              <a:ahLst/>
              <a:cxnLst/>
              <a:rect l="l" t="t" r="r" b="b"/>
              <a:pathLst>
                <a:path w="50912" h="28016" extrusionOk="0">
                  <a:moveTo>
                    <a:pt x="10180" y="1"/>
                  </a:moveTo>
                  <a:lnTo>
                    <a:pt x="0" y="28016"/>
                  </a:lnTo>
                  <a:lnTo>
                    <a:pt x="41779" y="28016"/>
                  </a:lnTo>
                  <a:lnTo>
                    <a:pt x="50911" y="1"/>
                  </a:lnTo>
                  <a:close/>
                </a:path>
              </a:pathLst>
            </a:custGeom>
            <a:solidFill>
              <a:srgbClr val="F3893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400"/>
                <a:buFont typeface="Calibri"/>
                <a:buNone/>
              </a:pPr>
              <a:r>
                <a:rPr lang="es-CO" sz="1400" dirty="0">
                  <a:solidFill>
                    <a:schemeClr val="dk1"/>
                  </a:solidFill>
                  <a:latin typeface="Montserrat" panose="00000500000000000000" pitchFamily="2" charset="0"/>
                  <a:ea typeface="Calibri"/>
                  <a:cs typeface="Calibri"/>
                  <a:sym typeface="Calibri"/>
                </a:rPr>
                <a:t>                                               </a:t>
              </a:r>
              <a:r>
                <a:rPr lang="es-CO" sz="1600" dirty="0">
                  <a:solidFill>
                    <a:schemeClr val="dk1"/>
                  </a:solidFill>
                  <a:latin typeface="Montserrat" panose="00000500000000000000" pitchFamily="2" charset="0"/>
                  <a:ea typeface="Calibri"/>
                  <a:cs typeface="Calibri"/>
                  <a:sym typeface="Calibri"/>
                </a:rPr>
                <a:t>Histórico</a:t>
              </a:r>
              <a:endParaRPr sz="1400" dirty="0">
                <a:solidFill>
                  <a:schemeClr val="dk1"/>
                </a:solidFill>
                <a:latin typeface="Montserrat" panose="00000500000000000000" pitchFamily="2" charset="0"/>
                <a:ea typeface="Calibri"/>
                <a:cs typeface="Calibri"/>
                <a:sym typeface="Calibri"/>
              </a:endParaRPr>
            </a:p>
          </p:txBody>
        </p:sp>
        <p:sp>
          <p:nvSpPr>
            <p:cNvPr id="7" name="Google Shape;324;p10">
              <a:extLst>
                <a:ext uri="{FF2B5EF4-FFF2-40B4-BE49-F238E27FC236}">
                  <a16:creationId xmlns:a16="http://schemas.microsoft.com/office/drawing/2014/main" id="{B2DCC77C-84E1-4F74-A6A1-34CDE9E5FF45}"/>
                </a:ext>
              </a:extLst>
            </p:cNvPr>
            <p:cNvSpPr txBox="1"/>
            <p:nvPr/>
          </p:nvSpPr>
          <p:spPr>
            <a:xfrm>
              <a:off x="1870883" y="1128702"/>
              <a:ext cx="7409914" cy="52524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s-CO" b="1" dirty="0">
                  <a:solidFill>
                    <a:schemeClr val="lt1"/>
                  </a:solidFill>
                  <a:latin typeface="Montserrat" panose="00000500000000000000" pitchFamily="2" charset="0"/>
                  <a:ea typeface="Calibri"/>
                  <a:cs typeface="Calibri"/>
                  <a:sym typeface="Calibri"/>
                </a:rPr>
                <a:t>Consecutivo de los resultados del indicador sobre Información y Comunicación Externa desde el año 2015 a la fecha</a:t>
              </a:r>
              <a:endParaRPr b="1" dirty="0">
                <a:solidFill>
                  <a:schemeClr val="lt1"/>
                </a:solidFill>
                <a:latin typeface="Montserrat" panose="00000500000000000000" pitchFamily="2" charset="0"/>
                <a:ea typeface="Calibri"/>
                <a:cs typeface="Calibri"/>
                <a:sym typeface="Calibri"/>
              </a:endParaRPr>
            </a:p>
          </p:txBody>
        </p:sp>
      </p:grpSp>
      <p:graphicFrame>
        <p:nvGraphicFramePr>
          <p:cNvPr id="13" name="Gráfico 12">
            <a:extLst>
              <a:ext uri="{FF2B5EF4-FFF2-40B4-BE49-F238E27FC236}">
                <a16:creationId xmlns:a16="http://schemas.microsoft.com/office/drawing/2014/main" id="{6E6C0002-CADB-A9BA-9C60-D6D65ABB0DA6}"/>
              </a:ext>
            </a:extLst>
          </p:cNvPr>
          <p:cNvGraphicFramePr>
            <a:graphicFrameLocks/>
          </p:cNvGraphicFramePr>
          <p:nvPr>
            <p:extLst>
              <p:ext uri="{D42A27DB-BD31-4B8C-83A1-F6EECF244321}">
                <p14:modId xmlns:p14="http://schemas.microsoft.com/office/powerpoint/2010/main" val="3113684164"/>
              </p:ext>
            </p:extLst>
          </p:nvPr>
        </p:nvGraphicFramePr>
        <p:xfrm>
          <a:off x="1293779" y="1266825"/>
          <a:ext cx="6721811" cy="3986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4135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uestras Certificaciones del Icontec" hidden="1">
            <a:extLst>
              <a:ext uri="{FF2B5EF4-FFF2-40B4-BE49-F238E27FC236}">
                <a16:creationId xmlns:a16="http://schemas.microsoft.com/office/drawing/2014/main" id="{DE52E671-B0AB-52AF-D8A0-3661962E3027}"/>
              </a:ext>
            </a:extLst>
          </p:cNvPr>
          <p:cNvSpPr>
            <a:spLocks noGrp="1"/>
          </p:cNvSpPr>
          <p:nvPr>
            <p:ph type="title"/>
          </p:nvPr>
        </p:nvSpPr>
        <p:spPr>
          <a:xfrm>
            <a:off x="628650" y="-1104900"/>
            <a:ext cx="7886700" cy="835269"/>
          </a:xfrm>
        </p:spPr>
        <p:txBody>
          <a:bodyPr/>
          <a:lstStyle/>
          <a:p>
            <a:r>
              <a:rPr lang="es-CO" dirty="0"/>
              <a:t>Nuestras certificaciones del Icontec</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gradecimiento" hidden="1">
            <a:extLst>
              <a:ext uri="{FF2B5EF4-FFF2-40B4-BE49-F238E27FC236}">
                <a16:creationId xmlns:a16="http://schemas.microsoft.com/office/drawing/2014/main" id="{1CBD3231-0255-8DE0-C981-24FCF096549A}"/>
              </a:ext>
              <a:ext uri="{C183D7F6-B498-43B3-948B-1728B52AA6E4}">
                <adec:decorative xmlns:adec="http://schemas.microsoft.com/office/drawing/2017/decorative" val="0"/>
              </a:ext>
            </a:extLst>
          </p:cNvPr>
          <p:cNvSpPr>
            <a:spLocks noGrp="1"/>
          </p:cNvSpPr>
          <p:nvPr>
            <p:ph type="title" idx="4294967295"/>
          </p:nvPr>
        </p:nvSpPr>
        <p:spPr>
          <a:xfrm>
            <a:off x="534866" y="-1195754"/>
            <a:ext cx="7886700" cy="1104900"/>
          </a:xfrm>
        </p:spPr>
        <p:txBody>
          <a:bodyPr/>
          <a:lstStyle/>
          <a:p>
            <a:r>
              <a:rPr lang="es-CO" dirty="0"/>
              <a:t>Agradecimiento</a:t>
            </a:r>
          </a:p>
        </p:txBody>
      </p:sp>
      <p:sp>
        <p:nvSpPr>
          <p:cNvPr id="3" name="Código QR de la presentación" hidden="1">
            <a:extLst>
              <a:ext uri="{FF2B5EF4-FFF2-40B4-BE49-F238E27FC236}">
                <a16:creationId xmlns:a16="http://schemas.microsoft.com/office/drawing/2014/main" id="{E3136B02-DEA8-FC4E-BCD1-E01287C9D48D}"/>
              </a:ext>
            </a:extLst>
          </p:cNvPr>
          <p:cNvSpPr/>
          <p:nvPr/>
        </p:nvSpPr>
        <p:spPr>
          <a:xfrm>
            <a:off x="6463630" y="3136505"/>
            <a:ext cx="1910443" cy="1738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95000"/>
                    <a:lumOff val="5000"/>
                  </a:schemeClr>
                </a:solidFill>
              </a:rPr>
              <a:t>Coloque AQUÍ</a:t>
            </a:r>
          </a:p>
          <a:p>
            <a:pPr algn="ctr"/>
            <a:r>
              <a:rPr lang="es-CO" dirty="0">
                <a:solidFill>
                  <a:schemeClr val="tx1">
                    <a:lumMod val="95000"/>
                    <a:lumOff val="5000"/>
                  </a:schemeClr>
                </a:solidFill>
              </a:rPr>
              <a:t>El código QR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ráfico 134">
            <a:extLst>
              <a:ext uri="{FF2B5EF4-FFF2-40B4-BE49-F238E27FC236}">
                <a16:creationId xmlns:a16="http://schemas.microsoft.com/office/drawing/2014/main" id="{E4733AF0-4CF5-4970-9093-EC65A323496F}"/>
              </a:ext>
            </a:extLst>
          </p:cNvPr>
          <p:cNvSpPr/>
          <p:nvPr/>
        </p:nvSpPr>
        <p:spPr>
          <a:xfrm>
            <a:off x="2315497" y="2902745"/>
            <a:ext cx="4012348" cy="727710"/>
          </a:xfrm>
          <a:custGeom>
            <a:avLst/>
            <a:gdLst>
              <a:gd name="connsiteX0" fmla="*/ 3509010 w 3785234"/>
              <a:gd name="connsiteY0" fmla="*/ 727710 h 727710"/>
              <a:gd name="connsiteX1" fmla="*/ 275273 w 3785234"/>
              <a:gd name="connsiteY1" fmla="*/ 727710 h 727710"/>
              <a:gd name="connsiteX2" fmla="*/ 0 w 3785234"/>
              <a:gd name="connsiteY2" fmla="*/ 453390 h 727710"/>
              <a:gd name="connsiteX3" fmla="*/ 0 w 3785234"/>
              <a:gd name="connsiteY3" fmla="*/ 275273 h 727710"/>
              <a:gd name="connsiteX4" fmla="*/ 275273 w 3785234"/>
              <a:gd name="connsiteY4" fmla="*/ 0 h 727710"/>
              <a:gd name="connsiteX5" fmla="*/ 3509963 w 3785234"/>
              <a:gd name="connsiteY5" fmla="*/ 0 h 727710"/>
              <a:gd name="connsiteX6" fmla="*/ 3785235 w 3785234"/>
              <a:gd name="connsiteY6" fmla="*/ 275273 h 727710"/>
              <a:gd name="connsiteX7" fmla="*/ 3785235 w 3785234"/>
              <a:gd name="connsiteY7" fmla="*/ 453390 h 727710"/>
              <a:gd name="connsiteX8" fmla="*/ 3509010 w 3785234"/>
              <a:gd name="connsiteY8" fmla="*/ 727710 h 72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234" h="727710">
                <a:moveTo>
                  <a:pt x="3509010" y="727710"/>
                </a:moveTo>
                <a:lnTo>
                  <a:pt x="275273" y="727710"/>
                </a:lnTo>
                <a:cubicBezTo>
                  <a:pt x="122873" y="727710"/>
                  <a:pt x="0" y="604838"/>
                  <a:pt x="0" y="453390"/>
                </a:cubicBezTo>
                <a:lnTo>
                  <a:pt x="0" y="275273"/>
                </a:lnTo>
                <a:cubicBezTo>
                  <a:pt x="0" y="122873"/>
                  <a:pt x="122873" y="0"/>
                  <a:pt x="275273" y="0"/>
                </a:cubicBezTo>
                <a:lnTo>
                  <a:pt x="3509963" y="0"/>
                </a:lnTo>
                <a:cubicBezTo>
                  <a:pt x="3662363" y="0"/>
                  <a:pt x="3785235" y="122873"/>
                  <a:pt x="3785235" y="275273"/>
                </a:cubicBezTo>
                <a:lnTo>
                  <a:pt x="3785235" y="453390"/>
                </a:lnTo>
                <a:cubicBezTo>
                  <a:pt x="3784283" y="604838"/>
                  <a:pt x="3661410" y="727710"/>
                  <a:pt x="3509010" y="727710"/>
                </a:cubicBezTo>
                <a:close/>
              </a:path>
            </a:pathLst>
          </a:custGeom>
          <a:solidFill>
            <a:srgbClr val="EEEEEE"/>
          </a:solidFill>
          <a:ln w="9525" cap="flat">
            <a:noFill/>
            <a:prstDash val="solid"/>
            <a:miter/>
          </a:ln>
        </p:spPr>
        <p:txBody>
          <a:bodyPr rtlCol="0" anchor="ctr"/>
          <a:lstStyle/>
          <a:p>
            <a:endParaRPr lang="es-CO" dirty="0">
              <a:latin typeface="Montserrat" pitchFamily="2" charset="0"/>
            </a:endParaRPr>
          </a:p>
        </p:txBody>
      </p:sp>
      <p:sp>
        <p:nvSpPr>
          <p:cNvPr id="139" name="Gráfico 137">
            <a:extLst>
              <a:ext uri="{FF2B5EF4-FFF2-40B4-BE49-F238E27FC236}">
                <a16:creationId xmlns:a16="http://schemas.microsoft.com/office/drawing/2014/main" id="{4DED8DCD-0DFB-4B48-B345-E0EC5A9E402B}"/>
              </a:ext>
            </a:extLst>
          </p:cNvPr>
          <p:cNvSpPr/>
          <p:nvPr/>
        </p:nvSpPr>
        <p:spPr>
          <a:xfrm rot="10800000">
            <a:off x="5459165" y="2898739"/>
            <a:ext cx="1273842" cy="727710"/>
          </a:xfrm>
          <a:custGeom>
            <a:avLst/>
            <a:gdLst>
              <a:gd name="connsiteX0" fmla="*/ 868680 w 868679"/>
              <a:gd name="connsiteY0" fmla="*/ 496253 h 496252"/>
              <a:gd name="connsiteX1" fmla="*/ 247650 w 868679"/>
              <a:gd name="connsiteY1" fmla="*/ 496253 h 496252"/>
              <a:gd name="connsiteX2" fmla="*/ 0 w 868679"/>
              <a:gd name="connsiteY2" fmla="*/ 248603 h 496252"/>
              <a:gd name="connsiteX3" fmla="*/ 72390 w 868679"/>
              <a:gd name="connsiteY3" fmla="*/ 73343 h 496252"/>
              <a:gd name="connsiteX4" fmla="*/ 247650 w 868679"/>
              <a:gd name="connsiteY4" fmla="*/ 0 h 496252"/>
              <a:gd name="connsiteX5" fmla="*/ 760095 w 868679"/>
              <a:gd name="connsiteY5" fmla="*/ 0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79" h="496252">
                <a:moveTo>
                  <a:pt x="868680" y="496253"/>
                </a:moveTo>
                <a:lnTo>
                  <a:pt x="247650" y="496253"/>
                </a:lnTo>
                <a:cubicBezTo>
                  <a:pt x="110490" y="496253"/>
                  <a:pt x="0" y="384810"/>
                  <a:pt x="0" y="248603"/>
                </a:cubicBezTo>
                <a:cubicBezTo>
                  <a:pt x="0" y="180023"/>
                  <a:pt x="27623" y="118110"/>
                  <a:pt x="72390" y="73343"/>
                </a:cubicBezTo>
                <a:cubicBezTo>
                  <a:pt x="117158" y="27623"/>
                  <a:pt x="179070" y="0"/>
                  <a:pt x="247650" y="0"/>
                </a:cubicBezTo>
                <a:lnTo>
                  <a:pt x="760095" y="0"/>
                </a:lnTo>
              </a:path>
            </a:pathLst>
          </a:custGeom>
          <a:solidFill>
            <a:srgbClr val="0C8C88"/>
          </a:solidFill>
          <a:ln w="9525" cap="flat">
            <a:noFill/>
            <a:prstDash val="solid"/>
            <a:miter/>
          </a:ln>
        </p:spPr>
        <p:txBody>
          <a:bodyPr rtlCol="0" anchor="ctr"/>
          <a:lstStyle/>
          <a:p>
            <a:endParaRPr lang="es-CO" dirty="0">
              <a:latin typeface="Montserrat" pitchFamily="2" charset="0"/>
            </a:endParaRPr>
          </a:p>
        </p:txBody>
      </p:sp>
      <p:sp>
        <p:nvSpPr>
          <p:cNvPr id="16" name="Rectángulo 15">
            <a:extLst>
              <a:ext uri="{FF2B5EF4-FFF2-40B4-BE49-F238E27FC236}">
                <a16:creationId xmlns:a16="http://schemas.microsoft.com/office/drawing/2014/main" id="{AFF434F7-B7E3-4ED9-8295-4C2DEDED861C}"/>
              </a:ext>
            </a:extLst>
          </p:cNvPr>
          <p:cNvSpPr/>
          <p:nvPr/>
        </p:nvSpPr>
        <p:spPr>
          <a:xfrm>
            <a:off x="1525853" y="1468668"/>
            <a:ext cx="6162390" cy="1077218"/>
          </a:xfrm>
          <a:prstGeom prst="rect">
            <a:avLst/>
          </a:prstGeom>
          <a:solidFill>
            <a:schemeClr val="bg1">
              <a:lumMod val="95000"/>
              <a:alpha val="46000"/>
            </a:schemeClr>
          </a:solidFill>
        </p:spPr>
        <p:txBody>
          <a:bodyPr wrap="square">
            <a:spAutoFit/>
          </a:bodyPr>
          <a:lstStyle/>
          <a:p>
            <a:pPr algn="ctr"/>
            <a:r>
              <a:rPr lang="es-CO" sz="1600" dirty="0">
                <a:latin typeface="Montserrat" pitchFamily="2" charset="0"/>
              </a:rPr>
              <a:t>Suficiencia de la información difundida por la </a:t>
            </a:r>
            <a:r>
              <a:rPr lang="es-CO" sz="1600" b="1" dirty="0">
                <a:latin typeface="Montserrat" pitchFamily="2" charset="0"/>
              </a:rPr>
              <a:t>Unidad Administrativa Especial Contaduría General de la Nación</a:t>
            </a:r>
            <a:r>
              <a:rPr lang="es-CO" sz="1600" dirty="0">
                <a:latin typeface="Montserrat" pitchFamily="2" charset="0"/>
              </a:rPr>
              <a:t> - CGN sobre los siguientes aspectos </a:t>
            </a:r>
            <a:r>
              <a:rPr lang="es-CO" sz="1600" dirty="0">
                <a:solidFill>
                  <a:schemeClr val="tx1">
                    <a:lumMod val="85000"/>
                    <a:lumOff val="15000"/>
                  </a:schemeClr>
                </a:solidFill>
                <a:latin typeface="Montserrat" pitchFamily="2" charset="0"/>
              </a:rPr>
              <a:t>(en la categoría de calificación esperada - 5/5 Alto)</a:t>
            </a:r>
          </a:p>
        </p:txBody>
      </p:sp>
      <p:sp>
        <p:nvSpPr>
          <p:cNvPr id="105" name="Google Shape;1269;p38">
            <a:extLst>
              <a:ext uri="{FF2B5EF4-FFF2-40B4-BE49-F238E27FC236}">
                <a16:creationId xmlns:a16="http://schemas.microsoft.com/office/drawing/2014/main" id="{3A5734B3-EF6A-4DC5-B356-BB31E6444283}"/>
              </a:ext>
            </a:extLst>
          </p:cNvPr>
          <p:cNvSpPr txBox="1"/>
          <p:nvPr/>
        </p:nvSpPr>
        <p:spPr>
          <a:xfrm>
            <a:off x="5589875" y="2897740"/>
            <a:ext cx="1282638" cy="277572"/>
          </a:xfrm>
          <a:prstGeom prst="rect">
            <a:avLst/>
          </a:prstGeom>
          <a:noFill/>
          <a:ln>
            <a:noFill/>
          </a:ln>
        </p:spPr>
        <p:txBody>
          <a:bodyPr spcFirstLastPara="1" wrap="square" lIns="91425" tIns="288000" rIns="91425" bIns="91425" anchor="ctr" anchorCtr="0">
            <a:noAutofit/>
          </a:bodyPr>
          <a:lstStyle/>
          <a:p>
            <a:pPr marL="0" lvl="0" indent="0" algn="l" rtl="0">
              <a:spcBef>
                <a:spcPts val="0"/>
              </a:spcBef>
              <a:spcAft>
                <a:spcPts val="0"/>
              </a:spcAft>
              <a:buNone/>
            </a:pPr>
            <a:r>
              <a:rPr lang="es-MX" kern="3000" dirty="0">
                <a:solidFill>
                  <a:schemeClr val="bg1"/>
                </a:solidFill>
                <a:latin typeface="Montserrat" pitchFamily="2" charset="0"/>
                <a:ea typeface="Fira Sans Extra Condensed Medium"/>
                <a:cs typeface="Fira Sans Extra Condensed Medium"/>
                <a:sym typeface="Fira Sans Extra Condensed Medium"/>
              </a:rPr>
              <a:t>Desmejora</a:t>
            </a:r>
            <a:endParaRPr lang="es-CO" kern="3000"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106" name="Google Shape;1269;p38">
            <a:extLst>
              <a:ext uri="{FF2B5EF4-FFF2-40B4-BE49-F238E27FC236}">
                <a16:creationId xmlns:a16="http://schemas.microsoft.com/office/drawing/2014/main" id="{56BD6844-4147-4F3F-BBA7-FFE7CA2F2BE0}"/>
              </a:ext>
            </a:extLst>
          </p:cNvPr>
          <p:cNvSpPr txBox="1"/>
          <p:nvPr/>
        </p:nvSpPr>
        <p:spPr>
          <a:xfrm>
            <a:off x="5589875" y="3200453"/>
            <a:ext cx="1120870" cy="277572"/>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sz="1500" b="1" dirty="0">
                <a:solidFill>
                  <a:schemeClr val="bg1"/>
                </a:solidFill>
                <a:latin typeface="Montserrat" pitchFamily="2" charset="0"/>
                <a:ea typeface="Fira Sans Extra Condensed Medium"/>
                <a:cs typeface="Fira Sans Extra Condensed Medium"/>
                <a:sym typeface="Fira Sans Extra Condensed Medium"/>
              </a:rPr>
              <a:t>5 Puntos</a:t>
            </a:r>
          </a:p>
          <a:p>
            <a:pPr marL="0" lvl="0" indent="0" algn="l" rtl="0">
              <a:spcBef>
                <a:spcPts val="0"/>
              </a:spcBef>
              <a:spcAft>
                <a:spcPts val="0"/>
              </a:spcAft>
              <a:buNone/>
            </a:pPr>
            <a:endParaRPr sz="1050" dirty="0">
              <a:solidFill>
                <a:srgbClr val="434343"/>
              </a:solidFill>
              <a:latin typeface="Montserrat" pitchFamily="2" charset="0"/>
              <a:ea typeface="Fira Sans Extra Condensed Medium"/>
              <a:cs typeface="Fira Sans Extra Condensed Medium"/>
              <a:sym typeface="Fira Sans Extra Condensed Medium"/>
            </a:endParaRPr>
          </a:p>
        </p:txBody>
      </p:sp>
      <p:sp>
        <p:nvSpPr>
          <p:cNvPr id="107" name="Google Shape;1269;p38">
            <a:extLst>
              <a:ext uri="{FF2B5EF4-FFF2-40B4-BE49-F238E27FC236}">
                <a16:creationId xmlns:a16="http://schemas.microsoft.com/office/drawing/2014/main" id="{265C18D8-F45F-4BB1-BFA1-F1F1356F1DB6}"/>
              </a:ext>
            </a:extLst>
          </p:cNvPr>
          <p:cNvSpPr txBox="1"/>
          <p:nvPr/>
        </p:nvSpPr>
        <p:spPr>
          <a:xfrm>
            <a:off x="2985369" y="3151304"/>
            <a:ext cx="2379931" cy="277572"/>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sz="1600" b="1" dirty="0">
                <a:solidFill>
                  <a:srgbClr val="434343"/>
                </a:solidFill>
                <a:latin typeface="Montserrat" pitchFamily="2" charset="0"/>
                <a:ea typeface="Fira Sans Extra Condensed Medium"/>
                <a:cs typeface="Fira Sans Extra Condensed Medium"/>
                <a:sym typeface="Fira Sans Extra Condensed Medium"/>
              </a:rPr>
              <a:t>Divulgación de resultados de la CGN</a:t>
            </a:r>
          </a:p>
          <a:p>
            <a:pPr marL="0" lvl="0" indent="0" algn="l" rtl="0">
              <a:spcBef>
                <a:spcPts val="0"/>
              </a:spcBef>
              <a:spcAft>
                <a:spcPts val="0"/>
              </a:spcAft>
              <a:buNone/>
            </a:pPr>
            <a:endParaRPr sz="1600" dirty="0">
              <a:solidFill>
                <a:srgbClr val="434343"/>
              </a:solidFill>
              <a:latin typeface="Montserrat" pitchFamily="2" charset="0"/>
              <a:ea typeface="Fira Sans Extra Condensed Medium"/>
              <a:cs typeface="Fira Sans Extra Condensed Medium"/>
              <a:sym typeface="Fira Sans Extra Condensed Medium"/>
            </a:endParaRPr>
          </a:p>
        </p:txBody>
      </p:sp>
      <p:grpSp>
        <p:nvGrpSpPr>
          <p:cNvPr id="123" name="Google Shape;554;p26">
            <a:extLst>
              <a:ext uri="{FF2B5EF4-FFF2-40B4-BE49-F238E27FC236}">
                <a16:creationId xmlns:a16="http://schemas.microsoft.com/office/drawing/2014/main" id="{4593FF34-EA1F-47C8-850D-26B8AD8420C3}"/>
              </a:ext>
            </a:extLst>
          </p:cNvPr>
          <p:cNvGrpSpPr/>
          <p:nvPr/>
        </p:nvGrpSpPr>
        <p:grpSpPr>
          <a:xfrm>
            <a:off x="684436" y="201500"/>
            <a:ext cx="3601606" cy="606522"/>
            <a:chOff x="3223397" y="819725"/>
            <a:chExt cx="4811328" cy="810244"/>
          </a:xfrm>
        </p:grpSpPr>
        <p:sp>
          <p:nvSpPr>
            <p:cNvPr id="124" name="Google Shape;555;p26">
              <a:extLst>
                <a:ext uri="{FF2B5EF4-FFF2-40B4-BE49-F238E27FC236}">
                  <a16:creationId xmlns:a16="http://schemas.microsoft.com/office/drawing/2014/main" id="{134F4AB7-5CB7-4338-BB1E-963A725CE5AB}"/>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5" name="Google Shape;556;p26">
              <a:extLst>
                <a:ext uri="{FF2B5EF4-FFF2-40B4-BE49-F238E27FC236}">
                  <a16:creationId xmlns:a16="http://schemas.microsoft.com/office/drawing/2014/main" id="{DD81AC83-13E1-4DCD-869C-F5979C8FD818}"/>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6" name="Google Shape;557;p26">
              <a:extLst>
                <a:ext uri="{FF2B5EF4-FFF2-40B4-BE49-F238E27FC236}">
                  <a16:creationId xmlns:a16="http://schemas.microsoft.com/office/drawing/2014/main" id="{EB908853-8279-49F5-A736-1569E3593601}"/>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7" name="Google Shape;558;p26">
              <a:extLst>
                <a:ext uri="{FF2B5EF4-FFF2-40B4-BE49-F238E27FC236}">
                  <a16:creationId xmlns:a16="http://schemas.microsoft.com/office/drawing/2014/main" id="{883BB578-FF03-4E26-9DCA-32B469C03D48}"/>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8" name="Google Shape;561;p26">
              <a:extLst>
                <a:ext uri="{FF2B5EF4-FFF2-40B4-BE49-F238E27FC236}">
                  <a16:creationId xmlns:a16="http://schemas.microsoft.com/office/drawing/2014/main" id="{CBCD0B3A-2121-4765-8D23-8DF493CF8E77}"/>
                </a:ext>
              </a:extLst>
            </p:cNvPr>
            <p:cNvSpPr txBox="1"/>
            <p:nvPr/>
          </p:nvSpPr>
          <p:spPr>
            <a:xfrm>
              <a:off x="4854232" y="919199"/>
              <a:ext cx="3180493"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400" b="1" spc="20" dirty="0">
                  <a:solidFill>
                    <a:schemeClr val="bg1"/>
                  </a:solidFill>
                  <a:latin typeface="Montserrat" pitchFamily="2" charset="0"/>
                </a:rPr>
                <a:t>Suficiencia</a:t>
              </a:r>
              <a:endParaRPr lang="es-CO" sz="2400" b="1" dirty="0">
                <a:solidFill>
                  <a:schemeClr val="bg1"/>
                </a:solidFill>
                <a:latin typeface="Montserrat" pitchFamily="2" charset="0"/>
              </a:endParaRPr>
            </a:p>
          </p:txBody>
        </p:sp>
        <p:sp>
          <p:nvSpPr>
            <p:cNvPr id="129" name="Google Shape;562;p26">
              <a:extLst>
                <a:ext uri="{FF2B5EF4-FFF2-40B4-BE49-F238E27FC236}">
                  <a16:creationId xmlns:a16="http://schemas.microsoft.com/office/drawing/2014/main" id="{06F512E0-4CA3-4188-975F-394872DDFE76}"/>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800" dirty="0">
                  <a:solidFill>
                    <a:srgbClr val="FFFFFF"/>
                  </a:solidFill>
                  <a:latin typeface="Montserrat" pitchFamily="2" charset="0"/>
                  <a:ea typeface="Fira Sans Extra Condensed Medium"/>
                  <a:cs typeface="Fira Sans Extra Condensed Medium"/>
                  <a:sym typeface="Fira Sans Extra Condensed Medium"/>
                </a:rPr>
                <a:t>01</a:t>
              </a:r>
              <a:endParaRPr sz="1800" dirty="0">
                <a:solidFill>
                  <a:srgbClr val="FFFFFF"/>
                </a:solidFill>
                <a:latin typeface="Montserrat" pitchFamily="2" charset="0"/>
              </a:endParaRPr>
            </a:p>
          </p:txBody>
        </p:sp>
      </p:grpSp>
      <p:sp>
        <p:nvSpPr>
          <p:cNvPr id="151" name="Gráfico 134">
            <a:extLst>
              <a:ext uri="{FF2B5EF4-FFF2-40B4-BE49-F238E27FC236}">
                <a16:creationId xmlns:a16="http://schemas.microsoft.com/office/drawing/2014/main" id="{23908A81-6387-4939-A27F-AB301A97CCAA}"/>
              </a:ext>
            </a:extLst>
          </p:cNvPr>
          <p:cNvSpPr/>
          <p:nvPr/>
        </p:nvSpPr>
        <p:spPr>
          <a:xfrm>
            <a:off x="2315497" y="3942506"/>
            <a:ext cx="4012348" cy="727710"/>
          </a:xfrm>
          <a:custGeom>
            <a:avLst/>
            <a:gdLst>
              <a:gd name="connsiteX0" fmla="*/ 3509010 w 3785234"/>
              <a:gd name="connsiteY0" fmla="*/ 727710 h 727710"/>
              <a:gd name="connsiteX1" fmla="*/ 275273 w 3785234"/>
              <a:gd name="connsiteY1" fmla="*/ 727710 h 727710"/>
              <a:gd name="connsiteX2" fmla="*/ 0 w 3785234"/>
              <a:gd name="connsiteY2" fmla="*/ 453390 h 727710"/>
              <a:gd name="connsiteX3" fmla="*/ 0 w 3785234"/>
              <a:gd name="connsiteY3" fmla="*/ 275273 h 727710"/>
              <a:gd name="connsiteX4" fmla="*/ 275273 w 3785234"/>
              <a:gd name="connsiteY4" fmla="*/ 0 h 727710"/>
              <a:gd name="connsiteX5" fmla="*/ 3509963 w 3785234"/>
              <a:gd name="connsiteY5" fmla="*/ 0 h 727710"/>
              <a:gd name="connsiteX6" fmla="*/ 3785235 w 3785234"/>
              <a:gd name="connsiteY6" fmla="*/ 275273 h 727710"/>
              <a:gd name="connsiteX7" fmla="*/ 3785235 w 3785234"/>
              <a:gd name="connsiteY7" fmla="*/ 453390 h 727710"/>
              <a:gd name="connsiteX8" fmla="*/ 3509010 w 3785234"/>
              <a:gd name="connsiteY8" fmla="*/ 727710 h 72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234" h="727710">
                <a:moveTo>
                  <a:pt x="3509010" y="727710"/>
                </a:moveTo>
                <a:lnTo>
                  <a:pt x="275273" y="727710"/>
                </a:lnTo>
                <a:cubicBezTo>
                  <a:pt x="122873" y="727710"/>
                  <a:pt x="0" y="604838"/>
                  <a:pt x="0" y="453390"/>
                </a:cubicBezTo>
                <a:lnTo>
                  <a:pt x="0" y="275273"/>
                </a:lnTo>
                <a:cubicBezTo>
                  <a:pt x="0" y="122873"/>
                  <a:pt x="122873" y="0"/>
                  <a:pt x="275273" y="0"/>
                </a:cubicBezTo>
                <a:lnTo>
                  <a:pt x="3509963" y="0"/>
                </a:lnTo>
                <a:cubicBezTo>
                  <a:pt x="3662363" y="0"/>
                  <a:pt x="3785235" y="122873"/>
                  <a:pt x="3785235" y="275273"/>
                </a:cubicBezTo>
                <a:lnTo>
                  <a:pt x="3785235" y="453390"/>
                </a:lnTo>
                <a:cubicBezTo>
                  <a:pt x="3784283" y="604838"/>
                  <a:pt x="3661410" y="727710"/>
                  <a:pt x="3509010" y="727710"/>
                </a:cubicBezTo>
                <a:close/>
              </a:path>
            </a:pathLst>
          </a:custGeom>
          <a:solidFill>
            <a:srgbClr val="EEEEEE"/>
          </a:solidFill>
          <a:ln w="9525" cap="flat">
            <a:noFill/>
            <a:prstDash val="solid"/>
            <a:miter/>
          </a:ln>
        </p:spPr>
        <p:txBody>
          <a:bodyPr rtlCol="0" anchor="ctr"/>
          <a:lstStyle/>
          <a:p>
            <a:endParaRPr lang="es-CO" dirty="0">
              <a:latin typeface="Montserrat" pitchFamily="2" charset="0"/>
            </a:endParaRPr>
          </a:p>
        </p:txBody>
      </p:sp>
      <p:sp>
        <p:nvSpPr>
          <p:cNvPr id="152" name="Gráfico 137">
            <a:extLst>
              <a:ext uri="{FF2B5EF4-FFF2-40B4-BE49-F238E27FC236}">
                <a16:creationId xmlns:a16="http://schemas.microsoft.com/office/drawing/2014/main" id="{58DA1DA9-71A2-4BA8-AEE6-1A878EA5A096}"/>
              </a:ext>
            </a:extLst>
          </p:cNvPr>
          <p:cNvSpPr/>
          <p:nvPr/>
        </p:nvSpPr>
        <p:spPr>
          <a:xfrm rot="10800000">
            <a:off x="5459165" y="3938500"/>
            <a:ext cx="1273842" cy="727710"/>
          </a:xfrm>
          <a:custGeom>
            <a:avLst/>
            <a:gdLst>
              <a:gd name="connsiteX0" fmla="*/ 868680 w 868679"/>
              <a:gd name="connsiteY0" fmla="*/ 496253 h 496252"/>
              <a:gd name="connsiteX1" fmla="*/ 247650 w 868679"/>
              <a:gd name="connsiteY1" fmla="*/ 496253 h 496252"/>
              <a:gd name="connsiteX2" fmla="*/ 0 w 868679"/>
              <a:gd name="connsiteY2" fmla="*/ 248603 h 496252"/>
              <a:gd name="connsiteX3" fmla="*/ 72390 w 868679"/>
              <a:gd name="connsiteY3" fmla="*/ 73343 h 496252"/>
              <a:gd name="connsiteX4" fmla="*/ 247650 w 868679"/>
              <a:gd name="connsiteY4" fmla="*/ 0 h 496252"/>
              <a:gd name="connsiteX5" fmla="*/ 760095 w 868679"/>
              <a:gd name="connsiteY5" fmla="*/ 0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79" h="496252">
                <a:moveTo>
                  <a:pt x="868680" y="496253"/>
                </a:moveTo>
                <a:lnTo>
                  <a:pt x="247650" y="496253"/>
                </a:lnTo>
                <a:cubicBezTo>
                  <a:pt x="110490" y="496253"/>
                  <a:pt x="0" y="384810"/>
                  <a:pt x="0" y="248603"/>
                </a:cubicBezTo>
                <a:cubicBezTo>
                  <a:pt x="0" y="180023"/>
                  <a:pt x="27623" y="118110"/>
                  <a:pt x="72390" y="73343"/>
                </a:cubicBezTo>
                <a:cubicBezTo>
                  <a:pt x="117158" y="27623"/>
                  <a:pt x="179070" y="0"/>
                  <a:pt x="247650" y="0"/>
                </a:cubicBezTo>
                <a:lnTo>
                  <a:pt x="760095" y="0"/>
                </a:lnTo>
              </a:path>
            </a:pathLst>
          </a:custGeom>
          <a:solidFill>
            <a:srgbClr val="F39A32"/>
          </a:solidFill>
          <a:ln w="9525" cap="flat">
            <a:noFill/>
            <a:prstDash val="solid"/>
            <a:miter/>
          </a:ln>
        </p:spPr>
        <p:txBody>
          <a:bodyPr rtlCol="0" anchor="ctr"/>
          <a:lstStyle/>
          <a:p>
            <a:endParaRPr lang="es-CO" dirty="0">
              <a:latin typeface="Montserrat" pitchFamily="2" charset="0"/>
            </a:endParaRPr>
          </a:p>
        </p:txBody>
      </p:sp>
      <p:sp>
        <p:nvSpPr>
          <p:cNvPr id="153" name="Google Shape;1269;p38">
            <a:extLst>
              <a:ext uri="{FF2B5EF4-FFF2-40B4-BE49-F238E27FC236}">
                <a16:creationId xmlns:a16="http://schemas.microsoft.com/office/drawing/2014/main" id="{4FDAD2A9-4F63-4B90-A476-42074F82FE72}"/>
              </a:ext>
            </a:extLst>
          </p:cNvPr>
          <p:cNvSpPr txBox="1"/>
          <p:nvPr/>
        </p:nvSpPr>
        <p:spPr>
          <a:xfrm>
            <a:off x="5603523" y="3948406"/>
            <a:ext cx="1231852" cy="508825"/>
          </a:xfrm>
          <a:prstGeom prst="rect">
            <a:avLst/>
          </a:prstGeom>
          <a:noFill/>
          <a:ln>
            <a:noFill/>
          </a:ln>
        </p:spPr>
        <p:txBody>
          <a:bodyPr spcFirstLastPara="1" wrap="square" lIns="91425" tIns="288000" rIns="91425" bIns="91425" anchor="ctr" anchorCtr="0">
            <a:noAutofit/>
          </a:bodyPr>
          <a:lstStyle/>
          <a:p>
            <a:pPr marL="0" lvl="0" indent="0" algn="l" rtl="0">
              <a:spcBef>
                <a:spcPts val="0"/>
              </a:spcBef>
              <a:spcAft>
                <a:spcPts val="0"/>
              </a:spcAft>
              <a:buNone/>
            </a:pPr>
            <a:r>
              <a:rPr lang="es-MX" kern="3000" dirty="0">
                <a:solidFill>
                  <a:schemeClr val="bg1"/>
                </a:solidFill>
                <a:latin typeface="Montserrat" pitchFamily="2" charset="0"/>
                <a:ea typeface="Fira Sans Extra Condensed Medium"/>
                <a:cs typeface="Fira Sans Extra Condensed Medium"/>
                <a:sym typeface="Fira Sans Extra Condensed Medium"/>
              </a:rPr>
              <a:t>Desmejora</a:t>
            </a:r>
          </a:p>
          <a:p>
            <a:pPr marL="0" lvl="0" indent="0" algn="l" rtl="0">
              <a:spcBef>
                <a:spcPts val="0"/>
              </a:spcBef>
              <a:spcAft>
                <a:spcPts val="0"/>
              </a:spcAft>
              <a:buNone/>
            </a:pPr>
            <a:r>
              <a:rPr lang="es-MX" b="1" kern="3000" dirty="0">
                <a:solidFill>
                  <a:schemeClr val="bg1"/>
                </a:solidFill>
                <a:latin typeface="Montserrat" pitchFamily="2" charset="0"/>
                <a:sym typeface="Fira Sans Extra Condensed Medium"/>
              </a:rPr>
              <a:t>2 puntos</a:t>
            </a:r>
            <a:endParaRPr lang="es-CO" kern="3000" dirty="0">
              <a:solidFill>
                <a:schemeClr val="bg1"/>
              </a:solidFill>
              <a:latin typeface="Montserrat" pitchFamily="2" charset="0"/>
              <a:sym typeface="Fira Sans Extra Condensed Medium"/>
            </a:endParaRPr>
          </a:p>
        </p:txBody>
      </p:sp>
      <p:sp>
        <p:nvSpPr>
          <p:cNvPr id="160" name="Google Shape;1269;p38">
            <a:extLst>
              <a:ext uri="{FF2B5EF4-FFF2-40B4-BE49-F238E27FC236}">
                <a16:creationId xmlns:a16="http://schemas.microsoft.com/office/drawing/2014/main" id="{D3DE4383-B424-4B2B-8DDF-BBD521FF6E22}"/>
              </a:ext>
            </a:extLst>
          </p:cNvPr>
          <p:cNvSpPr txBox="1"/>
          <p:nvPr/>
        </p:nvSpPr>
        <p:spPr>
          <a:xfrm>
            <a:off x="2974053" y="4076287"/>
            <a:ext cx="2623978" cy="508826"/>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sz="1500" b="1" dirty="0">
                <a:solidFill>
                  <a:srgbClr val="434343"/>
                </a:solidFill>
                <a:latin typeface="Montserrat" pitchFamily="2" charset="0"/>
                <a:ea typeface="Fira Sans Extra Condensed Medium"/>
                <a:cs typeface="Fira Sans Extra Condensed Medium"/>
                <a:sym typeface="Fira Sans Extra Condensed Medium"/>
              </a:rPr>
              <a:t>Mejoras en la gestión administrativa de la CGN</a:t>
            </a:r>
          </a:p>
          <a:p>
            <a:pPr marL="0" lvl="0" indent="0" algn="l" rtl="0">
              <a:spcBef>
                <a:spcPts val="0"/>
              </a:spcBef>
              <a:spcAft>
                <a:spcPts val="0"/>
              </a:spcAft>
              <a:buNone/>
            </a:pPr>
            <a:endParaRPr sz="1500" dirty="0">
              <a:solidFill>
                <a:srgbClr val="434343"/>
              </a:solidFill>
              <a:latin typeface="Montserrat" pitchFamily="2" charset="0"/>
              <a:ea typeface="Fira Sans Extra Condensed Medium"/>
              <a:cs typeface="Fira Sans Extra Condensed Medium"/>
              <a:sym typeface="Fira Sans Extra Condensed Medium"/>
            </a:endParaRPr>
          </a:p>
        </p:txBody>
      </p:sp>
      <p:grpSp>
        <p:nvGrpSpPr>
          <p:cNvPr id="23" name="Grupo 22">
            <a:extLst>
              <a:ext uri="{FF2B5EF4-FFF2-40B4-BE49-F238E27FC236}">
                <a16:creationId xmlns:a16="http://schemas.microsoft.com/office/drawing/2014/main" id="{089557C6-2BFB-4723-A7E7-038EC1FCFC40}"/>
              </a:ext>
            </a:extLst>
          </p:cNvPr>
          <p:cNvGrpSpPr/>
          <p:nvPr/>
        </p:nvGrpSpPr>
        <p:grpSpPr>
          <a:xfrm rot="10800000">
            <a:off x="2510175" y="4146741"/>
            <a:ext cx="305244" cy="301998"/>
            <a:chOff x="4014257" y="4368096"/>
            <a:chExt cx="791333" cy="785380"/>
          </a:xfrm>
        </p:grpSpPr>
        <p:sp>
          <p:nvSpPr>
            <p:cNvPr id="24" name="Google Shape;956;p32">
              <a:extLst>
                <a:ext uri="{FF2B5EF4-FFF2-40B4-BE49-F238E27FC236}">
                  <a16:creationId xmlns:a16="http://schemas.microsoft.com/office/drawing/2014/main" id="{F71D6195-8C5C-4BB0-9E25-4AA06FC440E9}"/>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7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25" name="Google Shape;957;p32">
              <a:extLst>
                <a:ext uri="{FF2B5EF4-FFF2-40B4-BE49-F238E27FC236}">
                  <a16:creationId xmlns:a16="http://schemas.microsoft.com/office/drawing/2014/main" id="{B6F2323D-718D-48F9-AB68-642CD94993FA}"/>
                </a:ext>
              </a:extLst>
            </p:cNvPr>
            <p:cNvSpPr/>
            <p:nvPr/>
          </p:nvSpPr>
          <p:spPr>
            <a:xfrm>
              <a:off x="4033641" y="4368096"/>
              <a:ext cx="771949" cy="771951"/>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C0000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26" name="Imagen 25">
              <a:extLst>
                <a:ext uri="{FF2B5EF4-FFF2-40B4-BE49-F238E27FC236}">
                  <a16:creationId xmlns:a16="http://schemas.microsoft.com/office/drawing/2014/main" id="{111D7691-89E8-4226-A0E4-B7118472F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5" y="4528907"/>
              <a:ext cx="405770" cy="485409"/>
            </a:xfrm>
            <a:prstGeom prst="rect">
              <a:avLst/>
            </a:prstGeom>
          </p:spPr>
        </p:pic>
      </p:grpSp>
      <p:grpSp>
        <p:nvGrpSpPr>
          <p:cNvPr id="27" name="Grupo 26">
            <a:extLst>
              <a:ext uri="{FF2B5EF4-FFF2-40B4-BE49-F238E27FC236}">
                <a16:creationId xmlns:a16="http://schemas.microsoft.com/office/drawing/2014/main" id="{BD250503-0D73-477A-88CE-AD14972EB4CB}"/>
              </a:ext>
            </a:extLst>
          </p:cNvPr>
          <p:cNvGrpSpPr/>
          <p:nvPr/>
        </p:nvGrpSpPr>
        <p:grpSpPr>
          <a:xfrm rot="10800000">
            <a:off x="2517652" y="3089829"/>
            <a:ext cx="305244" cy="301998"/>
            <a:chOff x="4014257" y="4368096"/>
            <a:chExt cx="791333" cy="785380"/>
          </a:xfrm>
        </p:grpSpPr>
        <p:sp>
          <p:nvSpPr>
            <p:cNvPr id="28" name="Google Shape;956;p32">
              <a:extLst>
                <a:ext uri="{FF2B5EF4-FFF2-40B4-BE49-F238E27FC236}">
                  <a16:creationId xmlns:a16="http://schemas.microsoft.com/office/drawing/2014/main" id="{A920C6F9-63EF-464C-8769-2AF06E39C9D3}"/>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7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29" name="Google Shape;957;p32">
              <a:extLst>
                <a:ext uri="{FF2B5EF4-FFF2-40B4-BE49-F238E27FC236}">
                  <a16:creationId xmlns:a16="http://schemas.microsoft.com/office/drawing/2014/main" id="{AC8E7223-711A-4F57-A829-CEF583335639}"/>
                </a:ext>
              </a:extLst>
            </p:cNvPr>
            <p:cNvSpPr/>
            <p:nvPr/>
          </p:nvSpPr>
          <p:spPr>
            <a:xfrm>
              <a:off x="4033641" y="4368096"/>
              <a:ext cx="771949" cy="771951"/>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C0000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30" name="Imagen 29">
              <a:extLst>
                <a:ext uri="{FF2B5EF4-FFF2-40B4-BE49-F238E27FC236}">
                  <a16:creationId xmlns:a16="http://schemas.microsoft.com/office/drawing/2014/main" id="{AE391F16-6252-4CA8-87B9-499134AC6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5" y="4528907"/>
              <a:ext cx="405770" cy="485409"/>
            </a:xfrm>
            <a:prstGeom prst="rect">
              <a:avLst/>
            </a:prstGeom>
          </p:spPr>
        </p:pic>
      </p:grpSp>
    </p:spTree>
    <p:extLst>
      <p:ext uri="{BB962C8B-B14F-4D97-AF65-F5344CB8AC3E}">
        <p14:creationId xmlns:p14="http://schemas.microsoft.com/office/powerpoint/2010/main" val="8564988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EF5AC487-F5ED-49F4-A6E2-62C41B7A44DD}"/>
              </a:ext>
            </a:extLst>
          </p:cNvPr>
          <p:cNvGrpSpPr/>
          <p:nvPr/>
        </p:nvGrpSpPr>
        <p:grpSpPr>
          <a:xfrm>
            <a:off x="1255539" y="4358111"/>
            <a:ext cx="6532163" cy="578743"/>
            <a:chOff x="1255539" y="4358111"/>
            <a:chExt cx="6532163" cy="578743"/>
          </a:xfrm>
        </p:grpSpPr>
        <p:sp>
          <p:nvSpPr>
            <p:cNvPr id="90" name="Rectángulo 89">
              <a:extLst>
                <a:ext uri="{FF2B5EF4-FFF2-40B4-BE49-F238E27FC236}">
                  <a16:creationId xmlns:a16="http://schemas.microsoft.com/office/drawing/2014/main" id="{C921DF6B-FF57-4BC5-9FC1-29A5D9D11329}"/>
                </a:ext>
              </a:extLst>
            </p:cNvPr>
            <p:cNvSpPr/>
            <p:nvPr/>
          </p:nvSpPr>
          <p:spPr>
            <a:xfrm>
              <a:off x="3944867" y="4358111"/>
              <a:ext cx="3842835" cy="5649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46" name="Gráfico 25">
              <a:extLst>
                <a:ext uri="{FF2B5EF4-FFF2-40B4-BE49-F238E27FC236}">
                  <a16:creationId xmlns:a16="http://schemas.microsoft.com/office/drawing/2014/main" id="{09D2806F-CC9E-41AF-9664-F4E09598E339}"/>
                </a:ext>
              </a:extLst>
            </p:cNvPr>
            <p:cNvGrpSpPr/>
            <p:nvPr/>
          </p:nvGrpSpPr>
          <p:grpSpPr>
            <a:xfrm>
              <a:off x="1255539" y="4373023"/>
              <a:ext cx="4350622" cy="563831"/>
              <a:chOff x="1255539" y="4373023"/>
              <a:chExt cx="4350622" cy="563831"/>
            </a:xfrm>
          </p:grpSpPr>
          <p:sp>
            <p:nvSpPr>
              <p:cNvPr id="147" name="Forma libre: forma 146">
                <a:extLst>
                  <a:ext uri="{FF2B5EF4-FFF2-40B4-BE49-F238E27FC236}">
                    <a16:creationId xmlns:a16="http://schemas.microsoft.com/office/drawing/2014/main" id="{70ECC22D-F21A-43F4-89F7-59A41F53B821}"/>
                  </a:ext>
                </a:extLst>
              </p:cNvPr>
              <p:cNvSpPr/>
              <p:nvPr/>
            </p:nvSpPr>
            <p:spPr>
              <a:xfrm>
                <a:off x="1255539" y="4373023"/>
                <a:ext cx="4190596" cy="563831"/>
              </a:xfrm>
              <a:custGeom>
                <a:avLst/>
                <a:gdLst>
                  <a:gd name="connsiteX0" fmla="*/ 4060481 w 4190596"/>
                  <a:gd name="connsiteY0" fmla="*/ 563831 h 563831"/>
                  <a:gd name="connsiteX1" fmla="*/ 282663 w 4190596"/>
                  <a:gd name="connsiteY1" fmla="*/ 563831 h 563831"/>
                  <a:gd name="connsiteX2" fmla="*/ 0 w 4190596"/>
                  <a:gd name="connsiteY2" fmla="*/ 282663 h 563831"/>
                  <a:gd name="connsiteX3" fmla="*/ 0 w 4190596"/>
                  <a:gd name="connsiteY3" fmla="*/ 282663 h 563831"/>
                  <a:gd name="connsiteX4" fmla="*/ 282663 w 4190596"/>
                  <a:gd name="connsiteY4" fmla="*/ 0 h 563831"/>
                  <a:gd name="connsiteX5" fmla="*/ 4061977 w 4190596"/>
                  <a:gd name="connsiteY5" fmla="*/ 0 h 563831"/>
                  <a:gd name="connsiteX6" fmla="*/ 4190596 w 4190596"/>
                  <a:gd name="connsiteY6" fmla="*/ 281168 h 563831"/>
                  <a:gd name="connsiteX7" fmla="*/ 4060481 w 4190596"/>
                  <a:gd name="connsiteY7" fmla="*/ 563831 h 5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596" h="563831">
                    <a:moveTo>
                      <a:pt x="4060481" y="563831"/>
                    </a:moveTo>
                    <a:lnTo>
                      <a:pt x="282663" y="563831"/>
                    </a:lnTo>
                    <a:cubicBezTo>
                      <a:pt x="125628" y="563831"/>
                      <a:pt x="0" y="438203"/>
                      <a:pt x="0" y="282663"/>
                    </a:cubicBezTo>
                    <a:lnTo>
                      <a:pt x="0" y="282663"/>
                    </a:lnTo>
                    <a:cubicBezTo>
                      <a:pt x="0" y="125628"/>
                      <a:pt x="125628" y="0"/>
                      <a:pt x="282663" y="0"/>
                    </a:cubicBezTo>
                    <a:lnTo>
                      <a:pt x="4061977" y="0"/>
                    </a:lnTo>
                    <a:lnTo>
                      <a:pt x="4190596" y="281168"/>
                    </a:lnTo>
                    <a:lnTo>
                      <a:pt x="4060481" y="563831"/>
                    </a:lnTo>
                    <a:close/>
                  </a:path>
                </a:pathLst>
              </a:custGeom>
              <a:solidFill>
                <a:srgbClr val="F38931"/>
              </a:solidFill>
              <a:ln w="14926" cap="flat">
                <a:noFill/>
                <a:prstDash val="solid"/>
                <a:miter/>
              </a:ln>
            </p:spPr>
            <p:txBody>
              <a:bodyPr rtlCol="0" anchor="ctr"/>
              <a:lstStyle/>
              <a:p>
                <a:endParaRPr lang="es-CO" dirty="0"/>
              </a:p>
            </p:txBody>
          </p:sp>
          <p:sp>
            <p:nvSpPr>
              <p:cNvPr id="151" name="Forma libre: forma 150">
                <a:extLst>
                  <a:ext uri="{FF2B5EF4-FFF2-40B4-BE49-F238E27FC236}">
                    <a16:creationId xmlns:a16="http://schemas.microsoft.com/office/drawing/2014/main" id="{1E2D52A4-AC49-4681-928E-9CE3CABBCC4F}"/>
                  </a:ext>
                </a:extLst>
              </p:cNvPr>
              <p:cNvSpPr/>
              <p:nvPr/>
            </p:nvSpPr>
            <p:spPr>
              <a:xfrm>
                <a:off x="5359391" y="4373023"/>
                <a:ext cx="164513" cy="563831"/>
              </a:xfrm>
              <a:custGeom>
                <a:avLst/>
                <a:gdLst>
                  <a:gd name="connsiteX0" fmla="*/ 35894 w 164513"/>
                  <a:gd name="connsiteY0" fmla="*/ 0 h 563831"/>
                  <a:gd name="connsiteX1" fmla="*/ 0 w 164513"/>
                  <a:gd name="connsiteY1" fmla="*/ 0 h 563831"/>
                  <a:gd name="connsiteX2" fmla="*/ 128619 w 164513"/>
                  <a:gd name="connsiteY2" fmla="*/ 281168 h 563831"/>
                  <a:gd name="connsiteX3" fmla="*/ 0 w 164513"/>
                  <a:gd name="connsiteY3" fmla="*/ 563831 h 563831"/>
                  <a:gd name="connsiteX4" fmla="*/ 35894 w 164513"/>
                  <a:gd name="connsiteY4" fmla="*/ 563831 h 563831"/>
                  <a:gd name="connsiteX5" fmla="*/ 164513 w 164513"/>
                  <a:gd name="connsiteY5" fmla="*/ 281168 h 5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13" h="563831">
                    <a:moveTo>
                      <a:pt x="35894" y="0"/>
                    </a:moveTo>
                    <a:lnTo>
                      <a:pt x="0" y="0"/>
                    </a:lnTo>
                    <a:lnTo>
                      <a:pt x="128619" y="281168"/>
                    </a:lnTo>
                    <a:lnTo>
                      <a:pt x="0" y="563831"/>
                    </a:lnTo>
                    <a:lnTo>
                      <a:pt x="35894" y="563831"/>
                    </a:lnTo>
                    <a:lnTo>
                      <a:pt x="164513" y="281168"/>
                    </a:lnTo>
                    <a:close/>
                  </a:path>
                </a:pathLst>
              </a:custGeom>
              <a:solidFill>
                <a:srgbClr val="F38931"/>
              </a:solidFill>
              <a:ln w="14926" cap="flat">
                <a:noFill/>
                <a:prstDash val="solid"/>
                <a:miter/>
              </a:ln>
            </p:spPr>
            <p:txBody>
              <a:bodyPr rtlCol="0" anchor="ctr"/>
              <a:lstStyle/>
              <a:p>
                <a:endParaRPr lang="es-CO" dirty="0"/>
              </a:p>
            </p:txBody>
          </p:sp>
          <p:sp>
            <p:nvSpPr>
              <p:cNvPr id="152" name="Forma libre: forma 151">
                <a:extLst>
                  <a:ext uri="{FF2B5EF4-FFF2-40B4-BE49-F238E27FC236}">
                    <a16:creationId xmlns:a16="http://schemas.microsoft.com/office/drawing/2014/main" id="{BCE442A4-E0D6-4961-9FDD-7F099F6846BA}"/>
                  </a:ext>
                </a:extLst>
              </p:cNvPr>
              <p:cNvSpPr/>
              <p:nvPr/>
            </p:nvSpPr>
            <p:spPr>
              <a:xfrm>
                <a:off x="5441648" y="4373023"/>
                <a:ext cx="164513" cy="563831"/>
              </a:xfrm>
              <a:custGeom>
                <a:avLst/>
                <a:gdLst>
                  <a:gd name="connsiteX0" fmla="*/ 35894 w 164513"/>
                  <a:gd name="connsiteY0" fmla="*/ 0 h 563831"/>
                  <a:gd name="connsiteX1" fmla="*/ 0 w 164513"/>
                  <a:gd name="connsiteY1" fmla="*/ 0 h 563831"/>
                  <a:gd name="connsiteX2" fmla="*/ 128619 w 164513"/>
                  <a:gd name="connsiteY2" fmla="*/ 281168 h 563831"/>
                  <a:gd name="connsiteX3" fmla="*/ 0 w 164513"/>
                  <a:gd name="connsiteY3" fmla="*/ 563831 h 563831"/>
                  <a:gd name="connsiteX4" fmla="*/ 35894 w 164513"/>
                  <a:gd name="connsiteY4" fmla="*/ 563831 h 563831"/>
                  <a:gd name="connsiteX5" fmla="*/ 164513 w 164513"/>
                  <a:gd name="connsiteY5" fmla="*/ 281168 h 5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13" h="563831">
                    <a:moveTo>
                      <a:pt x="35894" y="0"/>
                    </a:moveTo>
                    <a:lnTo>
                      <a:pt x="0" y="0"/>
                    </a:lnTo>
                    <a:lnTo>
                      <a:pt x="128619" y="281168"/>
                    </a:lnTo>
                    <a:lnTo>
                      <a:pt x="0" y="563831"/>
                    </a:lnTo>
                    <a:lnTo>
                      <a:pt x="35894" y="563831"/>
                    </a:lnTo>
                    <a:lnTo>
                      <a:pt x="164513" y="281168"/>
                    </a:lnTo>
                    <a:close/>
                  </a:path>
                </a:pathLst>
              </a:custGeom>
              <a:solidFill>
                <a:srgbClr val="F38931"/>
              </a:solidFill>
              <a:ln w="14926" cap="flat">
                <a:noFill/>
                <a:prstDash val="solid"/>
                <a:miter/>
              </a:ln>
            </p:spPr>
            <p:txBody>
              <a:bodyPr rtlCol="0" anchor="ctr"/>
              <a:lstStyle/>
              <a:p>
                <a:endParaRPr lang="es-CO" dirty="0"/>
              </a:p>
            </p:txBody>
          </p:sp>
        </p:grpSp>
        <p:sp>
          <p:nvSpPr>
            <p:cNvPr id="164" name="Elipse 163">
              <a:extLst>
                <a:ext uri="{FF2B5EF4-FFF2-40B4-BE49-F238E27FC236}">
                  <a16:creationId xmlns:a16="http://schemas.microsoft.com/office/drawing/2014/main" id="{9CD41064-A5A4-4537-8592-D77747C23C78}"/>
                </a:ext>
              </a:extLst>
            </p:cNvPr>
            <p:cNvSpPr/>
            <p:nvPr/>
          </p:nvSpPr>
          <p:spPr>
            <a:xfrm>
              <a:off x="1363545" y="4467472"/>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6" name="Google Shape;1269;p38">
              <a:extLst>
                <a:ext uri="{FF2B5EF4-FFF2-40B4-BE49-F238E27FC236}">
                  <a16:creationId xmlns:a16="http://schemas.microsoft.com/office/drawing/2014/main" id="{5F02905F-78C7-4B6D-AB6C-BAF285475A50}"/>
                </a:ext>
              </a:extLst>
            </p:cNvPr>
            <p:cNvSpPr txBox="1"/>
            <p:nvPr/>
          </p:nvSpPr>
          <p:spPr>
            <a:xfrm>
              <a:off x="1288165" y="4551387"/>
              <a:ext cx="550533" cy="268860"/>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F38931"/>
                  </a:solidFill>
                  <a:latin typeface="Fira Sans Extra Condensed Medium"/>
                  <a:ea typeface="Fira Sans Extra Condensed Medium"/>
                  <a:cs typeface="Fira Sans Extra Condensed Medium"/>
                  <a:sym typeface="Fira Sans Extra Condensed Medium"/>
                </a:rPr>
                <a:t>CHIP</a:t>
              </a:r>
            </a:p>
            <a:p>
              <a:pPr marL="0" lvl="0" indent="0" algn="l" rtl="0">
                <a:spcBef>
                  <a:spcPts val="0"/>
                </a:spcBef>
                <a:spcAft>
                  <a:spcPts val="0"/>
                </a:spcAft>
                <a:buNone/>
              </a:pPr>
              <a:endParaRPr dirty="0">
                <a:solidFill>
                  <a:srgbClr val="F38931"/>
                </a:solidFill>
                <a:latin typeface="Fira Sans Extra Condensed Medium"/>
                <a:ea typeface="Fira Sans Extra Condensed Medium"/>
                <a:cs typeface="Fira Sans Extra Condensed Medium"/>
                <a:sym typeface="Fira Sans Extra Condensed Medium"/>
              </a:endParaRPr>
            </a:p>
          </p:txBody>
        </p:sp>
      </p:grpSp>
      <p:grpSp>
        <p:nvGrpSpPr>
          <p:cNvPr id="21" name="Grupo 20">
            <a:extLst>
              <a:ext uri="{FF2B5EF4-FFF2-40B4-BE49-F238E27FC236}">
                <a16:creationId xmlns:a16="http://schemas.microsoft.com/office/drawing/2014/main" id="{BA8C2D14-1FBE-40E4-BAC1-A063E1F696D5}"/>
              </a:ext>
            </a:extLst>
          </p:cNvPr>
          <p:cNvGrpSpPr/>
          <p:nvPr/>
        </p:nvGrpSpPr>
        <p:grpSpPr>
          <a:xfrm>
            <a:off x="1250160" y="3611029"/>
            <a:ext cx="6537542" cy="569646"/>
            <a:chOff x="1250160" y="3611029"/>
            <a:chExt cx="6537542" cy="569646"/>
          </a:xfrm>
        </p:grpSpPr>
        <p:sp>
          <p:nvSpPr>
            <p:cNvPr id="83" name="Rectángulo 82">
              <a:extLst>
                <a:ext uri="{FF2B5EF4-FFF2-40B4-BE49-F238E27FC236}">
                  <a16:creationId xmlns:a16="http://schemas.microsoft.com/office/drawing/2014/main" id="{209597ED-90FD-4F68-A607-557F032DA12D}"/>
                </a:ext>
              </a:extLst>
            </p:cNvPr>
            <p:cNvSpPr/>
            <p:nvPr/>
          </p:nvSpPr>
          <p:spPr>
            <a:xfrm>
              <a:off x="3944867" y="3615726"/>
              <a:ext cx="3842835" cy="5649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39" name="Gráfico 23">
              <a:extLst>
                <a:ext uri="{FF2B5EF4-FFF2-40B4-BE49-F238E27FC236}">
                  <a16:creationId xmlns:a16="http://schemas.microsoft.com/office/drawing/2014/main" id="{7A903AC6-70BE-4EF1-8418-074044DE5CF2}"/>
                </a:ext>
              </a:extLst>
            </p:cNvPr>
            <p:cNvGrpSpPr/>
            <p:nvPr/>
          </p:nvGrpSpPr>
          <p:grpSpPr>
            <a:xfrm>
              <a:off x="1250160" y="3611029"/>
              <a:ext cx="4366747" cy="565921"/>
              <a:chOff x="1250160" y="3611029"/>
              <a:chExt cx="4366747" cy="565921"/>
            </a:xfrm>
          </p:grpSpPr>
          <p:sp>
            <p:nvSpPr>
              <p:cNvPr id="140" name="Forma libre: forma 139">
                <a:extLst>
                  <a:ext uri="{FF2B5EF4-FFF2-40B4-BE49-F238E27FC236}">
                    <a16:creationId xmlns:a16="http://schemas.microsoft.com/office/drawing/2014/main" id="{349C515C-1752-4BBF-BB4E-6168F99B7B17}"/>
                  </a:ext>
                </a:extLst>
              </p:cNvPr>
              <p:cNvSpPr/>
              <p:nvPr/>
            </p:nvSpPr>
            <p:spPr>
              <a:xfrm>
                <a:off x="1250160" y="3611029"/>
                <a:ext cx="4206129" cy="565921"/>
              </a:xfrm>
              <a:custGeom>
                <a:avLst/>
                <a:gdLst>
                  <a:gd name="connsiteX0" fmla="*/ 4075532 w 4206129"/>
                  <a:gd name="connsiteY0" fmla="*/ 565922 h 565921"/>
                  <a:gd name="connsiteX1" fmla="*/ 283711 w 4206129"/>
                  <a:gd name="connsiteY1" fmla="*/ 565922 h 565921"/>
                  <a:gd name="connsiteX2" fmla="*/ 0 w 4206129"/>
                  <a:gd name="connsiteY2" fmla="*/ 283711 h 565921"/>
                  <a:gd name="connsiteX3" fmla="*/ 0 w 4206129"/>
                  <a:gd name="connsiteY3" fmla="*/ 283711 h 565921"/>
                  <a:gd name="connsiteX4" fmla="*/ 283711 w 4206129"/>
                  <a:gd name="connsiteY4" fmla="*/ 0 h 565921"/>
                  <a:gd name="connsiteX5" fmla="*/ 4077034 w 4206129"/>
                  <a:gd name="connsiteY5" fmla="*/ 0 h 565921"/>
                  <a:gd name="connsiteX6" fmla="*/ 4206130 w 4206129"/>
                  <a:gd name="connsiteY6" fmla="*/ 282210 h 565921"/>
                  <a:gd name="connsiteX7" fmla="*/ 4075532 w 4206129"/>
                  <a:gd name="connsiteY7" fmla="*/ 565922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6129" h="565921">
                    <a:moveTo>
                      <a:pt x="4075532" y="565922"/>
                    </a:moveTo>
                    <a:lnTo>
                      <a:pt x="283711" y="565922"/>
                    </a:lnTo>
                    <a:cubicBezTo>
                      <a:pt x="126094" y="565922"/>
                      <a:pt x="0" y="439828"/>
                      <a:pt x="0" y="283711"/>
                    </a:cubicBezTo>
                    <a:lnTo>
                      <a:pt x="0" y="283711"/>
                    </a:lnTo>
                    <a:cubicBezTo>
                      <a:pt x="0" y="126094"/>
                      <a:pt x="126094" y="0"/>
                      <a:pt x="283711" y="0"/>
                    </a:cubicBezTo>
                    <a:lnTo>
                      <a:pt x="4077034" y="0"/>
                    </a:lnTo>
                    <a:lnTo>
                      <a:pt x="4206130" y="282210"/>
                    </a:lnTo>
                    <a:lnTo>
                      <a:pt x="4075532" y="565922"/>
                    </a:lnTo>
                    <a:close/>
                  </a:path>
                </a:pathLst>
              </a:custGeom>
              <a:solidFill>
                <a:srgbClr val="F39A32"/>
              </a:solidFill>
              <a:ln w="14991" cap="flat">
                <a:noFill/>
                <a:prstDash val="solid"/>
                <a:miter/>
              </a:ln>
            </p:spPr>
            <p:txBody>
              <a:bodyPr rtlCol="0" anchor="ctr"/>
              <a:lstStyle/>
              <a:p>
                <a:endParaRPr lang="es-CO" dirty="0"/>
              </a:p>
            </p:txBody>
          </p:sp>
          <p:sp>
            <p:nvSpPr>
              <p:cNvPr id="144" name="Forma libre: forma 143">
                <a:extLst>
                  <a:ext uri="{FF2B5EF4-FFF2-40B4-BE49-F238E27FC236}">
                    <a16:creationId xmlns:a16="http://schemas.microsoft.com/office/drawing/2014/main" id="{CBB6B496-A904-47F3-A27C-C8707C9934E7}"/>
                  </a:ext>
                </a:extLst>
              </p:cNvPr>
              <p:cNvSpPr/>
              <p:nvPr/>
            </p:nvSpPr>
            <p:spPr>
              <a:xfrm>
                <a:off x="5369224" y="3611029"/>
                <a:ext cx="165122" cy="565921"/>
              </a:xfrm>
              <a:custGeom>
                <a:avLst/>
                <a:gdLst>
                  <a:gd name="connsiteX0" fmla="*/ 36027 w 165122"/>
                  <a:gd name="connsiteY0" fmla="*/ 0 h 565921"/>
                  <a:gd name="connsiteX1" fmla="*/ 0 w 165122"/>
                  <a:gd name="connsiteY1" fmla="*/ 0 h 565921"/>
                  <a:gd name="connsiteX2" fmla="*/ 129096 w 165122"/>
                  <a:gd name="connsiteY2" fmla="*/ 282210 h 565921"/>
                  <a:gd name="connsiteX3" fmla="*/ 0 w 165122"/>
                  <a:gd name="connsiteY3" fmla="*/ 565922 h 565921"/>
                  <a:gd name="connsiteX4" fmla="*/ 36027 w 165122"/>
                  <a:gd name="connsiteY4" fmla="*/ 565922 h 565921"/>
                  <a:gd name="connsiteX5" fmla="*/ 165123 w 165122"/>
                  <a:gd name="connsiteY5" fmla="*/ 282210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22" h="565921">
                    <a:moveTo>
                      <a:pt x="36027" y="0"/>
                    </a:moveTo>
                    <a:lnTo>
                      <a:pt x="0" y="0"/>
                    </a:lnTo>
                    <a:lnTo>
                      <a:pt x="129096" y="282210"/>
                    </a:lnTo>
                    <a:lnTo>
                      <a:pt x="0" y="565922"/>
                    </a:lnTo>
                    <a:lnTo>
                      <a:pt x="36027" y="565922"/>
                    </a:lnTo>
                    <a:lnTo>
                      <a:pt x="165123" y="282210"/>
                    </a:lnTo>
                    <a:close/>
                  </a:path>
                </a:pathLst>
              </a:custGeom>
              <a:solidFill>
                <a:srgbClr val="F39A32"/>
              </a:solidFill>
              <a:ln w="14991" cap="flat">
                <a:noFill/>
                <a:prstDash val="solid"/>
                <a:miter/>
              </a:ln>
            </p:spPr>
            <p:txBody>
              <a:bodyPr rtlCol="0" anchor="ctr"/>
              <a:lstStyle/>
              <a:p>
                <a:endParaRPr lang="es-CO" dirty="0"/>
              </a:p>
            </p:txBody>
          </p:sp>
          <p:sp>
            <p:nvSpPr>
              <p:cNvPr id="145" name="Forma libre: forma 144">
                <a:extLst>
                  <a:ext uri="{FF2B5EF4-FFF2-40B4-BE49-F238E27FC236}">
                    <a16:creationId xmlns:a16="http://schemas.microsoft.com/office/drawing/2014/main" id="{96212C4D-9237-4EFC-808A-B91D6F672DEE}"/>
                  </a:ext>
                </a:extLst>
              </p:cNvPr>
              <p:cNvSpPr/>
              <p:nvPr/>
            </p:nvSpPr>
            <p:spPr>
              <a:xfrm>
                <a:off x="5451785" y="3611029"/>
                <a:ext cx="165122" cy="565921"/>
              </a:xfrm>
              <a:custGeom>
                <a:avLst/>
                <a:gdLst>
                  <a:gd name="connsiteX0" fmla="*/ 36027 w 165122"/>
                  <a:gd name="connsiteY0" fmla="*/ 0 h 565921"/>
                  <a:gd name="connsiteX1" fmla="*/ 0 w 165122"/>
                  <a:gd name="connsiteY1" fmla="*/ 0 h 565921"/>
                  <a:gd name="connsiteX2" fmla="*/ 129096 w 165122"/>
                  <a:gd name="connsiteY2" fmla="*/ 282210 h 565921"/>
                  <a:gd name="connsiteX3" fmla="*/ 0 w 165122"/>
                  <a:gd name="connsiteY3" fmla="*/ 565922 h 565921"/>
                  <a:gd name="connsiteX4" fmla="*/ 36027 w 165122"/>
                  <a:gd name="connsiteY4" fmla="*/ 565922 h 565921"/>
                  <a:gd name="connsiteX5" fmla="*/ 165123 w 165122"/>
                  <a:gd name="connsiteY5" fmla="*/ 282210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22" h="565921">
                    <a:moveTo>
                      <a:pt x="36027" y="0"/>
                    </a:moveTo>
                    <a:lnTo>
                      <a:pt x="0" y="0"/>
                    </a:lnTo>
                    <a:lnTo>
                      <a:pt x="129096" y="282210"/>
                    </a:lnTo>
                    <a:lnTo>
                      <a:pt x="0" y="565922"/>
                    </a:lnTo>
                    <a:lnTo>
                      <a:pt x="36027" y="565922"/>
                    </a:lnTo>
                    <a:lnTo>
                      <a:pt x="165123" y="282210"/>
                    </a:lnTo>
                    <a:close/>
                  </a:path>
                </a:pathLst>
              </a:custGeom>
              <a:solidFill>
                <a:srgbClr val="F39A32"/>
              </a:solidFill>
              <a:ln w="14991" cap="flat">
                <a:noFill/>
                <a:prstDash val="solid"/>
                <a:miter/>
              </a:ln>
            </p:spPr>
            <p:txBody>
              <a:bodyPr rtlCol="0" anchor="ctr"/>
              <a:lstStyle/>
              <a:p>
                <a:endParaRPr lang="es-CO" dirty="0"/>
              </a:p>
            </p:txBody>
          </p:sp>
        </p:grpSp>
        <p:sp>
          <p:nvSpPr>
            <p:cNvPr id="163" name="Elipse 162">
              <a:extLst>
                <a:ext uri="{FF2B5EF4-FFF2-40B4-BE49-F238E27FC236}">
                  <a16:creationId xmlns:a16="http://schemas.microsoft.com/office/drawing/2014/main" id="{D5F66BA3-F6EE-42B4-8AA7-1C0F86B05D0D}"/>
                </a:ext>
              </a:extLst>
            </p:cNvPr>
            <p:cNvSpPr/>
            <p:nvPr/>
          </p:nvSpPr>
          <p:spPr>
            <a:xfrm>
              <a:off x="1363545" y="3703679"/>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Gráfico 16">
              <a:extLst>
                <a:ext uri="{FF2B5EF4-FFF2-40B4-BE49-F238E27FC236}">
                  <a16:creationId xmlns:a16="http://schemas.microsoft.com/office/drawing/2014/main" id="{034BA297-BC58-4A9F-9B49-A8B468BE02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5333" y="3828072"/>
              <a:ext cx="243020" cy="167414"/>
            </a:xfrm>
            <a:prstGeom prst="rect">
              <a:avLst/>
            </a:prstGeom>
          </p:spPr>
        </p:pic>
      </p:grpSp>
      <p:grpSp>
        <p:nvGrpSpPr>
          <p:cNvPr id="20" name="Grupo 19">
            <a:extLst>
              <a:ext uri="{FF2B5EF4-FFF2-40B4-BE49-F238E27FC236}">
                <a16:creationId xmlns:a16="http://schemas.microsoft.com/office/drawing/2014/main" id="{E804C835-F67C-4EA8-96E3-E0F02FEA03EE}"/>
              </a:ext>
            </a:extLst>
          </p:cNvPr>
          <p:cNvGrpSpPr/>
          <p:nvPr/>
        </p:nvGrpSpPr>
        <p:grpSpPr>
          <a:xfrm>
            <a:off x="1255538" y="2882395"/>
            <a:ext cx="6532164" cy="565921"/>
            <a:chOff x="1255538" y="2882395"/>
            <a:chExt cx="6532164" cy="565921"/>
          </a:xfrm>
        </p:grpSpPr>
        <p:sp>
          <p:nvSpPr>
            <p:cNvPr id="77" name="Rectángulo 76">
              <a:extLst>
                <a:ext uri="{FF2B5EF4-FFF2-40B4-BE49-F238E27FC236}">
                  <a16:creationId xmlns:a16="http://schemas.microsoft.com/office/drawing/2014/main" id="{5EB54363-B96B-4C28-A129-932BC94FD03B}"/>
                </a:ext>
              </a:extLst>
            </p:cNvPr>
            <p:cNvSpPr/>
            <p:nvPr/>
          </p:nvSpPr>
          <p:spPr>
            <a:xfrm>
              <a:off x="3944867" y="2882395"/>
              <a:ext cx="3842835" cy="5649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7" name="Gráfico 21">
              <a:extLst>
                <a:ext uri="{FF2B5EF4-FFF2-40B4-BE49-F238E27FC236}">
                  <a16:creationId xmlns:a16="http://schemas.microsoft.com/office/drawing/2014/main" id="{617BB24A-E998-4612-AEB6-C709D170803D}"/>
                </a:ext>
              </a:extLst>
            </p:cNvPr>
            <p:cNvGrpSpPr/>
            <p:nvPr/>
          </p:nvGrpSpPr>
          <p:grpSpPr>
            <a:xfrm>
              <a:off x="1255538" y="2882395"/>
              <a:ext cx="4366750" cy="565921"/>
              <a:chOff x="1255538" y="2882395"/>
              <a:chExt cx="4366750" cy="565921"/>
            </a:xfrm>
          </p:grpSpPr>
          <p:sp>
            <p:nvSpPr>
              <p:cNvPr id="133" name="Forma libre: forma 132">
                <a:extLst>
                  <a:ext uri="{FF2B5EF4-FFF2-40B4-BE49-F238E27FC236}">
                    <a16:creationId xmlns:a16="http://schemas.microsoft.com/office/drawing/2014/main" id="{6ACDBAA3-C45B-46AA-8A81-F1E6BFE8364E}"/>
                  </a:ext>
                </a:extLst>
              </p:cNvPr>
              <p:cNvSpPr/>
              <p:nvPr/>
            </p:nvSpPr>
            <p:spPr>
              <a:xfrm>
                <a:off x="1255538" y="2882395"/>
                <a:ext cx="4206132" cy="565921"/>
              </a:xfrm>
              <a:custGeom>
                <a:avLst/>
                <a:gdLst>
                  <a:gd name="connsiteX0" fmla="*/ 4075535 w 4206132"/>
                  <a:gd name="connsiteY0" fmla="*/ 565922 h 565921"/>
                  <a:gd name="connsiteX1" fmla="*/ 283711 w 4206132"/>
                  <a:gd name="connsiteY1" fmla="*/ 565922 h 565921"/>
                  <a:gd name="connsiteX2" fmla="*/ 0 w 4206132"/>
                  <a:gd name="connsiteY2" fmla="*/ 283711 h 565921"/>
                  <a:gd name="connsiteX3" fmla="*/ 0 w 4206132"/>
                  <a:gd name="connsiteY3" fmla="*/ 283711 h 565921"/>
                  <a:gd name="connsiteX4" fmla="*/ 283711 w 4206132"/>
                  <a:gd name="connsiteY4" fmla="*/ 0 h 565921"/>
                  <a:gd name="connsiteX5" fmla="*/ 4077036 w 4206132"/>
                  <a:gd name="connsiteY5" fmla="*/ 0 h 565921"/>
                  <a:gd name="connsiteX6" fmla="*/ 4206133 w 4206132"/>
                  <a:gd name="connsiteY6" fmla="*/ 282210 h 565921"/>
                  <a:gd name="connsiteX7" fmla="*/ 4075535 w 4206132"/>
                  <a:gd name="connsiteY7" fmla="*/ 565922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6132" h="565921">
                    <a:moveTo>
                      <a:pt x="4075535" y="565922"/>
                    </a:moveTo>
                    <a:lnTo>
                      <a:pt x="283711" y="565922"/>
                    </a:lnTo>
                    <a:cubicBezTo>
                      <a:pt x="126094" y="565922"/>
                      <a:pt x="0" y="439828"/>
                      <a:pt x="0" y="283711"/>
                    </a:cubicBezTo>
                    <a:lnTo>
                      <a:pt x="0" y="283711"/>
                    </a:lnTo>
                    <a:cubicBezTo>
                      <a:pt x="0" y="126094"/>
                      <a:pt x="126094" y="0"/>
                      <a:pt x="283711" y="0"/>
                    </a:cubicBezTo>
                    <a:lnTo>
                      <a:pt x="4077036" y="0"/>
                    </a:lnTo>
                    <a:lnTo>
                      <a:pt x="4206133" y="282210"/>
                    </a:lnTo>
                    <a:lnTo>
                      <a:pt x="4075535" y="565922"/>
                    </a:lnTo>
                    <a:close/>
                  </a:path>
                </a:pathLst>
              </a:custGeom>
              <a:solidFill>
                <a:srgbClr val="F2AA32"/>
              </a:solidFill>
              <a:ln w="14991" cap="flat">
                <a:noFill/>
                <a:prstDash val="solid"/>
                <a:miter/>
              </a:ln>
            </p:spPr>
            <p:txBody>
              <a:bodyPr rtlCol="0" anchor="ctr"/>
              <a:lstStyle/>
              <a:p>
                <a:endParaRPr lang="es-CO" dirty="0"/>
              </a:p>
            </p:txBody>
          </p:sp>
          <p:sp>
            <p:nvSpPr>
              <p:cNvPr id="137" name="Forma libre: forma 136">
                <a:extLst>
                  <a:ext uri="{FF2B5EF4-FFF2-40B4-BE49-F238E27FC236}">
                    <a16:creationId xmlns:a16="http://schemas.microsoft.com/office/drawing/2014/main" id="{F364162F-05D5-4545-AF3C-C49FDC2BA6EF}"/>
                  </a:ext>
                </a:extLst>
              </p:cNvPr>
              <p:cNvSpPr/>
              <p:nvPr/>
            </p:nvSpPr>
            <p:spPr>
              <a:xfrm>
                <a:off x="5374605" y="2882395"/>
                <a:ext cx="165122" cy="565921"/>
              </a:xfrm>
              <a:custGeom>
                <a:avLst/>
                <a:gdLst>
                  <a:gd name="connsiteX0" fmla="*/ 36027 w 165122"/>
                  <a:gd name="connsiteY0" fmla="*/ 0 h 565921"/>
                  <a:gd name="connsiteX1" fmla="*/ 0 w 165122"/>
                  <a:gd name="connsiteY1" fmla="*/ 0 h 565921"/>
                  <a:gd name="connsiteX2" fmla="*/ 129096 w 165122"/>
                  <a:gd name="connsiteY2" fmla="*/ 282210 h 565921"/>
                  <a:gd name="connsiteX3" fmla="*/ 0 w 165122"/>
                  <a:gd name="connsiteY3" fmla="*/ 565922 h 565921"/>
                  <a:gd name="connsiteX4" fmla="*/ 36027 w 165122"/>
                  <a:gd name="connsiteY4" fmla="*/ 565922 h 565921"/>
                  <a:gd name="connsiteX5" fmla="*/ 165123 w 165122"/>
                  <a:gd name="connsiteY5" fmla="*/ 282210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22" h="565921">
                    <a:moveTo>
                      <a:pt x="36027" y="0"/>
                    </a:moveTo>
                    <a:lnTo>
                      <a:pt x="0" y="0"/>
                    </a:lnTo>
                    <a:lnTo>
                      <a:pt x="129096" y="282210"/>
                    </a:lnTo>
                    <a:lnTo>
                      <a:pt x="0" y="565922"/>
                    </a:lnTo>
                    <a:lnTo>
                      <a:pt x="36027" y="565922"/>
                    </a:lnTo>
                    <a:lnTo>
                      <a:pt x="165123" y="282210"/>
                    </a:lnTo>
                    <a:close/>
                  </a:path>
                </a:pathLst>
              </a:custGeom>
              <a:solidFill>
                <a:srgbClr val="F2AA32"/>
              </a:solidFill>
              <a:ln w="14991" cap="flat">
                <a:noFill/>
                <a:prstDash val="solid"/>
                <a:miter/>
              </a:ln>
            </p:spPr>
            <p:txBody>
              <a:bodyPr rtlCol="0" anchor="ctr"/>
              <a:lstStyle/>
              <a:p>
                <a:endParaRPr lang="es-CO" dirty="0"/>
              </a:p>
            </p:txBody>
          </p:sp>
          <p:sp>
            <p:nvSpPr>
              <p:cNvPr id="138" name="Forma libre: forma 137">
                <a:extLst>
                  <a:ext uri="{FF2B5EF4-FFF2-40B4-BE49-F238E27FC236}">
                    <a16:creationId xmlns:a16="http://schemas.microsoft.com/office/drawing/2014/main" id="{E4491566-CA2C-4589-8937-10DA2D0136A4}"/>
                  </a:ext>
                </a:extLst>
              </p:cNvPr>
              <p:cNvSpPr/>
              <p:nvPr/>
            </p:nvSpPr>
            <p:spPr>
              <a:xfrm>
                <a:off x="5457166" y="2882395"/>
                <a:ext cx="165122" cy="565921"/>
              </a:xfrm>
              <a:custGeom>
                <a:avLst/>
                <a:gdLst>
                  <a:gd name="connsiteX0" fmla="*/ 36027 w 165122"/>
                  <a:gd name="connsiteY0" fmla="*/ 0 h 565921"/>
                  <a:gd name="connsiteX1" fmla="*/ 0 w 165122"/>
                  <a:gd name="connsiteY1" fmla="*/ 0 h 565921"/>
                  <a:gd name="connsiteX2" fmla="*/ 129096 w 165122"/>
                  <a:gd name="connsiteY2" fmla="*/ 282210 h 565921"/>
                  <a:gd name="connsiteX3" fmla="*/ 0 w 165122"/>
                  <a:gd name="connsiteY3" fmla="*/ 565922 h 565921"/>
                  <a:gd name="connsiteX4" fmla="*/ 36027 w 165122"/>
                  <a:gd name="connsiteY4" fmla="*/ 565922 h 565921"/>
                  <a:gd name="connsiteX5" fmla="*/ 165123 w 165122"/>
                  <a:gd name="connsiteY5" fmla="*/ 282210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22" h="565921">
                    <a:moveTo>
                      <a:pt x="36027" y="0"/>
                    </a:moveTo>
                    <a:lnTo>
                      <a:pt x="0" y="0"/>
                    </a:lnTo>
                    <a:lnTo>
                      <a:pt x="129096" y="282210"/>
                    </a:lnTo>
                    <a:lnTo>
                      <a:pt x="0" y="565922"/>
                    </a:lnTo>
                    <a:lnTo>
                      <a:pt x="36027" y="565922"/>
                    </a:lnTo>
                    <a:lnTo>
                      <a:pt x="165123" y="282210"/>
                    </a:lnTo>
                    <a:close/>
                  </a:path>
                </a:pathLst>
              </a:custGeom>
              <a:solidFill>
                <a:srgbClr val="F2AA32"/>
              </a:solidFill>
              <a:ln w="14991" cap="flat">
                <a:noFill/>
                <a:prstDash val="solid"/>
                <a:miter/>
              </a:ln>
            </p:spPr>
            <p:txBody>
              <a:bodyPr rtlCol="0" anchor="ctr"/>
              <a:lstStyle/>
              <a:p>
                <a:endParaRPr lang="es-CO" dirty="0"/>
              </a:p>
            </p:txBody>
          </p:sp>
        </p:grpSp>
        <p:sp>
          <p:nvSpPr>
            <p:cNvPr id="162" name="Elipse 161">
              <a:extLst>
                <a:ext uri="{FF2B5EF4-FFF2-40B4-BE49-F238E27FC236}">
                  <a16:creationId xmlns:a16="http://schemas.microsoft.com/office/drawing/2014/main" id="{8823632E-2E79-4FBF-B483-B51D53A2996B}"/>
                </a:ext>
              </a:extLst>
            </p:cNvPr>
            <p:cNvSpPr/>
            <p:nvPr/>
          </p:nvSpPr>
          <p:spPr>
            <a:xfrm>
              <a:off x="1363545" y="2972159"/>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5" name="Gráfico 14">
              <a:extLst>
                <a:ext uri="{FF2B5EF4-FFF2-40B4-BE49-F238E27FC236}">
                  <a16:creationId xmlns:a16="http://schemas.microsoft.com/office/drawing/2014/main" id="{EBA32A24-4A30-41DB-87F4-393513237E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4361" y="3042006"/>
              <a:ext cx="263992" cy="272115"/>
            </a:xfrm>
            <a:prstGeom prst="rect">
              <a:avLst/>
            </a:prstGeom>
          </p:spPr>
        </p:pic>
      </p:grpSp>
      <p:grpSp>
        <p:nvGrpSpPr>
          <p:cNvPr id="19" name="Grupo 18">
            <a:extLst>
              <a:ext uri="{FF2B5EF4-FFF2-40B4-BE49-F238E27FC236}">
                <a16:creationId xmlns:a16="http://schemas.microsoft.com/office/drawing/2014/main" id="{36A84A1F-724C-4151-96D7-813A93233676}"/>
              </a:ext>
            </a:extLst>
          </p:cNvPr>
          <p:cNvGrpSpPr/>
          <p:nvPr/>
        </p:nvGrpSpPr>
        <p:grpSpPr>
          <a:xfrm>
            <a:off x="1239407" y="2149064"/>
            <a:ext cx="6548295" cy="570521"/>
            <a:chOff x="1239407" y="2149064"/>
            <a:chExt cx="6548295" cy="570521"/>
          </a:xfrm>
        </p:grpSpPr>
        <p:sp>
          <p:nvSpPr>
            <p:cNvPr id="4" name="Rectángulo 3">
              <a:extLst>
                <a:ext uri="{FF2B5EF4-FFF2-40B4-BE49-F238E27FC236}">
                  <a16:creationId xmlns:a16="http://schemas.microsoft.com/office/drawing/2014/main" id="{A46EF0EA-44C4-46BD-8914-1AD79D7577D5}"/>
                </a:ext>
              </a:extLst>
            </p:cNvPr>
            <p:cNvSpPr/>
            <p:nvPr/>
          </p:nvSpPr>
          <p:spPr>
            <a:xfrm>
              <a:off x="3944867" y="2149064"/>
              <a:ext cx="3842835" cy="5649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29" name="Gráfico 18">
              <a:extLst>
                <a:ext uri="{FF2B5EF4-FFF2-40B4-BE49-F238E27FC236}">
                  <a16:creationId xmlns:a16="http://schemas.microsoft.com/office/drawing/2014/main" id="{02B18938-BF9C-43FE-9825-51CF625EF35A}"/>
                </a:ext>
              </a:extLst>
            </p:cNvPr>
            <p:cNvGrpSpPr/>
            <p:nvPr/>
          </p:nvGrpSpPr>
          <p:grpSpPr>
            <a:xfrm>
              <a:off x="1239407" y="2153664"/>
              <a:ext cx="4366747" cy="565921"/>
              <a:chOff x="1239407" y="2153664"/>
              <a:chExt cx="4366747" cy="565921"/>
            </a:xfrm>
            <a:solidFill>
              <a:srgbClr val="F2BB33"/>
            </a:solidFill>
          </p:grpSpPr>
          <p:sp>
            <p:nvSpPr>
              <p:cNvPr id="30" name="Forma libre: forma 29">
                <a:extLst>
                  <a:ext uri="{FF2B5EF4-FFF2-40B4-BE49-F238E27FC236}">
                    <a16:creationId xmlns:a16="http://schemas.microsoft.com/office/drawing/2014/main" id="{AD8CD6B8-96F8-417A-A168-D0F646FA3CD2}"/>
                  </a:ext>
                </a:extLst>
              </p:cNvPr>
              <p:cNvSpPr/>
              <p:nvPr/>
            </p:nvSpPr>
            <p:spPr>
              <a:xfrm>
                <a:off x="1239407" y="2153664"/>
                <a:ext cx="4206129" cy="565921"/>
              </a:xfrm>
              <a:custGeom>
                <a:avLst/>
                <a:gdLst>
                  <a:gd name="connsiteX0" fmla="*/ 4075532 w 4206129"/>
                  <a:gd name="connsiteY0" fmla="*/ 565922 h 565921"/>
                  <a:gd name="connsiteX1" fmla="*/ 283711 w 4206129"/>
                  <a:gd name="connsiteY1" fmla="*/ 565922 h 565921"/>
                  <a:gd name="connsiteX2" fmla="*/ 0 w 4206129"/>
                  <a:gd name="connsiteY2" fmla="*/ 283711 h 565921"/>
                  <a:gd name="connsiteX3" fmla="*/ 0 w 4206129"/>
                  <a:gd name="connsiteY3" fmla="*/ 283711 h 565921"/>
                  <a:gd name="connsiteX4" fmla="*/ 283711 w 4206129"/>
                  <a:gd name="connsiteY4" fmla="*/ 0 h 565921"/>
                  <a:gd name="connsiteX5" fmla="*/ 4077034 w 4206129"/>
                  <a:gd name="connsiteY5" fmla="*/ 0 h 565921"/>
                  <a:gd name="connsiteX6" fmla="*/ 4206130 w 4206129"/>
                  <a:gd name="connsiteY6" fmla="*/ 282210 h 565921"/>
                  <a:gd name="connsiteX7" fmla="*/ 4075532 w 4206129"/>
                  <a:gd name="connsiteY7" fmla="*/ 565922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6129" h="565921">
                    <a:moveTo>
                      <a:pt x="4075532" y="565922"/>
                    </a:moveTo>
                    <a:lnTo>
                      <a:pt x="283711" y="565922"/>
                    </a:lnTo>
                    <a:cubicBezTo>
                      <a:pt x="126094" y="565922"/>
                      <a:pt x="0" y="439828"/>
                      <a:pt x="0" y="283711"/>
                    </a:cubicBezTo>
                    <a:lnTo>
                      <a:pt x="0" y="283711"/>
                    </a:lnTo>
                    <a:cubicBezTo>
                      <a:pt x="0" y="126094"/>
                      <a:pt x="126094" y="0"/>
                      <a:pt x="283711" y="0"/>
                    </a:cubicBezTo>
                    <a:lnTo>
                      <a:pt x="4077034" y="0"/>
                    </a:lnTo>
                    <a:lnTo>
                      <a:pt x="4206130" y="282210"/>
                    </a:lnTo>
                    <a:lnTo>
                      <a:pt x="4075532" y="565922"/>
                    </a:lnTo>
                    <a:close/>
                  </a:path>
                </a:pathLst>
              </a:custGeom>
              <a:grpFill/>
              <a:ln w="14991" cap="flat">
                <a:noFill/>
                <a:prstDash val="solid"/>
                <a:miter/>
              </a:ln>
            </p:spPr>
            <p:txBody>
              <a:bodyPr rtlCol="0" anchor="ctr"/>
              <a:lstStyle/>
              <a:p>
                <a:endParaRPr lang="es-CO" dirty="0"/>
              </a:p>
            </p:txBody>
          </p:sp>
          <p:sp>
            <p:nvSpPr>
              <p:cNvPr id="35" name="Forma libre: forma 34">
                <a:extLst>
                  <a:ext uri="{FF2B5EF4-FFF2-40B4-BE49-F238E27FC236}">
                    <a16:creationId xmlns:a16="http://schemas.microsoft.com/office/drawing/2014/main" id="{55CC8E32-EE74-4D0A-BC3D-53F088DB0729}"/>
                  </a:ext>
                </a:extLst>
              </p:cNvPr>
              <p:cNvSpPr/>
              <p:nvPr/>
            </p:nvSpPr>
            <p:spPr>
              <a:xfrm>
                <a:off x="5358471" y="2153664"/>
                <a:ext cx="165122" cy="565921"/>
              </a:xfrm>
              <a:custGeom>
                <a:avLst/>
                <a:gdLst>
                  <a:gd name="connsiteX0" fmla="*/ 36027 w 165122"/>
                  <a:gd name="connsiteY0" fmla="*/ 0 h 565921"/>
                  <a:gd name="connsiteX1" fmla="*/ 0 w 165122"/>
                  <a:gd name="connsiteY1" fmla="*/ 0 h 565921"/>
                  <a:gd name="connsiteX2" fmla="*/ 129096 w 165122"/>
                  <a:gd name="connsiteY2" fmla="*/ 282210 h 565921"/>
                  <a:gd name="connsiteX3" fmla="*/ 0 w 165122"/>
                  <a:gd name="connsiteY3" fmla="*/ 565922 h 565921"/>
                  <a:gd name="connsiteX4" fmla="*/ 36027 w 165122"/>
                  <a:gd name="connsiteY4" fmla="*/ 565922 h 565921"/>
                  <a:gd name="connsiteX5" fmla="*/ 165123 w 165122"/>
                  <a:gd name="connsiteY5" fmla="*/ 282210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22" h="565921">
                    <a:moveTo>
                      <a:pt x="36027" y="0"/>
                    </a:moveTo>
                    <a:lnTo>
                      <a:pt x="0" y="0"/>
                    </a:lnTo>
                    <a:lnTo>
                      <a:pt x="129096" y="282210"/>
                    </a:lnTo>
                    <a:lnTo>
                      <a:pt x="0" y="565922"/>
                    </a:lnTo>
                    <a:lnTo>
                      <a:pt x="36027" y="565922"/>
                    </a:lnTo>
                    <a:lnTo>
                      <a:pt x="165123" y="282210"/>
                    </a:lnTo>
                    <a:close/>
                  </a:path>
                </a:pathLst>
              </a:custGeom>
              <a:grpFill/>
              <a:ln w="14991" cap="flat">
                <a:noFill/>
                <a:prstDash val="solid"/>
                <a:miter/>
              </a:ln>
            </p:spPr>
            <p:txBody>
              <a:bodyPr rtlCol="0" anchor="ctr"/>
              <a:lstStyle/>
              <a:p>
                <a:endParaRPr lang="es-CO" dirty="0"/>
              </a:p>
            </p:txBody>
          </p:sp>
          <p:sp>
            <p:nvSpPr>
              <p:cNvPr id="36" name="Forma libre: forma 35">
                <a:extLst>
                  <a:ext uri="{FF2B5EF4-FFF2-40B4-BE49-F238E27FC236}">
                    <a16:creationId xmlns:a16="http://schemas.microsoft.com/office/drawing/2014/main" id="{0D634487-E984-4CB1-BDE2-65E755CAF3DE}"/>
                  </a:ext>
                </a:extLst>
              </p:cNvPr>
              <p:cNvSpPr/>
              <p:nvPr/>
            </p:nvSpPr>
            <p:spPr>
              <a:xfrm>
                <a:off x="5441032" y="2153664"/>
                <a:ext cx="165122" cy="565921"/>
              </a:xfrm>
              <a:custGeom>
                <a:avLst/>
                <a:gdLst>
                  <a:gd name="connsiteX0" fmla="*/ 36027 w 165122"/>
                  <a:gd name="connsiteY0" fmla="*/ 0 h 565921"/>
                  <a:gd name="connsiteX1" fmla="*/ 0 w 165122"/>
                  <a:gd name="connsiteY1" fmla="*/ 0 h 565921"/>
                  <a:gd name="connsiteX2" fmla="*/ 129096 w 165122"/>
                  <a:gd name="connsiteY2" fmla="*/ 282210 h 565921"/>
                  <a:gd name="connsiteX3" fmla="*/ 0 w 165122"/>
                  <a:gd name="connsiteY3" fmla="*/ 565922 h 565921"/>
                  <a:gd name="connsiteX4" fmla="*/ 36027 w 165122"/>
                  <a:gd name="connsiteY4" fmla="*/ 565922 h 565921"/>
                  <a:gd name="connsiteX5" fmla="*/ 165123 w 165122"/>
                  <a:gd name="connsiteY5" fmla="*/ 282210 h 5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22" h="565921">
                    <a:moveTo>
                      <a:pt x="36027" y="0"/>
                    </a:moveTo>
                    <a:lnTo>
                      <a:pt x="0" y="0"/>
                    </a:lnTo>
                    <a:lnTo>
                      <a:pt x="129096" y="282210"/>
                    </a:lnTo>
                    <a:lnTo>
                      <a:pt x="0" y="565922"/>
                    </a:lnTo>
                    <a:lnTo>
                      <a:pt x="36027" y="565922"/>
                    </a:lnTo>
                    <a:lnTo>
                      <a:pt x="165123" y="282210"/>
                    </a:lnTo>
                    <a:close/>
                  </a:path>
                </a:pathLst>
              </a:custGeom>
              <a:grpFill/>
              <a:ln w="14991" cap="flat">
                <a:noFill/>
                <a:prstDash val="solid"/>
                <a:miter/>
              </a:ln>
            </p:spPr>
            <p:txBody>
              <a:bodyPr rtlCol="0" anchor="ctr"/>
              <a:lstStyle/>
              <a:p>
                <a:endParaRPr lang="es-CO" dirty="0"/>
              </a:p>
            </p:txBody>
          </p:sp>
        </p:grpSp>
        <p:sp>
          <p:nvSpPr>
            <p:cNvPr id="153" name="Elipse 152">
              <a:extLst>
                <a:ext uri="{FF2B5EF4-FFF2-40B4-BE49-F238E27FC236}">
                  <a16:creationId xmlns:a16="http://schemas.microsoft.com/office/drawing/2014/main" id="{B9F0F865-C23B-48D5-A1E3-E66573460C59}"/>
                </a:ext>
              </a:extLst>
            </p:cNvPr>
            <p:cNvSpPr/>
            <p:nvPr/>
          </p:nvSpPr>
          <p:spPr>
            <a:xfrm>
              <a:off x="1363545" y="2229882"/>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Gráfico 12">
              <a:extLst>
                <a:ext uri="{FF2B5EF4-FFF2-40B4-BE49-F238E27FC236}">
                  <a16:creationId xmlns:a16="http://schemas.microsoft.com/office/drawing/2014/main" id="{4EB54BA1-E874-4756-A094-A002CB1613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0451" y="2360057"/>
              <a:ext cx="417661" cy="165324"/>
            </a:xfrm>
            <a:prstGeom prst="rect">
              <a:avLst/>
            </a:prstGeom>
          </p:spPr>
        </p:pic>
      </p:grpSp>
      <p:sp>
        <p:nvSpPr>
          <p:cNvPr id="91" name="Google Shape;1268;p38">
            <a:extLst>
              <a:ext uri="{FF2B5EF4-FFF2-40B4-BE49-F238E27FC236}">
                <a16:creationId xmlns:a16="http://schemas.microsoft.com/office/drawing/2014/main" id="{4BF25902-07C3-45A3-BBB5-2ADF91719E0F}"/>
              </a:ext>
            </a:extLst>
          </p:cNvPr>
          <p:cNvSpPr txBox="1"/>
          <p:nvPr/>
        </p:nvSpPr>
        <p:spPr>
          <a:xfrm>
            <a:off x="5830853" y="4526653"/>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200" dirty="0">
                <a:solidFill>
                  <a:srgbClr val="434343"/>
                </a:solidFill>
                <a:latin typeface="Microsoft YaHei Light" panose="020B0502040204020203" pitchFamily="34" charset="-122"/>
                <a:ea typeface="Microsoft YaHei Light" panose="020B0502040204020203" pitchFamily="34" charset="-122"/>
                <a:cs typeface="Roboto"/>
                <a:sym typeface="Roboto"/>
              </a:rPr>
              <a:t>Mejora </a:t>
            </a:r>
            <a:r>
              <a:rPr lang="es-CO" sz="1200" dirty="0">
                <a:solidFill>
                  <a:schemeClr val="accent6"/>
                </a:solidFill>
                <a:latin typeface="Microsoft YaHei Light" panose="020B0502040204020203" pitchFamily="34" charset="-122"/>
                <a:ea typeface="Microsoft YaHei Light" panose="020B0502040204020203" pitchFamily="34" charset="-122"/>
                <a:cs typeface="Roboto"/>
                <a:sym typeface="Roboto"/>
              </a:rPr>
              <a:t>5 puntos</a:t>
            </a:r>
          </a:p>
        </p:txBody>
      </p:sp>
      <p:sp>
        <p:nvSpPr>
          <p:cNvPr id="53" name="Google Shape;1268;p38">
            <a:extLst>
              <a:ext uri="{FF2B5EF4-FFF2-40B4-BE49-F238E27FC236}">
                <a16:creationId xmlns:a16="http://schemas.microsoft.com/office/drawing/2014/main" id="{B21E3104-0586-406F-AC95-44BB93D1B52D}"/>
              </a:ext>
            </a:extLst>
          </p:cNvPr>
          <p:cNvSpPr txBox="1"/>
          <p:nvPr/>
        </p:nvSpPr>
        <p:spPr>
          <a:xfrm>
            <a:off x="5701752" y="226482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200" dirty="0">
                <a:solidFill>
                  <a:srgbClr val="434343"/>
                </a:solidFill>
                <a:latin typeface="Microsoft YaHei Light" panose="020B0502040204020203" pitchFamily="34" charset="-122"/>
                <a:ea typeface="Microsoft YaHei Light" panose="020B0502040204020203" pitchFamily="34" charset="-122"/>
                <a:cs typeface="Roboto"/>
                <a:sym typeface="Roboto"/>
              </a:rPr>
              <a:t>Mejora </a:t>
            </a:r>
            <a:r>
              <a:rPr lang="es-CO" sz="1200" dirty="0">
                <a:solidFill>
                  <a:schemeClr val="accent6"/>
                </a:solidFill>
                <a:latin typeface="Microsoft YaHei Light" panose="020B0502040204020203" pitchFamily="34" charset="-122"/>
                <a:ea typeface="Microsoft YaHei Light" panose="020B0502040204020203" pitchFamily="34" charset="-122"/>
                <a:cs typeface="Roboto"/>
                <a:sym typeface="Roboto"/>
              </a:rPr>
              <a:t>2 puntos</a:t>
            </a:r>
          </a:p>
        </p:txBody>
      </p:sp>
      <p:sp>
        <p:nvSpPr>
          <p:cNvPr id="95" name="Rectángulo 94">
            <a:extLst>
              <a:ext uri="{FF2B5EF4-FFF2-40B4-BE49-F238E27FC236}">
                <a16:creationId xmlns:a16="http://schemas.microsoft.com/office/drawing/2014/main" id="{ADD23833-CF86-4283-8B1B-70B89D1D9942}"/>
              </a:ext>
            </a:extLst>
          </p:cNvPr>
          <p:cNvSpPr/>
          <p:nvPr/>
        </p:nvSpPr>
        <p:spPr>
          <a:xfrm>
            <a:off x="1040292" y="1153437"/>
            <a:ext cx="7063415" cy="830997"/>
          </a:xfrm>
          <a:prstGeom prst="rect">
            <a:avLst/>
          </a:prstGeom>
          <a:solidFill>
            <a:schemeClr val="bg1">
              <a:lumMod val="95000"/>
              <a:alpha val="46000"/>
            </a:schemeClr>
          </a:solidFill>
        </p:spPr>
        <p:txBody>
          <a:bodyPr wrap="square">
            <a:spAutoFit/>
          </a:bodyPr>
          <a:lstStyle/>
          <a:p>
            <a:pPr algn="ctr"/>
            <a:r>
              <a:rPr lang="es-MX" sz="1600" dirty="0">
                <a:latin typeface="Montserrat" pitchFamily="2" charset="0"/>
              </a:rPr>
              <a:t>Efectividad de los medios de comunicación para </a:t>
            </a:r>
            <a:r>
              <a:rPr lang="es-MX" sz="1600" b="1" dirty="0">
                <a:latin typeface="Montserrat" pitchFamily="2" charset="0"/>
              </a:rPr>
              <a:t>mantenerse informado sobre lo que la CGN planea y ejecuta </a:t>
            </a:r>
            <a:r>
              <a:rPr lang="es-MX" sz="1600" dirty="0">
                <a:latin typeface="Montserrat" pitchFamily="2" charset="0"/>
              </a:rPr>
              <a:t>(en la categoría de calificación esperada - 5/5 Alto)</a:t>
            </a:r>
          </a:p>
        </p:txBody>
      </p:sp>
      <p:sp>
        <p:nvSpPr>
          <p:cNvPr id="51" name="Google Shape;1269;p38">
            <a:extLst>
              <a:ext uri="{FF2B5EF4-FFF2-40B4-BE49-F238E27FC236}">
                <a16:creationId xmlns:a16="http://schemas.microsoft.com/office/drawing/2014/main" id="{D551E948-B4FB-4B7C-8A10-2B2D7A52852A}"/>
              </a:ext>
            </a:extLst>
          </p:cNvPr>
          <p:cNvSpPr txBox="1"/>
          <p:nvPr/>
        </p:nvSpPr>
        <p:spPr>
          <a:xfrm>
            <a:off x="1882312" y="2205092"/>
            <a:ext cx="2655153" cy="268860"/>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600" b="1" dirty="0">
                <a:solidFill>
                  <a:schemeClr val="bg1"/>
                </a:solidFill>
                <a:latin typeface="Montserrat" pitchFamily="2" charset="0"/>
                <a:ea typeface="Fira Sans Extra Condensed Medium"/>
                <a:cs typeface="Fira Sans Extra Condensed Medium"/>
                <a:sym typeface="Fira Sans Extra Condensed Medium"/>
              </a:rPr>
              <a:t>Página web</a:t>
            </a:r>
          </a:p>
          <a:p>
            <a:pPr marL="0" lvl="0" indent="0" algn="l" rtl="0">
              <a:spcBef>
                <a:spcPts val="0"/>
              </a:spcBef>
              <a:spcAft>
                <a:spcPts val="0"/>
              </a:spcAft>
              <a:buNone/>
            </a:pPr>
            <a:endParaRPr sz="1600"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52" name="CuadroTexto 51">
            <a:extLst>
              <a:ext uri="{FF2B5EF4-FFF2-40B4-BE49-F238E27FC236}">
                <a16:creationId xmlns:a16="http://schemas.microsoft.com/office/drawing/2014/main" id="{7A217E7D-C5B8-4CC2-8548-90B5613C20EF}"/>
              </a:ext>
            </a:extLst>
          </p:cNvPr>
          <p:cNvSpPr txBox="1"/>
          <p:nvPr/>
        </p:nvSpPr>
        <p:spPr>
          <a:xfrm>
            <a:off x="1882312" y="2392717"/>
            <a:ext cx="2300582" cy="307777"/>
          </a:xfrm>
          <a:prstGeom prst="rect">
            <a:avLst/>
          </a:prstGeom>
          <a:noFill/>
        </p:spPr>
        <p:txBody>
          <a:bodyPr wrap="square">
            <a:spAutoFit/>
          </a:bodyPr>
          <a:lstStyle/>
          <a:p>
            <a:r>
              <a:rPr lang="es-CO" b="0" u="sng" kern="1200" dirty="0">
                <a:solidFill>
                  <a:schemeClr val="bg1"/>
                </a:solidFill>
                <a:effectLst/>
                <a:latin typeface="Montserrat" pitchFamily="2" charset="0"/>
              </a:rPr>
              <a:t>www.contaduria.gov.co</a:t>
            </a:r>
            <a:endParaRPr lang="es-CO" dirty="0">
              <a:solidFill>
                <a:schemeClr val="bg1"/>
              </a:solidFill>
              <a:latin typeface="Montserrat" pitchFamily="2" charset="0"/>
            </a:endParaRPr>
          </a:p>
        </p:txBody>
      </p:sp>
      <p:sp>
        <p:nvSpPr>
          <p:cNvPr id="74" name="Google Shape;1269;p38">
            <a:extLst>
              <a:ext uri="{FF2B5EF4-FFF2-40B4-BE49-F238E27FC236}">
                <a16:creationId xmlns:a16="http://schemas.microsoft.com/office/drawing/2014/main" id="{2E8D753A-5FCD-4DC2-8AFA-92BDF71D4AB2}"/>
              </a:ext>
            </a:extLst>
          </p:cNvPr>
          <p:cNvSpPr txBox="1"/>
          <p:nvPr/>
        </p:nvSpPr>
        <p:spPr>
          <a:xfrm>
            <a:off x="1882312" y="2936866"/>
            <a:ext cx="2655153" cy="189432"/>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600" b="1" dirty="0">
                <a:solidFill>
                  <a:schemeClr val="bg1"/>
                </a:solidFill>
                <a:latin typeface="Montserrat" pitchFamily="2" charset="0"/>
                <a:ea typeface="Fira Sans Extra Condensed Medium"/>
                <a:cs typeface="Fira Sans Extra Condensed Medium"/>
                <a:sym typeface="Fira Sans Extra Condensed Medium"/>
              </a:rPr>
              <a:t>Redes Sociales</a:t>
            </a:r>
          </a:p>
          <a:p>
            <a:pPr marL="0" lvl="0" indent="0" algn="l" rtl="0">
              <a:spcBef>
                <a:spcPts val="0"/>
              </a:spcBef>
              <a:spcAft>
                <a:spcPts val="0"/>
              </a:spcAft>
              <a:buNone/>
            </a:pPr>
            <a:endParaRPr lang="es-CO" sz="1600"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75" name="CuadroTexto 74">
            <a:extLst>
              <a:ext uri="{FF2B5EF4-FFF2-40B4-BE49-F238E27FC236}">
                <a16:creationId xmlns:a16="http://schemas.microsoft.com/office/drawing/2014/main" id="{170DFEC9-A1AC-4A2B-B5B6-3E53767FFA8E}"/>
              </a:ext>
            </a:extLst>
          </p:cNvPr>
          <p:cNvSpPr txBox="1"/>
          <p:nvPr/>
        </p:nvSpPr>
        <p:spPr>
          <a:xfrm>
            <a:off x="1882312" y="3068154"/>
            <a:ext cx="3491416" cy="415498"/>
          </a:xfrm>
          <a:prstGeom prst="rect">
            <a:avLst/>
          </a:prstGeom>
          <a:noFill/>
        </p:spPr>
        <p:txBody>
          <a:bodyPr wrap="square">
            <a:spAutoFit/>
          </a:bodyPr>
          <a:lstStyle/>
          <a:p>
            <a:r>
              <a:rPr lang="es-CO" sz="1050" b="0" u="sng" kern="1200" dirty="0">
                <a:solidFill>
                  <a:schemeClr val="bg1"/>
                </a:solidFill>
                <a:effectLst/>
                <a:latin typeface="Montserrat" pitchFamily="2" charset="0"/>
              </a:rPr>
              <a:t>(Facebook:ContaduriaGeneraldelaNacionCGN,  Twitter: Contaduria_CGN, YouTube: CGNOficial)</a:t>
            </a:r>
          </a:p>
        </p:txBody>
      </p:sp>
      <p:sp>
        <p:nvSpPr>
          <p:cNvPr id="89" name="Google Shape;1269;p38">
            <a:extLst>
              <a:ext uri="{FF2B5EF4-FFF2-40B4-BE49-F238E27FC236}">
                <a16:creationId xmlns:a16="http://schemas.microsoft.com/office/drawing/2014/main" id="{9A23A5B3-B842-4CA5-A363-781C120A41AC}"/>
              </a:ext>
            </a:extLst>
          </p:cNvPr>
          <p:cNvSpPr txBox="1"/>
          <p:nvPr/>
        </p:nvSpPr>
        <p:spPr>
          <a:xfrm>
            <a:off x="1882312" y="3769419"/>
            <a:ext cx="2655153" cy="268860"/>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600" b="1" dirty="0">
                <a:solidFill>
                  <a:schemeClr val="bg1"/>
                </a:solidFill>
                <a:latin typeface="Montserrat" pitchFamily="2" charset="0"/>
                <a:ea typeface="Fira Sans Extra Condensed Medium"/>
                <a:cs typeface="Fira Sans Extra Condensed Medium"/>
                <a:sym typeface="Fira Sans Extra Condensed Medium"/>
              </a:rPr>
              <a:t>Correo electrónico</a:t>
            </a:r>
          </a:p>
          <a:p>
            <a:pPr marL="0" lvl="0" indent="0" algn="l" rtl="0">
              <a:spcBef>
                <a:spcPts val="0"/>
              </a:spcBef>
              <a:spcAft>
                <a:spcPts val="0"/>
              </a:spcAft>
              <a:buNone/>
            </a:pPr>
            <a:endParaRPr sz="1600"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97" name="Google Shape;1269;p38">
            <a:extLst>
              <a:ext uri="{FF2B5EF4-FFF2-40B4-BE49-F238E27FC236}">
                <a16:creationId xmlns:a16="http://schemas.microsoft.com/office/drawing/2014/main" id="{E1DAB7A9-5283-48A5-AF1C-E3F7B96A55AA}"/>
              </a:ext>
            </a:extLst>
          </p:cNvPr>
          <p:cNvSpPr txBox="1"/>
          <p:nvPr/>
        </p:nvSpPr>
        <p:spPr>
          <a:xfrm>
            <a:off x="1860735" y="4447520"/>
            <a:ext cx="3618026" cy="268860"/>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600" b="1" dirty="0">
                <a:solidFill>
                  <a:schemeClr val="bg1"/>
                </a:solidFill>
                <a:latin typeface="Montserrat" pitchFamily="2" charset="0"/>
                <a:ea typeface="Fira Sans Extra Condensed Medium"/>
                <a:cs typeface="Fira Sans Extra Condensed Medium"/>
                <a:sym typeface="Fira Sans Extra Condensed Medium"/>
              </a:rPr>
              <a:t> Página web del Sistema CHIP</a:t>
            </a:r>
          </a:p>
          <a:p>
            <a:pPr marL="0" lvl="0" indent="0" algn="l" rtl="0">
              <a:spcBef>
                <a:spcPts val="0"/>
              </a:spcBef>
              <a:spcAft>
                <a:spcPts val="0"/>
              </a:spcAft>
              <a:buNone/>
            </a:pPr>
            <a:endParaRPr sz="1600" dirty="0">
              <a:solidFill>
                <a:schemeClr val="bg1"/>
              </a:solidFill>
              <a:latin typeface="Montserrat" pitchFamily="2" charset="0"/>
              <a:ea typeface="Fira Sans Extra Condensed Medium"/>
              <a:cs typeface="Fira Sans Extra Condensed Medium"/>
              <a:sym typeface="Fira Sans Extra Condensed Medium"/>
            </a:endParaRPr>
          </a:p>
        </p:txBody>
      </p:sp>
      <p:grpSp>
        <p:nvGrpSpPr>
          <p:cNvPr id="124" name="Google Shape;554;p26">
            <a:extLst>
              <a:ext uri="{FF2B5EF4-FFF2-40B4-BE49-F238E27FC236}">
                <a16:creationId xmlns:a16="http://schemas.microsoft.com/office/drawing/2014/main" id="{9CAD51AF-0E8D-4B8E-BCB6-25C7D974533E}"/>
              </a:ext>
            </a:extLst>
          </p:cNvPr>
          <p:cNvGrpSpPr/>
          <p:nvPr/>
        </p:nvGrpSpPr>
        <p:grpSpPr>
          <a:xfrm>
            <a:off x="684436" y="56004"/>
            <a:ext cx="7419271" cy="931989"/>
            <a:chOff x="3223397" y="819725"/>
            <a:chExt cx="4934304" cy="810244"/>
          </a:xfrm>
        </p:grpSpPr>
        <p:sp>
          <p:nvSpPr>
            <p:cNvPr id="125" name="Google Shape;555;p26">
              <a:extLst>
                <a:ext uri="{FF2B5EF4-FFF2-40B4-BE49-F238E27FC236}">
                  <a16:creationId xmlns:a16="http://schemas.microsoft.com/office/drawing/2014/main" id="{CD323F05-6084-42F2-9AF1-AE319B04B6F5}"/>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6" name="Google Shape;556;p26">
              <a:extLst>
                <a:ext uri="{FF2B5EF4-FFF2-40B4-BE49-F238E27FC236}">
                  <a16:creationId xmlns:a16="http://schemas.microsoft.com/office/drawing/2014/main" id="{0996017D-D1DC-4650-A766-8E74DF2D4C79}"/>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7" name="Google Shape;557;p26">
              <a:extLst>
                <a:ext uri="{FF2B5EF4-FFF2-40B4-BE49-F238E27FC236}">
                  <a16:creationId xmlns:a16="http://schemas.microsoft.com/office/drawing/2014/main" id="{4281820B-3616-457B-ADC6-0AC116514BA1}"/>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8" name="Google Shape;558;p26">
              <a:extLst>
                <a:ext uri="{FF2B5EF4-FFF2-40B4-BE49-F238E27FC236}">
                  <a16:creationId xmlns:a16="http://schemas.microsoft.com/office/drawing/2014/main" id="{7BE117BD-00F5-459D-8EF4-EECFAAFD7514}"/>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0"/>
              </a:endParaRPr>
            </a:p>
          </p:txBody>
        </p:sp>
        <p:sp>
          <p:nvSpPr>
            <p:cNvPr id="129" name="Google Shape;561;p26">
              <a:extLst>
                <a:ext uri="{FF2B5EF4-FFF2-40B4-BE49-F238E27FC236}">
                  <a16:creationId xmlns:a16="http://schemas.microsoft.com/office/drawing/2014/main" id="{094F65F5-F7BA-4CC4-89B3-606D018160B4}"/>
                </a:ext>
              </a:extLst>
            </p:cNvPr>
            <p:cNvSpPr txBox="1"/>
            <p:nvPr/>
          </p:nvSpPr>
          <p:spPr>
            <a:xfrm>
              <a:off x="5092642" y="875652"/>
              <a:ext cx="3065059"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000" b="1" spc="20" dirty="0">
                  <a:solidFill>
                    <a:schemeClr val="bg1"/>
                  </a:solidFill>
                  <a:latin typeface="Montserrat" pitchFamily="2" charset="0"/>
                </a:rPr>
                <a:t>Efectividad </a:t>
              </a:r>
            </a:p>
            <a:p>
              <a:pPr>
                <a:spcBef>
                  <a:spcPts val="0"/>
                </a:spcBef>
                <a:spcAft>
                  <a:spcPts val="0"/>
                </a:spcAft>
              </a:pPr>
              <a:r>
                <a:rPr lang="es-CO" sz="2000" b="1" spc="20" dirty="0">
                  <a:solidFill>
                    <a:schemeClr val="bg1"/>
                  </a:solidFill>
                  <a:latin typeface="Montserrat" pitchFamily="2" charset="0"/>
                </a:rPr>
                <a:t>para mantenerse informado</a:t>
              </a:r>
              <a:endParaRPr lang="es-CO" sz="2000" b="1" dirty="0">
                <a:solidFill>
                  <a:schemeClr val="bg1"/>
                </a:solidFill>
                <a:latin typeface="Montserrat" pitchFamily="2" charset="0"/>
              </a:endParaRPr>
            </a:p>
          </p:txBody>
        </p:sp>
        <p:sp>
          <p:nvSpPr>
            <p:cNvPr id="130" name="Google Shape;562;p26">
              <a:extLst>
                <a:ext uri="{FF2B5EF4-FFF2-40B4-BE49-F238E27FC236}">
                  <a16:creationId xmlns:a16="http://schemas.microsoft.com/office/drawing/2014/main" id="{9379F110-CE48-41E0-BA82-227FA8442855}"/>
                </a:ext>
              </a:extLst>
            </p:cNvPr>
            <p:cNvSpPr/>
            <p:nvPr/>
          </p:nvSpPr>
          <p:spPr>
            <a:xfrm>
              <a:off x="3784050" y="919199"/>
              <a:ext cx="487620" cy="617207"/>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800" dirty="0">
                  <a:solidFill>
                    <a:srgbClr val="FFFFFF"/>
                  </a:solidFill>
                  <a:latin typeface="Montserrat" pitchFamily="2" charset="0"/>
                  <a:ea typeface="Fira Sans Extra Condensed Medium"/>
                  <a:cs typeface="Fira Sans Extra Condensed Medium"/>
                  <a:sym typeface="Fira Sans Extra Condensed Medium"/>
                </a:rPr>
                <a:t>02</a:t>
              </a:r>
              <a:endParaRPr sz="1800" dirty="0">
                <a:solidFill>
                  <a:srgbClr val="FFFFFF"/>
                </a:solidFill>
                <a:latin typeface="Montserrat" pitchFamily="2" charset="0"/>
              </a:endParaRPr>
            </a:p>
          </p:txBody>
        </p:sp>
      </p:grpSp>
      <p:sp>
        <p:nvSpPr>
          <p:cNvPr id="68" name="Google Shape;1268;p38">
            <a:extLst>
              <a:ext uri="{FF2B5EF4-FFF2-40B4-BE49-F238E27FC236}">
                <a16:creationId xmlns:a16="http://schemas.microsoft.com/office/drawing/2014/main" id="{7CF70850-93B3-4EFD-97EB-E7776051FA00}"/>
              </a:ext>
            </a:extLst>
          </p:cNvPr>
          <p:cNvSpPr txBox="1"/>
          <p:nvPr/>
        </p:nvSpPr>
        <p:spPr>
          <a:xfrm>
            <a:off x="5641029" y="3036974"/>
            <a:ext cx="2655153" cy="255789"/>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100" dirty="0">
                <a:solidFill>
                  <a:srgbClr val="434343"/>
                </a:solidFill>
                <a:latin typeface="Microsoft YaHei Light" panose="020B0502040204020203" pitchFamily="34" charset="-122"/>
                <a:ea typeface="Microsoft YaHei Light" panose="020B0502040204020203" pitchFamily="34" charset="-122"/>
                <a:sym typeface="Roboto"/>
              </a:rPr>
              <a:t>Igual en ambas mediciones</a:t>
            </a:r>
          </a:p>
        </p:txBody>
      </p:sp>
      <p:sp>
        <p:nvSpPr>
          <p:cNvPr id="69" name="Google Shape;1268;p38">
            <a:extLst>
              <a:ext uri="{FF2B5EF4-FFF2-40B4-BE49-F238E27FC236}">
                <a16:creationId xmlns:a16="http://schemas.microsoft.com/office/drawing/2014/main" id="{29E1E64C-EC51-4B7F-ACE9-120954F276F4}"/>
              </a:ext>
            </a:extLst>
          </p:cNvPr>
          <p:cNvSpPr txBox="1"/>
          <p:nvPr/>
        </p:nvSpPr>
        <p:spPr>
          <a:xfrm>
            <a:off x="5641029" y="3766094"/>
            <a:ext cx="2655153" cy="255789"/>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100" dirty="0">
                <a:solidFill>
                  <a:srgbClr val="434343"/>
                </a:solidFill>
                <a:latin typeface="Microsoft YaHei Light" panose="020B0502040204020203" pitchFamily="34" charset="-122"/>
                <a:ea typeface="Microsoft YaHei Light" panose="020B0502040204020203" pitchFamily="34" charset="-122"/>
                <a:cs typeface="Roboto"/>
                <a:sym typeface="Roboto"/>
              </a:rPr>
              <a:t>Igual en ambas mediciones</a:t>
            </a:r>
          </a:p>
        </p:txBody>
      </p:sp>
      <p:sp>
        <p:nvSpPr>
          <p:cNvPr id="56" name="CuadroTexto 55">
            <a:extLst>
              <a:ext uri="{FF2B5EF4-FFF2-40B4-BE49-F238E27FC236}">
                <a16:creationId xmlns:a16="http://schemas.microsoft.com/office/drawing/2014/main" id="{5FCA73A3-C4E6-40DD-BA38-87D39D0B4FB7}"/>
              </a:ext>
            </a:extLst>
          </p:cNvPr>
          <p:cNvSpPr txBox="1"/>
          <p:nvPr/>
        </p:nvSpPr>
        <p:spPr>
          <a:xfrm>
            <a:off x="1918686" y="4632108"/>
            <a:ext cx="1821641" cy="307777"/>
          </a:xfrm>
          <a:prstGeom prst="rect">
            <a:avLst/>
          </a:prstGeom>
          <a:noFill/>
        </p:spPr>
        <p:txBody>
          <a:bodyPr wrap="square">
            <a:spAutoFit/>
          </a:bodyPr>
          <a:lstStyle/>
          <a:p>
            <a:r>
              <a:rPr lang="es-CO" b="0" u="sng" kern="1200" dirty="0">
                <a:solidFill>
                  <a:schemeClr val="bg1"/>
                </a:solidFill>
                <a:effectLst/>
                <a:latin typeface="Montserrat" pitchFamily="2" charset="0"/>
              </a:rPr>
              <a:t>www.chip.gov.co</a:t>
            </a:r>
            <a:endParaRPr lang="es-CO" dirty="0">
              <a:solidFill>
                <a:schemeClr val="bg1"/>
              </a:solidFill>
              <a:latin typeface="Montserrat" pitchFamily="2" charset="0"/>
            </a:endParaRPr>
          </a:p>
        </p:txBody>
      </p:sp>
      <p:grpSp>
        <p:nvGrpSpPr>
          <p:cNvPr id="57" name="Grupo 56">
            <a:extLst>
              <a:ext uri="{FF2B5EF4-FFF2-40B4-BE49-F238E27FC236}">
                <a16:creationId xmlns:a16="http://schemas.microsoft.com/office/drawing/2014/main" id="{D3BABCFF-B4DB-4B15-9F93-65CFC5542A8F}"/>
              </a:ext>
            </a:extLst>
          </p:cNvPr>
          <p:cNvGrpSpPr/>
          <p:nvPr/>
        </p:nvGrpSpPr>
        <p:grpSpPr>
          <a:xfrm>
            <a:off x="7178111" y="2266472"/>
            <a:ext cx="299132" cy="300218"/>
            <a:chOff x="4014257" y="4368096"/>
            <a:chExt cx="782541" cy="785380"/>
          </a:xfrm>
        </p:grpSpPr>
        <p:sp>
          <p:nvSpPr>
            <p:cNvPr id="58" name="Google Shape;956;p32">
              <a:extLst>
                <a:ext uri="{FF2B5EF4-FFF2-40B4-BE49-F238E27FC236}">
                  <a16:creationId xmlns:a16="http://schemas.microsoft.com/office/drawing/2014/main" id="{2035807A-8B3E-4428-86C5-530BF54593BB}"/>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59" name="Google Shape;957;p32">
              <a:extLst>
                <a:ext uri="{FF2B5EF4-FFF2-40B4-BE49-F238E27FC236}">
                  <a16:creationId xmlns:a16="http://schemas.microsoft.com/office/drawing/2014/main" id="{10D1A89C-80E0-4CEE-8AE5-A4F8A3C24DF4}"/>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60" name="Imagen 59">
              <a:extLst>
                <a:ext uri="{FF2B5EF4-FFF2-40B4-BE49-F238E27FC236}">
                  <a16:creationId xmlns:a16="http://schemas.microsoft.com/office/drawing/2014/main" id="{86F3C73C-74CA-49AD-B4AC-C68E5B1AD7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61" name="Grupo 60">
            <a:extLst>
              <a:ext uri="{FF2B5EF4-FFF2-40B4-BE49-F238E27FC236}">
                <a16:creationId xmlns:a16="http://schemas.microsoft.com/office/drawing/2014/main" id="{5D5B6576-F7C5-40F2-BDCB-F8FF29A8F25B}"/>
              </a:ext>
            </a:extLst>
          </p:cNvPr>
          <p:cNvGrpSpPr/>
          <p:nvPr/>
        </p:nvGrpSpPr>
        <p:grpSpPr>
          <a:xfrm>
            <a:off x="7205216" y="4496392"/>
            <a:ext cx="299132" cy="300218"/>
            <a:chOff x="4014257" y="4368096"/>
            <a:chExt cx="782541" cy="785380"/>
          </a:xfrm>
        </p:grpSpPr>
        <p:sp>
          <p:nvSpPr>
            <p:cNvPr id="62" name="Google Shape;956;p32">
              <a:extLst>
                <a:ext uri="{FF2B5EF4-FFF2-40B4-BE49-F238E27FC236}">
                  <a16:creationId xmlns:a16="http://schemas.microsoft.com/office/drawing/2014/main" id="{180636A7-C58D-4381-816E-C779A9696196}"/>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63" name="Google Shape;957;p32">
              <a:extLst>
                <a:ext uri="{FF2B5EF4-FFF2-40B4-BE49-F238E27FC236}">
                  <a16:creationId xmlns:a16="http://schemas.microsoft.com/office/drawing/2014/main" id="{725BAB2E-6FAF-4BD5-B898-CC6C7ECDCECD}"/>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64" name="Imagen 63">
              <a:extLst>
                <a:ext uri="{FF2B5EF4-FFF2-40B4-BE49-F238E27FC236}">
                  <a16:creationId xmlns:a16="http://schemas.microsoft.com/office/drawing/2014/main" id="{DD3DB084-0333-4501-9490-FE155DF3E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Tree>
    <p:extLst>
      <p:ext uri="{BB962C8B-B14F-4D97-AF65-F5344CB8AC3E}">
        <p14:creationId xmlns:p14="http://schemas.microsoft.com/office/powerpoint/2010/main" val="24636593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C861C42F-6BB2-4691-A0B2-9A4F9351D602}"/>
              </a:ext>
            </a:extLst>
          </p:cNvPr>
          <p:cNvGrpSpPr/>
          <p:nvPr/>
        </p:nvGrpSpPr>
        <p:grpSpPr>
          <a:xfrm>
            <a:off x="1280093" y="4913431"/>
            <a:ext cx="6276760" cy="542569"/>
            <a:chOff x="1280093" y="4530644"/>
            <a:chExt cx="6276760" cy="542569"/>
          </a:xfrm>
        </p:grpSpPr>
        <p:sp>
          <p:nvSpPr>
            <p:cNvPr id="90" name="Rectángulo 89">
              <a:extLst>
                <a:ext uri="{FF2B5EF4-FFF2-40B4-BE49-F238E27FC236}">
                  <a16:creationId xmlns:a16="http://schemas.microsoft.com/office/drawing/2014/main" id="{C921DF6B-FF57-4BC5-9FC1-29A5D9D11329}"/>
                </a:ext>
              </a:extLst>
            </p:cNvPr>
            <p:cNvSpPr/>
            <p:nvPr/>
          </p:nvSpPr>
          <p:spPr>
            <a:xfrm>
              <a:off x="3969798" y="4530644"/>
              <a:ext cx="3587055" cy="5273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grpSp>
          <p:nvGrpSpPr>
            <p:cNvPr id="105" name="Gráfico 15">
              <a:extLst>
                <a:ext uri="{FF2B5EF4-FFF2-40B4-BE49-F238E27FC236}">
                  <a16:creationId xmlns:a16="http://schemas.microsoft.com/office/drawing/2014/main" id="{C1C042EF-3AE3-4A87-82FC-20682BF79928}"/>
                </a:ext>
              </a:extLst>
            </p:cNvPr>
            <p:cNvGrpSpPr/>
            <p:nvPr/>
          </p:nvGrpSpPr>
          <p:grpSpPr>
            <a:xfrm>
              <a:off x="1280093" y="4545556"/>
              <a:ext cx="4071495" cy="527657"/>
              <a:chOff x="1280093" y="4545556"/>
              <a:chExt cx="4071495" cy="527657"/>
            </a:xfrm>
          </p:grpSpPr>
          <p:sp>
            <p:nvSpPr>
              <p:cNvPr id="106" name="Forma libre: forma 105">
                <a:extLst>
                  <a:ext uri="{FF2B5EF4-FFF2-40B4-BE49-F238E27FC236}">
                    <a16:creationId xmlns:a16="http://schemas.microsoft.com/office/drawing/2014/main" id="{672E5DC1-EB38-48D9-A81F-E980175E84B2}"/>
                  </a:ext>
                </a:extLst>
              </p:cNvPr>
              <p:cNvSpPr/>
              <p:nvPr/>
            </p:nvSpPr>
            <p:spPr>
              <a:xfrm>
                <a:off x="1280093" y="4545556"/>
                <a:ext cx="3921736" cy="527657"/>
              </a:xfrm>
              <a:custGeom>
                <a:avLst/>
                <a:gdLst>
                  <a:gd name="connsiteX0" fmla="*/ 3799969 w 3921736"/>
                  <a:gd name="connsiteY0" fmla="*/ 527657 h 527657"/>
                  <a:gd name="connsiteX1" fmla="*/ 264528 w 3921736"/>
                  <a:gd name="connsiteY1" fmla="*/ 527657 h 527657"/>
                  <a:gd name="connsiteX2" fmla="*/ 0 w 3921736"/>
                  <a:gd name="connsiteY2" fmla="*/ 264528 h 527657"/>
                  <a:gd name="connsiteX3" fmla="*/ 0 w 3921736"/>
                  <a:gd name="connsiteY3" fmla="*/ 264528 h 527657"/>
                  <a:gd name="connsiteX4" fmla="*/ 264528 w 3921736"/>
                  <a:gd name="connsiteY4" fmla="*/ 0 h 527657"/>
                  <a:gd name="connsiteX5" fmla="*/ 3801369 w 3921736"/>
                  <a:gd name="connsiteY5" fmla="*/ 0 h 527657"/>
                  <a:gd name="connsiteX6" fmla="*/ 3921736 w 3921736"/>
                  <a:gd name="connsiteY6" fmla="*/ 263129 h 527657"/>
                  <a:gd name="connsiteX7" fmla="*/ 3799969 w 3921736"/>
                  <a:gd name="connsiteY7" fmla="*/ 527657 h 52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1736" h="527657">
                    <a:moveTo>
                      <a:pt x="3799969" y="527657"/>
                    </a:moveTo>
                    <a:lnTo>
                      <a:pt x="264528" y="527657"/>
                    </a:lnTo>
                    <a:cubicBezTo>
                      <a:pt x="117568" y="527657"/>
                      <a:pt x="0" y="410089"/>
                      <a:pt x="0" y="264528"/>
                    </a:cubicBezTo>
                    <a:lnTo>
                      <a:pt x="0" y="264528"/>
                    </a:lnTo>
                    <a:cubicBezTo>
                      <a:pt x="0" y="117568"/>
                      <a:pt x="117568" y="0"/>
                      <a:pt x="264528" y="0"/>
                    </a:cubicBezTo>
                    <a:lnTo>
                      <a:pt x="3801369" y="0"/>
                    </a:lnTo>
                    <a:lnTo>
                      <a:pt x="3921736" y="263129"/>
                    </a:lnTo>
                    <a:lnTo>
                      <a:pt x="3799969" y="527657"/>
                    </a:lnTo>
                    <a:close/>
                  </a:path>
                </a:pathLst>
              </a:custGeom>
              <a:solidFill>
                <a:srgbClr val="14AD90"/>
              </a:solidFill>
              <a:ln w="13977" cap="flat">
                <a:noFill/>
                <a:prstDash val="solid"/>
                <a:miter/>
              </a:ln>
            </p:spPr>
            <p:txBody>
              <a:bodyPr rtlCol="0" anchor="ctr"/>
              <a:lstStyle/>
              <a:p>
                <a:endParaRPr lang="es-CO" dirty="0">
                  <a:latin typeface="Montserrat" pitchFamily="2" charset="0"/>
                </a:endParaRPr>
              </a:p>
            </p:txBody>
          </p:sp>
          <p:sp>
            <p:nvSpPr>
              <p:cNvPr id="110" name="Forma libre: forma 109">
                <a:extLst>
                  <a:ext uri="{FF2B5EF4-FFF2-40B4-BE49-F238E27FC236}">
                    <a16:creationId xmlns:a16="http://schemas.microsoft.com/office/drawing/2014/main" id="{176D2CD2-6AA2-407C-AF24-AC60DC5FA2A5}"/>
                  </a:ext>
                </a:extLst>
              </p:cNvPr>
              <p:cNvSpPr/>
              <p:nvPr/>
            </p:nvSpPr>
            <p:spPr>
              <a:xfrm>
                <a:off x="5120650" y="4545556"/>
                <a:ext cx="153958" cy="527657"/>
              </a:xfrm>
              <a:custGeom>
                <a:avLst/>
                <a:gdLst>
                  <a:gd name="connsiteX0" fmla="*/ 33591 w 153958"/>
                  <a:gd name="connsiteY0" fmla="*/ 0 h 527657"/>
                  <a:gd name="connsiteX1" fmla="*/ 0 w 153958"/>
                  <a:gd name="connsiteY1" fmla="*/ 0 h 527657"/>
                  <a:gd name="connsiteX2" fmla="*/ 120367 w 153958"/>
                  <a:gd name="connsiteY2" fmla="*/ 263129 h 527657"/>
                  <a:gd name="connsiteX3" fmla="*/ 0 w 153958"/>
                  <a:gd name="connsiteY3" fmla="*/ 527657 h 527657"/>
                  <a:gd name="connsiteX4" fmla="*/ 33591 w 153958"/>
                  <a:gd name="connsiteY4" fmla="*/ 527657 h 527657"/>
                  <a:gd name="connsiteX5" fmla="*/ 153958 w 153958"/>
                  <a:gd name="connsiteY5" fmla="*/ 263129 h 52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7">
                    <a:moveTo>
                      <a:pt x="33591" y="0"/>
                    </a:moveTo>
                    <a:lnTo>
                      <a:pt x="0" y="0"/>
                    </a:lnTo>
                    <a:lnTo>
                      <a:pt x="120367" y="263129"/>
                    </a:lnTo>
                    <a:lnTo>
                      <a:pt x="0" y="527657"/>
                    </a:lnTo>
                    <a:lnTo>
                      <a:pt x="33591" y="527657"/>
                    </a:lnTo>
                    <a:lnTo>
                      <a:pt x="153958" y="263129"/>
                    </a:lnTo>
                    <a:close/>
                  </a:path>
                </a:pathLst>
              </a:custGeom>
              <a:solidFill>
                <a:srgbClr val="14AD90"/>
              </a:solidFill>
              <a:ln w="13977" cap="flat">
                <a:noFill/>
                <a:prstDash val="solid"/>
                <a:miter/>
              </a:ln>
            </p:spPr>
            <p:txBody>
              <a:bodyPr rtlCol="0" anchor="ctr"/>
              <a:lstStyle/>
              <a:p>
                <a:endParaRPr lang="es-CO" dirty="0">
                  <a:latin typeface="Montserrat" pitchFamily="2" charset="0"/>
                </a:endParaRPr>
              </a:p>
            </p:txBody>
          </p:sp>
          <p:sp>
            <p:nvSpPr>
              <p:cNvPr id="111" name="Forma libre: forma 110">
                <a:extLst>
                  <a:ext uri="{FF2B5EF4-FFF2-40B4-BE49-F238E27FC236}">
                    <a16:creationId xmlns:a16="http://schemas.microsoft.com/office/drawing/2014/main" id="{D0EBA97F-54AF-4722-9C7C-C7036E38F6E0}"/>
                  </a:ext>
                </a:extLst>
              </p:cNvPr>
              <p:cNvSpPr/>
              <p:nvPr/>
            </p:nvSpPr>
            <p:spPr>
              <a:xfrm>
                <a:off x="5197630" y="4545556"/>
                <a:ext cx="153958" cy="527657"/>
              </a:xfrm>
              <a:custGeom>
                <a:avLst/>
                <a:gdLst>
                  <a:gd name="connsiteX0" fmla="*/ 33591 w 153958"/>
                  <a:gd name="connsiteY0" fmla="*/ 0 h 527657"/>
                  <a:gd name="connsiteX1" fmla="*/ 0 w 153958"/>
                  <a:gd name="connsiteY1" fmla="*/ 0 h 527657"/>
                  <a:gd name="connsiteX2" fmla="*/ 120367 w 153958"/>
                  <a:gd name="connsiteY2" fmla="*/ 263129 h 527657"/>
                  <a:gd name="connsiteX3" fmla="*/ 0 w 153958"/>
                  <a:gd name="connsiteY3" fmla="*/ 527657 h 527657"/>
                  <a:gd name="connsiteX4" fmla="*/ 33591 w 153958"/>
                  <a:gd name="connsiteY4" fmla="*/ 527657 h 527657"/>
                  <a:gd name="connsiteX5" fmla="*/ 153958 w 153958"/>
                  <a:gd name="connsiteY5" fmla="*/ 263129 h 52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7">
                    <a:moveTo>
                      <a:pt x="33591" y="0"/>
                    </a:moveTo>
                    <a:lnTo>
                      <a:pt x="0" y="0"/>
                    </a:lnTo>
                    <a:lnTo>
                      <a:pt x="120367" y="263129"/>
                    </a:lnTo>
                    <a:lnTo>
                      <a:pt x="0" y="527657"/>
                    </a:lnTo>
                    <a:lnTo>
                      <a:pt x="33591" y="527657"/>
                    </a:lnTo>
                    <a:lnTo>
                      <a:pt x="153958" y="263129"/>
                    </a:lnTo>
                    <a:close/>
                  </a:path>
                </a:pathLst>
              </a:custGeom>
              <a:solidFill>
                <a:srgbClr val="14AD90"/>
              </a:solidFill>
              <a:ln w="13977" cap="flat">
                <a:noFill/>
                <a:prstDash val="solid"/>
                <a:miter/>
              </a:ln>
            </p:spPr>
            <p:txBody>
              <a:bodyPr rtlCol="0" anchor="ctr"/>
              <a:lstStyle/>
              <a:p>
                <a:endParaRPr lang="es-CO" dirty="0">
                  <a:latin typeface="Montserrat" pitchFamily="2" charset="0"/>
                </a:endParaRPr>
              </a:p>
            </p:txBody>
          </p:sp>
        </p:grpSp>
        <p:sp>
          <p:nvSpPr>
            <p:cNvPr id="117" name="Elipse 116">
              <a:extLst>
                <a:ext uri="{FF2B5EF4-FFF2-40B4-BE49-F238E27FC236}">
                  <a16:creationId xmlns:a16="http://schemas.microsoft.com/office/drawing/2014/main" id="{83FB78BA-B310-4BDE-8219-52690BDE2563}"/>
                </a:ext>
              </a:extLst>
            </p:cNvPr>
            <p:cNvSpPr/>
            <p:nvPr/>
          </p:nvSpPr>
          <p:spPr>
            <a:xfrm>
              <a:off x="1349459" y="4608119"/>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sp>
          <p:nvSpPr>
            <p:cNvPr id="99" name="Google Shape;1269;p38">
              <a:extLst>
                <a:ext uri="{FF2B5EF4-FFF2-40B4-BE49-F238E27FC236}">
                  <a16:creationId xmlns:a16="http://schemas.microsoft.com/office/drawing/2014/main" id="{C3426527-457E-408A-B857-BBF9C7B4CD39}"/>
                </a:ext>
              </a:extLst>
            </p:cNvPr>
            <p:cNvSpPr txBox="1"/>
            <p:nvPr/>
          </p:nvSpPr>
          <p:spPr>
            <a:xfrm>
              <a:off x="1280853" y="4680954"/>
              <a:ext cx="550533" cy="268860"/>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14AD90"/>
                  </a:solidFill>
                  <a:latin typeface="Montserrat" pitchFamily="2" charset="0"/>
                  <a:ea typeface="Fira Sans Extra Condensed Medium"/>
                  <a:cs typeface="Fira Sans Extra Condensed Medium"/>
                  <a:sym typeface="Fira Sans Extra Condensed Medium"/>
                </a:rPr>
                <a:t>CHIP</a:t>
              </a:r>
            </a:p>
            <a:p>
              <a:pPr marL="0" lvl="0" indent="0" algn="l" rtl="0">
                <a:spcBef>
                  <a:spcPts val="0"/>
                </a:spcBef>
                <a:spcAft>
                  <a:spcPts val="0"/>
                </a:spcAft>
                <a:buNone/>
              </a:pPr>
              <a:endParaRPr dirty="0">
                <a:solidFill>
                  <a:srgbClr val="14AD90"/>
                </a:solidFill>
                <a:latin typeface="Montserrat" pitchFamily="2" charset="0"/>
                <a:ea typeface="Fira Sans Extra Condensed Medium"/>
                <a:cs typeface="Fira Sans Extra Condensed Medium"/>
                <a:sym typeface="Fira Sans Extra Condensed Medium"/>
              </a:endParaRPr>
            </a:p>
          </p:txBody>
        </p:sp>
      </p:grpSp>
      <p:grpSp>
        <p:nvGrpSpPr>
          <p:cNvPr id="29" name="Grupo 28">
            <a:extLst>
              <a:ext uri="{FF2B5EF4-FFF2-40B4-BE49-F238E27FC236}">
                <a16:creationId xmlns:a16="http://schemas.microsoft.com/office/drawing/2014/main" id="{05738DEF-DA26-44F0-BCE0-1F2A4B397BD9}"/>
              </a:ext>
            </a:extLst>
          </p:cNvPr>
          <p:cNvGrpSpPr/>
          <p:nvPr/>
        </p:nvGrpSpPr>
        <p:grpSpPr>
          <a:xfrm>
            <a:off x="1280093" y="4298439"/>
            <a:ext cx="6276760" cy="528253"/>
            <a:chOff x="1280093" y="3915652"/>
            <a:chExt cx="6276760" cy="528253"/>
          </a:xfrm>
        </p:grpSpPr>
        <p:sp>
          <p:nvSpPr>
            <p:cNvPr id="83" name="Rectángulo 82">
              <a:extLst>
                <a:ext uri="{FF2B5EF4-FFF2-40B4-BE49-F238E27FC236}">
                  <a16:creationId xmlns:a16="http://schemas.microsoft.com/office/drawing/2014/main" id="{209597ED-90FD-4F68-A607-557F032DA12D}"/>
                </a:ext>
              </a:extLst>
            </p:cNvPr>
            <p:cNvSpPr/>
            <p:nvPr/>
          </p:nvSpPr>
          <p:spPr>
            <a:xfrm>
              <a:off x="3969798" y="3915653"/>
              <a:ext cx="3587055" cy="5273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grpSp>
          <p:nvGrpSpPr>
            <p:cNvPr id="40" name="Gráfico 12">
              <a:extLst>
                <a:ext uri="{FF2B5EF4-FFF2-40B4-BE49-F238E27FC236}">
                  <a16:creationId xmlns:a16="http://schemas.microsoft.com/office/drawing/2014/main" id="{5B716426-12C1-48B5-B677-CCD696AEF33F}"/>
                </a:ext>
              </a:extLst>
            </p:cNvPr>
            <p:cNvGrpSpPr/>
            <p:nvPr/>
          </p:nvGrpSpPr>
          <p:grpSpPr>
            <a:xfrm>
              <a:off x="1280093" y="3915652"/>
              <a:ext cx="4076096" cy="528253"/>
              <a:chOff x="1280093" y="3915652"/>
              <a:chExt cx="4076096" cy="528253"/>
            </a:xfrm>
          </p:grpSpPr>
          <p:sp>
            <p:nvSpPr>
              <p:cNvPr id="41" name="Forma libre: forma 40">
                <a:extLst>
                  <a:ext uri="{FF2B5EF4-FFF2-40B4-BE49-F238E27FC236}">
                    <a16:creationId xmlns:a16="http://schemas.microsoft.com/office/drawing/2014/main" id="{29F33A4E-A2DB-4198-8DF0-765504A4A73C}"/>
                  </a:ext>
                </a:extLst>
              </p:cNvPr>
              <p:cNvSpPr/>
              <p:nvPr/>
            </p:nvSpPr>
            <p:spPr>
              <a:xfrm>
                <a:off x="1280093" y="3915652"/>
                <a:ext cx="3926168" cy="528253"/>
              </a:xfrm>
              <a:custGeom>
                <a:avLst/>
                <a:gdLst>
                  <a:gd name="connsiteX0" fmla="*/ 3804264 w 3926168"/>
                  <a:gd name="connsiteY0" fmla="*/ 528253 h 528253"/>
                  <a:gd name="connsiteX1" fmla="*/ 264827 w 3926168"/>
                  <a:gd name="connsiteY1" fmla="*/ 528253 h 528253"/>
                  <a:gd name="connsiteX2" fmla="*/ 0 w 3926168"/>
                  <a:gd name="connsiteY2" fmla="*/ 264827 h 528253"/>
                  <a:gd name="connsiteX3" fmla="*/ 0 w 3926168"/>
                  <a:gd name="connsiteY3" fmla="*/ 264827 h 528253"/>
                  <a:gd name="connsiteX4" fmla="*/ 264827 w 3926168"/>
                  <a:gd name="connsiteY4" fmla="*/ 0 h 528253"/>
                  <a:gd name="connsiteX5" fmla="*/ 3805665 w 3926168"/>
                  <a:gd name="connsiteY5" fmla="*/ 0 h 528253"/>
                  <a:gd name="connsiteX6" fmla="*/ 3926168 w 3926168"/>
                  <a:gd name="connsiteY6" fmla="*/ 263426 h 528253"/>
                  <a:gd name="connsiteX7" fmla="*/ 3804264 w 3926168"/>
                  <a:gd name="connsiteY7" fmla="*/ 528253 h 52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168" h="528253">
                    <a:moveTo>
                      <a:pt x="3804264" y="528253"/>
                    </a:moveTo>
                    <a:lnTo>
                      <a:pt x="264827" y="528253"/>
                    </a:lnTo>
                    <a:cubicBezTo>
                      <a:pt x="117701" y="528253"/>
                      <a:pt x="0" y="410552"/>
                      <a:pt x="0" y="264827"/>
                    </a:cubicBezTo>
                    <a:lnTo>
                      <a:pt x="0" y="264827"/>
                    </a:lnTo>
                    <a:cubicBezTo>
                      <a:pt x="0" y="117701"/>
                      <a:pt x="117701" y="0"/>
                      <a:pt x="264827" y="0"/>
                    </a:cubicBezTo>
                    <a:lnTo>
                      <a:pt x="3805665" y="0"/>
                    </a:lnTo>
                    <a:lnTo>
                      <a:pt x="3926168" y="263426"/>
                    </a:lnTo>
                    <a:lnTo>
                      <a:pt x="3804264" y="528253"/>
                    </a:lnTo>
                    <a:close/>
                  </a:path>
                </a:pathLst>
              </a:custGeom>
              <a:solidFill>
                <a:srgbClr val="109C8C"/>
              </a:solidFill>
              <a:ln w="14009" cap="flat">
                <a:noFill/>
                <a:prstDash val="solid"/>
                <a:miter/>
              </a:ln>
            </p:spPr>
            <p:txBody>
              <a:bodyPr rtlCol="0" anchor="ctr"/>
              <a:lstStyle/>
              <a:p>
                <a:endParaRPr lang="es-CO" dirty="0">
                  <a:latin typeface="Montserrat" pitchFamily="2" charset="0"/>
                </a:endParaRPr>
              </a:p>
            </p:txBody>
          </p:sp>
          <p:sp>
            <p:nvSpPr>
              <p:cNvPr id="45" name="Forma libre: forma 44">
                <a:extLst>
                  <a:ext uri="{FF2B5EF4-FFF2-40B4-BE49-F238E27FC236}">
                    <a16:creationId xmlns:a16="http://schemas.microsoft.com/office/drawing/2014/main" id="{806A1131-EB93-48C8-A3DE-23DA9A171E69}"/>
                  </a:ext>
                </a:extLst>
              </p:cNvPr>
              <p:cNvSpPr/>
              <p:nvPr/>
            </p:nvSpPr>
            <p:spPr>
              <a:xfrm>
                <a:off x="5124991" y="3915652"/>
                <a:ext cx="154132" cy="528253"/>
              </a:xfrm>
              <a:custGeom>
                <a:avLst/>
                <a:gdLst>
                  <a:gd name="connsiteX0" fmla="*/ 33629 w 154132"/>
                  <a:gd name="connsiteY0" fmla="*/ 0 h 528253"/>
                  <a:gd name="connsiteX1" fmla="*/ 0 w 154132"/>
                  <a:gd name="connsiteY1" fmla="*/ 0 h 528253"/>
                  <a:gd name="connsiteX2" fmla="*/ 120503 w 154132"/>
                  <a:gd name="connsiteY2" fmla="*/ 263426 h 528253"/>
                  <a:gd name="connsiteX3" fmla="*/ 0 w 154132"/>
                  <a:gd name="connsiteY3" fmla="*/ 528253 h 528253"/>
                  <a:gd name="connsiteX4" fmla="*/ 33629 w 154132"/>
                  <a:gd name="connsiteY4" fmla="*/ 528253 h 528253"/>
                  <a:gd name="connsiteX5" fmla="*/ 154132 w 154132"/>
                  <a:gd name="connsiteY5" fmla="*/ 263426 h 52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132" h="528253">
                    <a:moveTo>
                      <a:pt x="33629" y="0"/>
                    </a:moveTo>
                    <a:lnTo>
                      <a:pt x="0" y="0"/>
                    </a:lnTo>
                    <a:lnTo>
                      <a:pt x="120503" y="263426"/>
                    </a:lnTo>
                    <a:lnTo>
                      <a:pt x="0" y="528253"/>
                    </a:lnTo>
                    <a:lnTo>
                      <a:pt x="33629" y="528253"/>
                    </a:lnTo>
                    <a:lnTo>
                      <a:pt x="154132" y="263426"/>
                    </a:lnTo>
                    <a:close/>
                  </a:path>
                </a:pathLst>
              </a:custGeom>
              <a:solidFill>
                <a:srgbClr val="109C8C"/>
              </a:solidFill>
              <a:ln w="14009" cap="flat">
                <a:noFill/>
                <a:prstDash val="solid"/>
                <a:miter/>
              </a:ln>
            </p:spPr>
            <p:txBody>
              <a:bodyPr rtlCol="0" anchor="ctr"/>
              <a:lstStyle/>
              <a:p>
                <a:endParaRPr lang="es-CO" dirty="0">
                  <a:latin typeface="Montserrat" pitchFamily="2" charset="0"/>
                </a:endParaRPr>
              </a:p>
            </p:txBody>
          </p:sp>
          <p:sp>
            <p:nvSpPr>
              <p:cNvPr id="76" name="Forma libre: forma 75">
                <a:extLst>
                  <a:ext uri="{FF2B5EF4-FFF2-40B4-BE49-F238E27FC236}">
                    <a16:creationId xmlns:a16="http://schemas.microsoft.com/office/drawing/2014/main" id="{1C285D3C-0AC8-4561-8D83-C441286FB4E5}"/>
                  </a:ext>
                </a:extLst>
              </p:cNvPr>
              <p:cNvSpPr/>
              <p:nvPr/>
            </p:nvSpPr>
            <p:spPr>
              <a:xfrm>
                <a:off x="5202057" y="3915652"/>
                <a:ext cx="154132" cy="528253"/>
              </a:xfrm>
              <a:custGeom>
                <a:avLst/>
                <a:gdLst>
                  <a:gd name="connsiteX0" fmla="*/ 33629 w 154132"/>
                  <a:gd name="connsiteY0" fmla="*/ 0 h 528253"/>
                  <a:gd name="connsiteX1" fmla="*/ 0 w 154132"/>
                  <a:gd name="connsiteY1" fmla="*/ 0 h 528253"/>
                  <a:gd name="connsiteX2" fmla="*/ 120503 w 154132"/>
                  <a:gd name="connsiteY2" fmla="*/ 263426 h 528253"/>
                  <a:gd name="connsiteX3" fmla="*/ 0 w 154132"/>
                  <a:gd name="connsiteY3" fmla="*/ 528253 h 528253"/>
                  <a:gd name="connsiteX4" fmla="*/ 33629 w 154132"/>
                  <a:gd name="connsiteY4" fmla="*/ 528253 h 528253"/>
                  <a:gd name="connsiteX5" fmla="*/ 154132 w 154132"/>
                  <a:gd name="connsiteY5" fmla="*/ 263426 h 52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132" h="528253">
                    <a:moveTo>
                      <a:pt x="33629" y="0"/>
                    </a:moveTo>
                    <a:lnTo>
                      <a:pt x="0" y="0"/>
                    </a:lnTo>
                    <a:lnTo>
                      <a:pt x="120503" y="263426"/>
                    </a:lnTo>
                    <a:lnTo>
                      <a:pt x="0" y="528253"/>
                    </a:lnTo>
                    <a:lnTo>
                      <a:pt x="33629" y="528253"/>
                    </a:lnTo>
                    <a:lnTo>
                      <a:pt x="154132" y="263426"/>
                    </a:lnTo>
                    <a:close/>
                  </a:path>
                </a:pathLst>
              </a:custGeom>
              <a:solidFill>
                <a:srgbClr val="109C8C"/>
              </a:solidFill>
              <a:ln w="14009" cap="flat">
                <a:noFill/>
                <a:prstDash val="solid"/>
                <a:miter/>
              </a:ln>
            </p:spPr>
            <p:txBody>
              <a:bodyPr rtlCol="0" anchor="ctr"/>
              <a:lstStyle/>
              <a:p>
                <a:endParaRPr lang="es-CO" dirty="0">
                  <a:latin typeface="Montserrat" pitchFamily="2" charset="0"/>
                </a:endParaRPr>
              </a:p>
            </p:txBody>
          </p:sp>
        </p:grpSp>
        <p:sp>
          <p:nvSpPr>
            <p:cNvPr id="116" name="Elipse 115">
              <a:extLst>
                <a:ext uri="{FF2B5EF4-FFF2-40B4-BE49-F238E27FC236}">
                  <a16:creationId xmlns:a16="http://schemas.microsoft.com/office/drawing/2014/main" id="{094F1EC0-7CC7-4D0F-9ADC-EBDA9EC80EFD}"/>
                </a:ext>
              </a:extLst>
            </p:cNvPr>
            <p:cNvSpPr/>
            <p:nvPr/>
          </p:nvSpPr>
          <p:spPr>
            <a:xfrm>
              <a:off x="1349459" y="3984176"/>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pic>
          <p:nvPicPr>
            <p:cNvPr id="14" name="Gráfico 13">
              <a:extLst>
                <a:ext uri="{FF2B5EF4-FFF2-40B4-BE49-F238E27FC236}">
                  <a16:creationId xmlns:a16="http://schemas.microsoft.com/office/drawing/2014/main" id="{3E3EBB08-8B1F-4CFA-8A2C-7149934F82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766" y="4058328"/>
              <a:ext cx="250965" cy="250965"/>
            </a:xfrm>
            <a:prstGeom prst="rect">
              <a:avLst/>
            </a:prstGeom>
          </p:spPr>
        </p:pic>
      </p:grpSp>
      <p:grpSp>
        <p:nvGrpSpPr>
          <p:cNvPr id="28" name="Grupo 27">
            <a:extLst>
              <a:ext uri="{FF2B5EF4-FFF2-40B4-BE49-F238E27FC236}">
                <a16:creationId xmlns:a16="http://schemas.microsoft.com/office/drawing/2014/main" id="{35C9D79D-82F0-4C0A-A644-056F002E7E89}"/>
              </a:ext>
            </a:extLst>
          </p:cNvPr>
          <p:cNvGrpSpPr/>
          <p:nvPr/>
        </p:nvGrpSpPr>
        <p:grpSpPr>
          <a:xfrm>
            <a:off x="1285029" y="3675769"/>
            <a:ext cx="6271824" cy="529590"/>
            <a:chOff x="1285029" y="3292982"/>
            <a:chExt cx="6271824" cy="529590"/>
          </a:xfrm>
        </p:grpSpPr>
        <p:sp>
          <p:nvSpPr>
            <p:cNvPr id="66" name="Rectángulo 65">
              <a:extLst>
                <a:ext uri="{FF2B5EF4-FFF2-40B4-BE49-F238E27FC236}">
                  <a16:creationId xmlns:a16="http://schemas.microsoft.com/office/drawing/2014/main" id="{7CA499CC-7EBC-4FDD-8108-E4C176E4D6A5}"/>
                </a:ext>
              </a:extLst>
            </p:cNvPr>
            <p:cNvSpPr/>
            <p:nvPr/>
          </p:nvSpPr>
          <p:spPr>
            <a:xfrm>
              <a:off x="3969798" y="3292982"/>
              <a:ext cx="3587055" cy="5273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grpSp>
          <p:nvGrpSpPr>
            <p:cNvPr id="33" name="Gráfico 5">
              <a:extLst>
                <a:ext uri="{FF2B5EF4-FFF2-40B4-BE49-F238E27FC236}">
                  <a16:creationId xmlns:a16="http://schemas.microsoft.com/office/drawing/2014/main" id="{15AC8B15-75AB-4AD4-9850-483228317BC8}"/>
                </a:ext>
              </a:extLst>
            </p:cNvPr>
            <p:cNvGrpSpPr/>
            <p:nvPr/>
          </p:nvGrpSpPr>
          <p:grpSpPr>
            <a:xfrm>
              <a:off x="1285029" y="3294916"/>
              <a:ext cx="4071496" cy="527656"/>
              <a:chOff x="1285029" y="3294916"/>
              <a:chExt cx="4071496" cy="527656"/>
            </a:xfrm>
          </p:grpSpPr>
          <p:sp>
            <p:nvSpPr>
              <p:cNvPr id="34" name="Forma libre: forma 33">
                <a:extLst>
                  <a:ext uri="{FF2B5EF4-FFF2-40B4-BE49-F238E27FC236}">
                    <a16:creationId xmlns:a16="http://schemas.microsoft.com/office/drawing/2014/main" id="{57E3B7B3-6AC9-416E-998C-D80D601620D3}"/>
                  </a:ext>
                </a:extLst>
              </p:cNvPr>
              <p:cNvSpPr/>
              <p:nvPr/>
            </p:nvSpPr>
            <p:spPr>
              <a:xfrm>
                <a:off x="1285029" y="3294916"/>
                <a:ext cx="3921738" cy="527656"/>
              </a:xfrm>
              <a:custGeom>
                <a:avLst/>
                <a:gdLst>
                  <a:gd name="connsiteX0" fmla="*/ 3799971 w 3921738"/>
                  <a:gd name="connsiteY0" fmla="*/ 527657 h 527656"/>
                  <a:gd name="connsiteX1" fmla="*/ 264528 w 3921738"/>
                  <a:gd name="connsiteY1" fmla="*/ 527657 h 527656"/>
                  <a:gd name="connsiteX2" fmla="*/ 0 w 3921738"/>
                  <a:gd name="connsiteY2" fmla="*/ 264528 h 527656"/>
                  <a:gd name="connsiteX3" fmla="*/ 0 w 3921738"/>
                  <a:gd name="connsiteY3" fmla="*/ 264528 h 527656"/>
                  <a:gd name="connsiteX4" fmla="*/ 264528 w 3921738"/>
                  <a:gd name="connsiteY4" fmla="*/ 0 h 527656"/>
                  <a:gd name="connsiteX5" fmla="*/ 3801371 w 3921738"/>
                  <a:gd name="connsiteY5" fmla="*/ 0 h 527656"/>
                  <a:gd name="connsiteX6" fmla="*/ 3921738 w 3921738"/>
                  <a:gd name="connsiteY6" fmla="*/ 263129 h 527656"/>
                  <a:gd name="connsiteX7" fmla="*/ 3799971 w 3921738"/>
                  <a:gd name="connsiteY7" fmla="*/ 527657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1738" h="527656">
                    <a:moveTo>
                      <a:pt x="3799971" y="527657"/>
                    </a:moveTo>
                    <a:lnTo>
                      <a:pt x="264528" y="527657"/>
                    </a:lnTo>
                    <a:cubicBezTo>
                      <a:pt x="117568" y="527657"/>
                      <a:pt x="0" y="410089"/>
                      <a:pt x="0" y="264528"/>
                    </a:cubicBezTo>
                    <a:lnTo>
                      <a:pt x="0" y="264528"/>
                    </a:lnTo>
                    <a:cubicBezTo>
                      <a:pt x="0" y="117568"/>
                      <a:pt x="117568" y="0"/>
                      <a:pt x="264528" y="0"/>
                    </a:cubicBezTo>
                    <a:lnTo>
                      <a:pt x="3801371" y="0"/>
                    </a:lnTo>
                    <a:lnTo>
                      <a:pt x="3921738" y="263129"/>
                    </a:lnTo>
                    <a:lnTo>
                      <a:pt x="3799971" y="527657"/>
                    </a:lnTo>
                    <a:close/>
                  </a:path>
                </a:pathLst>
              </a:custGeom>
              <a:solidFill>
                <a:srgbClr val="0E948A"/>
              </a:solidFill>
              <a:ln w="13977" cap="flat">
                <a:noFill/>
                <a:prstDash val="solid"/>
                <a:miter/>
              </a:ln>
            </p:spPr>
            <p:txBody>
              <a:bodyPr rtlCol="0" anchor="ctr"/>
              <a:lstStyle/>
              <a:p>
                <a:endParaRPr lang="es-CO" dirty="0">
                  <a:latin typeface="Montserrat" pitchFamily="2" charset="0"/>
                </a:endParaRPr>
              </a:p>
            </p:txBody>
          </p:sp>
          <p:sp>
            <p:nvSpPr>
              <p:cNvPr id="38" name="Forma libre: forma 37">
                <a:extLst>
                  <a:ext uri="{FF2B5EF4-FFF2-40B4-BE49-F238E27FC236}">
                    <a16:creationId xmlns:a16="http://schemas.microsoft.com/office/drawing/2014/main" id="{974EDDCB-44E7-4F0E-9BCD-9826BDEC8EA9}"/>
                  </a:ext>
                </a:extLst>
              </p:cNvPr>
              <p:cNvSpPr/>
              <p:nvPr/>
            </p:nvSpPr>
            <p:spPr>
              <a:xfrm>
                <a:off x="5125588" y="3294916"/>
                <a:ext cx="153958" cy="527656"/>
              </a:xfrm>
              <a:custGeom>
                <a:avLst/>
                <a:gdLst>
                  <a:gd name="connsiteX0" fmla="*/ 33591 w 153958"/>
                  <a:gd name="connsiteY0" fmla="*/ 0 h 527656"/>
                  <a:gd name="connsiteX1" fmla="*/ 0 w 153958"/>
                  <a:gd name="connsiteY1" fmla="*/ 0 h 527656"/>
                  <a:gd name="connsiteX2" fmla="*/ 120367 w 153958"/>
                  <a:gd name="connsiteY2" fmla="*/ 263129 h 527656"/>
                  <a:gd name="connsiteX3" fmla="*/ 0 w 153958"/>
                  <a:gd name="connsiteY3" fmla="*/ 527657 h 527656"/>
                  <a:gd name="connsiteX4" fmla="*/ 33591 w 153958"/>
                  <a:gd name="connsiteY4" fmla="*/ 527657 h 527656"/>
                  <a:gd name="connsiteX5" fmla="*/ 153958 w 153958"/>
                  <a:gd name="connsiteY5" fmla="*/ 263129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6">
                    <a:moveTo>
                      <a:pt x="33591" y="0"/>
                    </a:moveTo>
                    <a:lnTo>
                      <a:pt x="0" y="0"/>
                    </a:lnTo>
                    <a:lnTo>
                      <a:pt x="120367" y="263129"/>
                    </a:lnTo>
                    <a:lnTo>
                      <a:pt x="0" y="527657"/>
                    </a:lnTo>
                    <a:lnTo>
                      <a:pt x="33591" y="527657"/>
                    </a:lnTo>
                    <a:lnTo>
                      <a:pt x="153958" y="263129"/>
                    </a:lnTo>
                    <a:close/>
                  </a:path>
                </a:pathLst>
              </a:custGeom>
              <a:solidFill>
                <a:srgbClr val="0E948A"/>
              </a:solidFill>
              <a:ln w="13977" cap="flat">
                <a:noFill/>
                <a:prstDash val="solid"/>
                <a:miter/>
              </a:ln>
            </p:spPr>
            <p:txBody>
              <a:bodyPr rtlCol="0" anchor="ctr"/>
              <a:lstStyle/>
              <a:p>
                <a:endParaRPr lang="es-CO" dirty="0">
                  <a:latin typeface="Montserrat" pitchFamily="2" charset="0"/>
                </a:endParaRPr>
              </a:p>
            </p:txBody>
          </p:sp>
          <p:sp>
            <p:nvSpPr>
              <p:cNvPr id="39" name="Forma libre: forma 38">
                <a:extLst>
                  <a:ext uri="{FF2B5EF4-FFF2-40B4-BE49-F238E27FC236}">
                    <a16:creationId xmlns:a16="http://schemas.microsoft.com/office/drawing/2014/main" id="{4FADE0D6-4A94-4860-B370-627564790302}"/>
                  </a:ext>
                </a:extLst>
              </p:cNvPr>
              <p:cNvSpPr/>
              <p:nvPr/>
            </p:nvSpPr>
            <p:spPr>
              <a:xfrm>
                <a:off x="5202567" y="3294916"/>
                <a:ext cx="153958" cy="527656"/>
              </a:xfrm>
              <a:custGeom>
                <a:avLst/>
                <a:gdLst>
                  <a:gd name="connsiteX0" fmla="*/ 33591 w 153958"/>
                  <a:gd name="connsiteY0" fmla="*/ 0 h 527656"/>
                  <a:gd name="connsiteX1" fmla="*/ 0 w 153958"/>
                  <a:gd name="connsiteY1" fmla="*/ 0 h 527656"/>
                  <a:gd name="connsiteX2" fmla="*/ 120367 w 153958"/>
                  <a:gd name="connsiteY2" fmla="*/ 263129 h 527656"/>
                  <a:gd name="connsiteX3" fmla="*/ 0 w 153958"/>
                  <a:gd name="connsiteY3" fmla="*/ 527657 h 527656"/>
                  <a:gd name="connsiteX4" fmla="*/ 33591 w 153958"/>
                  <a:gd name="connsiteY4" fmla="*/ 527657 h 527656"/>
                  <a:gd name="connsiteX5" fmla="*/ 153958 w 153958"/>
                  <a:gd name="connsiteY5" fmla="*/ 263129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6">
                    <a:moveTo>
                      <a:pt x="33591" y="0"/>
                    </a:moveTo>
                    <a:lnTo>
                      <a:pt x="0" y="0"/>
                    </a:lnTo>
                    <a:lnTo>
                      <a:pt x="120367" y="263129"/>
                    </a:lnTo>
                    <a:lnTo>
                      <a:pt x="0" y="527657"/>
                    </a:lnTo>
                    <a:lnTo>
                      <a:pt x="33591" y="527657"/>
                    </a:lnTo>
                    <a:lnTo>
                      <a:pt x="153958" y="263129"/>
                    </a:lnTo>
                    <a:close/>
                  </a:path>
                </a:pathLst>
              </a:custGeom>
              <a:solidFill>
                <a:srgbClr val="0E948A"/>
              </a:solidFill>
              <a:ln w="13977" cap="flat">
                <a:noFill/>
                <a:prstDash val="solid"/>
                <a:miter/>
              </a:ln>
            </p:spPr>
            <p:txBody>
              <a:bodyPr rtlCol="0" anchor="ctr"/>
              <a:lstStyle/>
              <a:p>
                <a:endParaRPr lang="es-CO" dirty="0">
                  <a:latin typeface="Montserrat" pitchFamily="2" charset="0"/>
                </a:endParaRPr>
              </a:p>
            </p:txBody>
          </p:sp>
        </p:grpSp>
        <p:sp>
          <p:nvSpPr>
            <p:cNvPr id="115" name="Elipse 114">
              <a:extLst>
                <a:ext uri="{FF2B5EF4-FFF2-40B4-BE49-F238E27FC236}">
                  <a16:creationId xmlns:a16="http://schemas.microsoft.com/office/drawing/2014/main" id="{C8D58B78-1E0B-4B4E-A169-F524D23AA5C4}"/>
                </a:ext>
              </a:extLst>
            </p:cNvPr>
            <p:cNvSpPr/>
            <p:nvPr/>
          </p:nvSpPr>
          <p:spPr>
            <a:xfrm>
              <a:off x="1349459" y="3365611"/>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pic>
          <p:nvPicPr>
            <p:cNvPr id="12" name="Gráfico 11">
              <a:extLst>
                <a:ext uri="{FF2B5EF4-FFF2-40B4-BE49-F238E27FC236}">
                  <a16:creationId xmlns:a16="http://schemas.microsoft.com/office/drawing/2014/main" id="{D0B1CD9B-743C-45D0-834E-1B734A9F24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472" y="3449991"/>
              <a:ext cx="237934" cy="237934"/>
            </a:xfrm>
            <a:prstGeom prst="rect">
              <a:avLst/>
            </a:prstGeom>
          </p:spPr>
        </p:pic>
      </p:grpSp>
      <p:grpSp>
        <p:nvGrpSpPr>
          <p:cNvPr id="23" name="Grupo 22">
            <a:extLst>
              <a:ext uri="{FF2B5EF4-FFF2-40B4-BE49-F238E27FC236}">
                <a16:creationId xmlns:a16="http://schemas.microsoft.com/office/drawing/2014/main" id="{FC29A724-EC16-4DF4-9B3D-8265B5DE94CB}"/>
              </a:ext>
            </a:extLst>
          </p:cNvPr>
          <p:cNvGrpSpPr/>
          <p:nvPr/>
        </p:nvGrpSpPr>
        <p:grpSpPr>
          <a:xfrm>
            <a:off x="1280093" y="3038699"/>
            <a:ext cx="6276760" cy="530715"/>
            <a:chOff x="1280093" y="2655912"/>
            <a:chExt cx="6276760" cy="530715"/>
          </a:xfrm>
        </p:grpSpPr>
        <p:sp>
          <p:nvSpPr>
            <p:cNvPr id="77" name="Rectángulo 76">
              <a:extLst>
                <a:ext uri="{FF2B5EF4-FFF2-40B4-BE49-F238E27FC236}">
                  <a16:creationId xmlns:a16="http://schemas.microsoft.com/office/drawing/2014/main" id="{5EB54363-B96B-4C28-A129-932BC94FD03B}"/>
                </a:ext>
              </a:extLst>
            </p:cNvPr>
            <p:cNvSpPr/>
            <p:nvPr/>
          </p:nvSpPr>
          <p:spPr>
            <a:xfrm>
              <a:off x="3969798" y="2655912"/>
              <a:ext cx="3587055" cy="5273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grpSp>
          <p:nvGrpSpPr>
            <p:cNvPr id="26" name="Gráfico 10">
              <a:extLst>
                <a:ext uri="{FF2B5EF4-FFF2-40B4-BE49-F238E27FC236}">
                  <a16:creationId xmlns:a16="http://schemas.microsoft.com/office/drawing/2014/main" id="{C60AB565-ADD1-4DB8-9F3B-57238D1E7826}"/>
                </a:ext>
              </a:extLst>
            </p:cNvPr>
            <p:cNvGrpSpPr/>
            <p:nvPr/>
          </p:nvGrpSpPr>
          <p:grpSpPr>
            <a:xfrm>
              <a:off x="1280093" y="2658971"/>
              <a:ext cx="4071495" cy="527656"/>
              <a:chOff x="1280093" y="2658971"/>
              <a:chExt cx="4071495" cy="527656"/>
            </a:xfrm>
          </p:grpSpPr>
          <p:sp>
            <p:nvSpPr>
              <p:cNvPr id="27" name="Forma libre: forma 26">
                <a:extLst>
                  <a:ext uri="{FF2B5EF4-FFF2-40B4-BE49-F238E27FC236}">
                    <a16:creationId xmlns:a16="http://schemas.microsoft.com/office/drawing/2014/main" id="{4E42B458-AD7E-4558-A2BE-A1B8D3C959CE}"/>
                  </a:ext>
                </a:extLst>
              </p:cNvPr>
              <p:cNvSpPr/>
              <p:nvPr/>
            </p:nvSpPr>
            <p:spPr>
              <a:xfrm>
                <a:off x="1280093" y="2658971"/>
                <a:ext cx="3921736" cy="527656"/>
              </a:xfrm>
              <a:custGeom>
                <a:avLst/>
                <a:gdLst>
                  <a:gd name="connsiteX0" fmla="*/ 3799969 w 3921736"/>
                  <a:gd name="connsiteY0" fmla="*/ 527657 h 527656"/>
                  <a:gd name="connsiteX1" fmla="*/ 264528 w 3921736"/>
                  <a:gd name="connsiteY1" fmla="*/ 527657 h 527656"/>
                  <a:gd name="connsiteX2" fmla="*/ 0 w 3921736"/>
                  <a:gd name="connsiteY2" fmla="*/ 264528 h 527656"/>
                  <a:gd name="connsiteX3" fmla="*/ 0 w 3921736"/>
                  <a:gd name="connsiteY3" fmla="*/ 264528 h 527656"/>
                  <a:gd name="connsiteX4" fmla="*/ 264528 w 3921736"/>
                  <a:gd name="connsiteY4" fmla="*/ 0 h 527656"/>
                  <a:gd name="connsiteX5" fmla="*/ 3801369 w 3921736"/>
                  <a:gd name="connsiteY5" fmla="*/ 0 h 527656"/>
                  <a:gd name="connsiteX6" fmla="*/ 3921736 w 3921736"/>
                  <a:gd name="connsiteY6" fmla="*/ 263129 h 527656"/>
                  <a:gd name="connsiteX7" fmla="*/ 3799969 w 3921736"/>
                  <a:gd name="connsiteY7" fmla="*/ 527657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1736" h="527656">
                    <a:moveTo>
                      <a:pt x="3799969" y="527657"/>
                    </a:moveTo>
                    <a:lnTo>
                      <a:pt x="264528" y="527657"/>
                    </a:lnTo>
                    <a:cubicBezTo>
                      <a:pt x="117568" y="527657"/>
                      <a:pt x="0" y="410089"/>
                      <a:pt x="0" y="264528"/>
                    </a:cubicBezTo>
                    <a:lnTo>
                      <a:pt x="0" y="264528"/>
                    </a:lnTo>
                    <a:cubicBezTo>
                      <a:pt x="0" y="117568"/>
                      <a:pt x="117568" y="0"/>
                      <a:pt x="264528" y="0"/>
                    </a:cubicBezTo>
                    <a:lnTo>
                      <a:pt x="3801369" y="0"/>
                    </a:lnTo>
                    <a:lnTo>
                      <a:pt x="3921736" y="263129"/>
                    </a:lnTo>
                    <a:lnTo>
                      <a:pt x="3799969" y="527657"/>
                    </a:lnTo>
                    <a:close/>
                  </a:path>
                </a:pathLst>
              </a:custGeom>
              <a:solidFill>
                <a:srgbClr val="0C8C88"/>
              </a:solidFill>
              <a:ln w="13977" cap="flat">
                <a:noFill/>
                <a:prstDash val="solid"/>
                <a:miter/>
              </a:ln>
            </p:spPr>
            <p:txBody>
              <a:bodyPr rtlCol="0" anchor="ctr"/>
              <a:lstStyle/>
              <a:p>
                <a:endParaRPr lang="es-CO" dirty="0">
                  <a:latin typeface="Montserrat" pitchFamily="2" charset="0"/>
                </a:endParaRPr>
              </a:p>
            </p:txBody>
          </p:sp>
          <p:sp>
            <p:nvSpPr>
              <p:cNvPr id="31" name="Forma libre: forma 30">
                <a:extLst>
                  <a:ext uri="{FF2B5EF4-FFF2-40B4-BE49-F238E27FC236}">
                    <a16:creationId xmlns:a16="http://schemas.microsoft.com/office/drawing/2014/main" id="{60C578F7-0F5C-4E2F-B464-DA1F96C36417}"/>
                  </a:ext>
                </a:extLst>
              </p:cNvPr>
              <p:cNvSpPr/>
              <p:nvPr/>
            </p:nvSpPr>
            <p:spPr>
              <a:xfrm>
                <a:off x="5120650" y="2658971"/>
                <a:ext cx="153958" cy="527656"/>
              </a:xfrm>
              <a:custGeom>
                <a:avLst/>
                <a:gdLst>
                  <a:gd name="connsiteX0" fmla="*/ 33591 w 153958"/>
                  <a:gd name="connsiteY0" fmla="*/ 0 h 527656"/>
                  <a:gd name="connsiteX1" fmla="*/ 0 w 153958"/>
                  <a:gd name="connsiteY1" fmla="*/ 0 h 527656"/>
                  <a:gd name="connsiteX2" fmla="*/ 120367 w 153958"/>
                  <a:gd name="connsiteY2" fmla="*/ 263129 h 527656"/>
                  <a:gd name="connsiteX3" fmla="*/ 0 w 153958"/>
                  <a:gd name="connsiteY3" fmla="*/ 527657 h 527656"/>
                  <a:gd name="connsiteX4" fmla="*/ 33591 w 153958"/>
                  <a:gd name="connsiteY4" fmla="*/ 527657 h 527656"/>
                  <a:gd name="connsiteX5" fmla="*/ 153958 w 153958"/>
                  <a:gd name="connsiteY5" fmla="*/ 263129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6">
                    <a:moveTo>
                      <a:pt x="33591" y="0"/>
                    </a:moveTo>
                    <a:lnTo>
                      <a:pt x="0" y="0"/>
                    </a:lnTo>
                    <a:lnTo>
                      <a:pt x="120367" y="263129"/>
                    </a:lnTo>
                    <a:lnTo>
                      <a:pt x="0" y="527657"/>
                    </a:lnTo>
                    <a:lnTo>
                      <a:pt x="33591" y="527657"/>
                    </a:lnTo>
                    <a:lnTo>
                      <a:pt x="153958" y="263129"/>
                    </a:lnTo>
                    <a:close/>
                  </a:path>
                </a:pathLst>
              </a:custGeom>
              <a:solidFill>
                <a:srgbClr val="0C8C88"/>
              </a:solidFill>
              <a:ln w="13977" cap="flat">
                <a:noFill/>
                <a:prstDash val="solid"/>
                <a:miter/>
              </a:ln>
            </p:spPr>
            <p:txBody>
              <a:bodyPr rtlCol="0" anchor="ctr"/>
              <a:lstStyle/>
              <a:p>
                <a:endParaRPr lang="es-CO" dirty="0">
                  <a:latin typeface="Montserrat" pitchFamily="2" charset="0"/>
                </a:endParaRPr>
              </a:p>
            </p:txBody>
          </p:sp>
          <p:sp>
            <p:nvSpPr>
              <p:cNvPr id="32" name="Forma libre: forma 31">
                <a:extLst>
                  <a:ext uri="{FF2B5EF4-FFF2-40B4-BE49-F238E27FC236}">
                    <a16:creationId xmlns:a16="http://schemas.microsoft.com/office/drawing/2014/main" id="{A629C9E1-33BB-46B2-A374-AAFF48723606}"/>
                  </a:ext>
                </a:extLst>
              </p:cNvPr>
              <p:cNvSpPr/>
              <p:nvPr/>
            </p:nvSpPr>
            <p:spPr>
              <a:xfrm>
                <a:off x="5197630" y="2658971"/>
                <a:ext cx="153958" cy="527656"/>
              </a:xfrm>
              <a:custGeom>
                <a:avLst/>
                <a:gdLst>
                  <a:gd name="connsiteX0" fmla="*/ 33591 w 153958"/>
                  <a:gd name="connsiteY0" fmla="*/ 0 h 527656"/>
                  <a:gd name="connsiteX1" fmla="*/ 0 w 153958"/>
                  <a:gd name="connsiteY1" fmla="*/ 0 h 527656"/>
                  <a:gd name="connsiteX2" fmla="*/ 120367 w 153958"/>
                  <a:gd name="connsiteY2" fmla="*/ 263129 h 527656"/>
                  <a:gd name="connsiteX3" fmla="*/ 0 w 153958"/>
                  <a:gd name="connsiteY3" fmla="*/ 527657 h 527656"/>
                  <a:gd name="connsiteX4" fmla="*/ 33591 w 153958"/>
                  <a:gd name="connsiteY4" fmla="*/ 527657 h 527656"/>
                  <a:gd name="connsiteX5" fmla="*/ 153958 w 153958"/>
                  <a:gd name="connsiteY5" fmla="*/ 263129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6">
                    <a:moveTo>
                      <a:pt x="33591" y="0"/>
                    </a:moveTo>
                    <a:lnTo>
                      <a:pt x="0" y="0"/>
                    </a:lnTo>
                    <a:lnTo>
                      <a:pt x="120367" y="263129"/>
                    </a:lnTo>
                    <a:lnTo>
                      <a:pt x="0" y="527657"/>
                    </a:lnTo>
                    <a:lnTo>
                      <a:pt x="33591" y="527657"/>
                    </a:lnTo>
                    <a:lnTo>
                      <a:pt x="153958" y="263129"/>
                    </a:lnTo>
                    <a:close/>
                  </a:path>
                </a:pathLst>
              </a:custGeom>
              <a:solidFill>
                <a:srgbClr val="0C8C88"/>
              </a:solidFill>
              <a:ln w="13977" cap="flat">
                <a:noFill/>
                <a:prstDash val="solid"/>
                <a:miter/>
              </a:ln>
            </p:spPr>
            <p:txBody>
              <a:bodyPr rtlCol="0" anchor="ctr"/>
              <a:lstStyle/>
              <a:p>
                <a:endParaRPr lang="es-CO" dirty="0">
                  <a:latin typeface="Montserrat" pitchFamily="2" charset="0"/>
                </a:endParaRPr>
              </a:p>
            </p:txBody>
          </p:sp>
        </p:grpSp>
        <p:sp>
          <p:nvSpPr>
            <p:cNvPr id="114" name="Elipse 113">
              <a:extLst>
                <a:ext uri="{FF2B5EF4-FFF2-40B4-BE49-F238E27FC236}">
                  <a16:creationId xmlns:a16="http://schemas.microsoft.com/office/drawing/2014/main" id="{7E63102E-7861-4D5E-9407-8E0DB878E69F}"/>
                </a:ext>
              </a:extLst>
            </p:cNvPr>
            <p:cNvSpPr/>
            <p:nvPr/>
          </p:nvSpPr>
          <p:spPr>
            <a:xfrm>
              <a:off x="1349459" y="2720153"/>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pic>
          <p:nvPicPr>
            <p:cNvPr id="9" name="Gráfico 8">
              <a:extLst>
                <a:ext uri="{FF2B5EF4-FFF2-40B4-BE49-F238E27FC236}">
                  <a16:creationId xmlns:a16="http://schemas.microsoft.com/office/drawing/2014/main" id="{3EC39862-C61D-4400-BCDF-7B8DAC8BB1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6557" y="2855746"/>
              <a:ext cx="218870" cy="150777"/>
            </a:xfrm>
            <a:prstGeom prst="rect">
              <a:avLst/>
            </a:prstGeom>
          </p:spPr>
        </p:pic>
      </p:grpSp>
      <p:grpSp>
        <p:nvGrpSpPr>
          <p:cNvPr id="22" name="Grupo 21">
            <a:extLst>
              <a:ext uri="{FF2B5EF4-FFF2-40B4-BE49-F238E27FC236}">
                <a16:creationId xmlns:a16="http://schemas.microsoft.com/office/drawing/2014/main" id="{C8690F30-872A-4C04-B4E7-BD1480450CAD}"/>
              </a:ext>
            </a:extLst>
          </p:cNvPr>
          <p:cNvGrpSpPr/>
          <p:nvPr/>
        </p:nvGrpSpPr>
        <p:grpSpPr>
          <a:xfrm>
            <a:off x="1245386" y="2389978"/>
            <a:ext cx="6311467" cy="544697"/>
            <a:chOff x="1245386" y="2007191"/>
            <a:chExt cx="6311467" cy="544697"/>
          </a:xfrm>
        </p:grpSpPr>
        <p:sp>
          <p:nvSpPr>
            <p:cNvPr id="56" name="Rectángulo 55">
              <a:extLst>
                <a:ext uri="{FF2B5EF4-FFF2-40B4-BE49-F238E27FC236}">
                  <a16:creationId xmlns:a16="http://schemas.microsoft.com/office/drawing/2014/main" id="{22A52CBB-FB0F-4E28-AC3D-BE150E9777D4}"/>
                </a:ext>
              </a:extLst>
            </p:cNvPr>
            <p:cNvSpPr/>
            <p:nvPr/>
          </p:nvSpPr>
          <p:spPr>
            <a:xfrm>
              <a:off x="3969798" y="2007191"/>
              <a:ext cx="3587055" cy="5273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grpSp>
          <p:nvGrpSpPr>
            <p:cNvPr id="19" name="Gráfico 2">
              <a:extLst>
                <a:ext uri="{FF2B5EF4-FFF2-40B4-BE49-F238E27FC236}">
                  <a16:creationId xmlns:a16="http://schemas.microsoft.com/office/drawing/2014/main" id="{FE7C6859-09CA-415E-B1D5-84097E812E07}"/>
                </a:ext>
              </a:extLst>
            </p:cNvPr>
            <p:cNvGrpSpPr/>
            <p:nvPr/>
          </p:nvGrpSpPr>
          <p:grpSpPr>
            <a:xfrm>
              <a:off x="1245386" y="2015838"/>
              <a:ext cx="4136264" cy="536050"/>
              <a:chOff x="1245386" y="2015838"/>
              <a:chExt cx="4136264" cy="536050"/>
            </a:xfrm>
          </p:grpSpPr>
          <p:sp>
            <p:nvSpPr>
              <p:cNvPr id="20" name="Forma libre: forma 19">
                <a:extLst>
                  <a:ext uri="{FF2B5EF4-FFF2-40B4-BE49-F238E27FC236}">
                    <a16:creationId xmlns:a16="http://schemas.microsoft.com/office/drawing/2014/main" id="{96CD36E0-7A5E-4C57-97DB-7DBE61531C7C}"/>
                  </a:ext>
                </a:extLst>
              </p:cNvPr>
              <p:cNvSpPr/>
              <p:nvPr/>
            </p:nvSpPr>
            <p:spPr>
              <a:xfrm>
                <a:off x="1245386" y="2015838"/>
                <a:ext cx="3984123" cy="536050"/>
              </a:xfrm>
              <a:custGeom>
                <a:avLst/>
                <a:gdLst>
                  <a:gd name="connsiteX0" fmla="*/ 3860419 w 3984123"/>
                  <a:gd name="connsiteY0" fmla="*/ 536050 h 536050"/>
                  <a:gd name="connsiteX1" fmla="*/ 268736 w 3984123"/>
                  <a:gd name="connsiteY1" fmla="*/ 536050 h 536050"/>
                  <a:gd name="connsiteX2" fmla="*/ 0 w 3984123"/>
                  <a:gd name="connsiteY2" fmla="*/ 268736 h 536050"/>
                  <a:gd name="connsiteX3" fmla="*/ 0 w 3984123"/>
                  <a:gd name="connsiteY3" fmla="*/ 268736 h 536050"/>
                  <a:gd name="connsiteX4" fmla="*/ 268736 w 3984123"/>
                  <a:gd name="connsiteY4" fmla="*/ 0 h 536050"/>
                  <a:gd name="connsiteX5" fmla="*/ 3861841 w 3984123"/>
                  <a:gd name="connsiteY5" fmla="*/ 0 h 536050"/>
                  <a:gd name="connsiteX6" fmla="*/ 3984124 w 3984123"/>
                  <a:gd name="connsiteY6" fmla="*/ 267314 h 536050"/>
                  <a:gd name="connsiteX7" fmla="*/ 3860419 w 3984123"/>
                  <a:gd name="connsiteY7" fmla="*/ 536050 h 53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123" h="536050">
                    <a:moveTo>
                      <a:pt x="3860419" y="536050"/>
                    </a:moveTo>
                    <a:lnTo>
                      <a:pt x="268736" y="536050"/>
                    </a:lnTo>
                    <a:cubicBezTo>
                      <a:pt x="119438" y="536050"/>
                      <a:pt x="0" y="416612"/>
                      <a:pt x="0" y="268736"/>
                    </a:cubicBezTo>
                    <a:lnTo>
                      <a:pt x="0" y="268736"/>
                    </a:lnTo>
                    <a:cubicBezTo>
                      <a:pt x="0" y="119438"/>
                      <a:pt x="119438" y="0"/>
                      <a:pt x="268736" y="0"/>
                    </a:cubicBezTo>
                    <a:lnTo>
                      <a:pt x="3861841" y="0"/>
                    </a:lnTo>
                    <a:lnTo>
                      <a:pt x="3984124" y="267314"/>
                    </a:lnTo>
                    <a:lnTo>
                      <a:pt x="3860419" y="536050"/>
                    </a:lnTo>
                    <a:close/>
                  </a:path>
                </a:pathLst>
              </a:custGeom>
              <a:solidFill>
                <a:srgbClr val="0A8386"/>
              </a:solidFill>
              <a:ln w="14206" cap="flat">
                <a:noFill/>
                <a:prstDash val="solid"/>
                <a:miter/>
              </a:ln>
            </p:spPr>
            <p:txBody>
              <a:bodyPr rtlCol="0" anchor="ctr"/>
              <a:lstStyle/>
              <a:p>
                <a:endParaRPr lang="es-CO" dirty="0">
                  <a:latin typeface="Montserrat" pitchFamily="2" charset="0"/>
                </a:endParaRPr>
              </a:p>
            </p:txBody>
          </p:sp>
          <p:sp>
            <p:nvSpPr>
              <p:cNvPr id="24" name="Forma libre: forma 23">
                <a:extLst>
                  <a:ext uri="{FF2B5EF4-FFF2-40B4-BE49-F238E27FC236}">
                    <a16:creationId xmlns:a16="http://schemas.microsoft.com/office/drawing/2014/main" id="{E2BF811A-CDD2-4C50-99AE-EC5D7DAC76BA}"/>
                  </a:ext>
                </a:extLst>
              </p:cNvPr>
              <p:cNvSpPr/>
              <p:nvPr/>
            </p:nvSpPr>
            <p:spPr>
              <a:xfrm>
                <a:off x="5147039" y="2015838"/>
                <a:ext cx="156407" cy="536050"/>
              </a:xfrm>
              <a:custGeom>
                <a:avLst/>
                <a:gdLst>
                  <a:gd name="connsiteX0" fmla="*/ 34125 w 156407"/>
                  <a:gd name="connsiteY0" fmla="*/ 0 h 536050"/>
                  <a:gd name="connsiteX1" fmla="*/ 0 w 156407"/>
                  <a:gd name="connsiteY1" fmla="*/ 0 h 536050"/>
                  <a:gd name="connsiteX2" fmla="*/ 122282 w 156407"/>
                  <a:gd name="connsiteY2" fmla="*/ 267314 h 536050"/>
                  <a:gd name="connsiteX3" fmla="*/ 0 w 156407"/>
                  <a:gd name="connsiteY3" fmla="*/ 536050 h 536050"/>
                  <a:gd name="connsiteX4" fmla="*/ 34125 w 156407"/>
                  <a:gd name="connsiteY4" fmla="*/ 536050 h 536050"/>
                  <a:gd name="connsiteX5" fmla="*/ 156407 w 156407"/>
                  <a:gd name="connsiteY5" fmla="*/ 267314 h 53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07" h="536050">
                    <a:moveTo>
                      <a:pt x="34125" y="0"/>
                    </a:moveTo>
                    <a:lnTo>
                      <a:pt x="0" y="0"/>
                    </a:lnTo>
                    <a:lnTo>
                      <a:pt x="122282" y="267314"/>
                    </a:lnTo>
                    <a:lnTo>
                      <a:pt x="0" y="536050"/>
                    </a:lnTo>
                    <a:lnTo>
                      <a:pt x="34125" y="536050"/>
                    </a:lnTo>
                    <a:lnTo>
                      <a:pt x="156407" y="267314"/>
                    </a:lnTo>
                    <a:close/>
                  </a:path>
                </a:pathLst>
              </a:custGeom>
              <a:solidFill>
                <a:srgbClr val="0A8386"/>
              </a:solidFill>
              <a:ln w="14206" cap="flat">
                <a:noFill/>
                <a:prstDash val="solid"/>
                <a:miter/>
              </a:ln>
            </p:spPr>
            <p:txBody>
              <a:bodyPr rtlCol="0" anchor="ctr"/>
              <a:lstStyle/>
              <a:p>
                <a:endParaRPr lang="es-CO" dirty="0">
                  <a:latin typeface="Montserrat" pitchFamily="2" charset="0"/>
                </a:endParaRPr>
              </a:p>
            </p:txBody>
          </p:sp>
          <p:sp>
            <p:nvSpPr>
              <p:cNvPr id="25" name="Forma libre: forma 24">
                <a:extLst>
                  <a:ext uri="{FF2B5EF4-FFF2-40B4-BE49-F238E27FC236}">
                    <a16:creationId xmlns:a16="http://schemas.microsoft.com/office/drawing/2014/main" id="{A69C9729-E30F-4AF4-9511-1E271AC3A829}"/>
                  </a:ext>
                </a:extLst>
              </p:cNvPr>
              <p:cNvSpPr/>
              <p:nvPr/>
            </p:nvSpPr>
            <p:spPr>
              <a:xfrm>
                <a:off x="5225243" y="2015838"/>
                <a:ext cx="156407" cy="536050"/>
              </a:xfrm>
              <a:custGeom>
                <a:avLst/>
                <a:gdLst>
                  <a:gd name="connsiteX0" fmla="*/ 34125 w 156407"/>
                  <a:gd name="connsiteY0" fmla="*/ 0 h 536050"/>
                  <a:gd name="connsiteX1" fmla="*/ 0 w 156407"/>
                  <a:gd name="connsiteY1" fmla="*/ 0 h 536050"/>
                  <a:gd name="connsiteX2" fmla="*/ 122282 w 156407"/>
                  <a:gd name="connsiteY2" fmla="*/ 267314 h 536050"/>
                  <a:gd name="connsiteX3" fmla="*/ 0 w 156407"/>
                  <a:gd name="connsiteY3" fmla="*/ 536050 h 536050"/>
                  <a:gd name="connsiteX4" fmla="*/ 34125 w 156407"/>
                  <a:gd name="connsiteY4" fmla="*/ 536050 h 536050"/>
                  <a:gd name="connsiteX5" fmla="*/ 156407 w 156407"/>
                  <a:gd name="connsiteY5" fmla="*/ 267314 h 53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07" h="536050">
                    <a:moveTo>
                      <a:pt x="34125" y="0"/>
                    </a:moveTo>
                    <a:lnTo>
                      <a:pt x="0" y="0"/>
                    </a:lnTo>
                    <a:lnTo>
                      <a:pt x="122282" y="267314"/>
                    </a:lnTo>
                    <a:lnTo>
                      <a:pt x="0" y="536050"/>
                    </a:lnTo>
                    <a:lnTo>
                      <a:pt x="34125" y="536050"/>
                    </a:lnTo>
                    <a:lnTo>
                      <a:pt x="156407" y="267314"/>
                    </a:lnTo>
                    <a:close/>
                  </a:path>
                </a:pathLst>
              </a:custGeom>
              <a:solidFill>
                <a:srgbClr val="0A8386"/>
              </a:solidFill>
              <a:ln w="14206" cap="flat">
                <a:noFill/>
                <a:prstDash val="solid"/>
                <a:miter/>
              </a:ln>
            </p:spPr>
            <p:txBody>
              <a:bodyPr rtlCol="0" anchor="ctr"/>
              <a:lstStyle/>
              <a:p>
                <a:endParaRPr lang="es-CO" dirty="0">
                  <a:latin typeface="Montserrat" pitchFamily="2" charset="0"/>
                </a:endParaRPr>
              </a:p>
            </p:txBody>
          </p:sp>
        </p:grpSp>
        <p:sp>
          <p:nvSpPr>
            <p:cNvPr id="113" name="Elipse 112">
              <a:extLst>
                <a:ext uri="{FF2B5EF4-FFF2-40B4-BE49-F238E27FC236}">
                  <a16:creationId xmlns:a16="http://schemas.microsoft.com/office/drawing/2014/main" id="{149D8A1D-4CD9-4D21-9C10-7B073389E849}"/>
                </a:ext>
              </a:extLst>
            </p:cNvPr>
            <p:cNvSpPr/>
            <p:nvPr/>
          </p:nvSpPr>
          <p:spPr>
            <a:xfrm>
              <a:off x="1322565" y="2085452"/>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pic>
          <p:nvPicPr>
            <p:cNvPr id="6" name="Gráfico 5">
              <a:extLst>
                <a:ext uri="{FF2B5EF4-FFF2-40B4-BE49-F238E27FC236}">
                  <a16:creationId xmlns:a16="http://schemas.microsoft.com/office/drawing/2014/main" id="{36BBDB7D-2035-47E8-8679-7467C6BB2F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65596" y="2130012"/>
              <a:ext cx="279831" cy="288441"/>
            </a:xfrm>
            <a:prstGeom prst="rect">
              <a:avLst/>
            </a:prstGeom>
          </p:spPr>
        </p:pic>
      </p:grpSp>
      <p:grpSp>
        <p:nvGrpSpPr>
          <p:cNvPr id="21" name="Grupo 20">
            <a:extLst>
              <a:ext uri="{FF2B5EF4-FFF2-40B4-BE49-F238E27FC236}">
                <a16:creationId xmlns:a16="http://schemas.microsoft.com/office/drawing/2014/main" id="{4010AF97-DA71-447E-A4B2-0F349C84D89D}"/>
              </a:ext>
            </a:extLst>
          </p:cNvPr>
          <p:cNvGrpSpPr/>
          <p:nvPr/>
        </p:nvGrpSpPr>
        <p:grpSpPr>
          <a:xfrm>
            <a:off x="1285029" y="1757850"/>
            <a:ext cx="6271824" cy="531465"/>
            <a:chOff x="1285029" y="1375063"/>
            <a:chExt cx="6271824" cy="531465"/>
          </a:xfrm>
        </p:grpSpPr>
        <p:sp>
          <p:nvSpPr>
            <p:cNvPr id="4" name="Rectángulo 3">
              <a:extLst>
                <a:ext uri="{FF2B5EF4-FFF2-40B4-BE49-F238E27FC236}">
                  <a16:creationId xmlns:a16="http://schemas.microsoft.com/office/drawing/2014/main" id="{A46EF0EA-44C4-46BD-8914-1AD79D7577D5}"/>
                </a:ext>
              </a:extLst>
            </p:cNvPr>
            <p:cNvSpPr/>
            <p:nvPr/>
          </p:nvSpPr>
          <p:spPr>
            <a:xfrm>
              <a:off x="3969798" y="1379182"/>
              <a:ext cx="3587055" cy="5273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grpSp>
          <p:nvGrpSpPr>
            <p:cNvPr id="8" name="Gráfico 8">
              <a:extLst>
                <a:ext uri="{FF2B5EF4-FFF2-40B4-BE49-F238E27FC236}">
                  <a16:creationId xmlns:a16="http://schemas.microsoft.com/office/drawing/2014/main" id="{F924B888-22A6-40B6-93D8-F43470FAA41C}"/>
                </a:ext>
              </a:extLst>
            </p:cNvPr>
            <p:cNvGrpSpPr/>
            <p:nvPr/>
          </p:nvGrpSpPr>
          <p:grpSpPr>
            <a:xfrm>
              <a:off x="1285029" y="1375063"/>
              <a:ext cx="4071496" cy="527656"/>
              <a:chOff x="1285029" y="1375063"/>
              <a:chExt cx="4071496" cy="527656"/>
            </a:xfrm>
          </p:grpSpPr>
          <p:sp>
            <p:nvSpPr>
              <p:cNvPr id="10" name="Forma libre: forma 9">
                <a:extLst>
                  <a:ext uri="{FF2B5EF4-FFF2-40B4-BE49-F238E27FC236}">
                    <a16:creationId xmlns:a16="http://schemas.microsoft.com/office/drawing/2014/main" id="{5E996224-4A56-4763-87C8-B725E3AE6398}"/>
                  </a:ext>
                </a:extLst>
              </p:cNvPr>
              <p:cNvSpPr/>
              <p:nvPr/>
            </p:nvSpPr>
            <p:spPr>
              <a:xfrm>
                <a:off x="1285029" y="1375063"/>
                <a:ext cx="3921738" cy="527656"/>
              </a:xfrm>
              <a:custGeom>
                <a:avLst/>
                <a:gdLst>
                  <a:gd name="connsiteX0" fmla="*/ 3799971 w 3921738"/>
                  <a:gd name="connsiteY0" fmla="*/ 527657 h 527656"/>
                  <a:gd name="connsiteX1" fmla="*/ 264528 w 3921738"/>
                  <a:gd name="connsiteY1" fmla="*/ 527657 h 527656"/>
                  <a:gd name="connsiteX2" fmla="*/ 0 w 3921738"/>
                  <a:gd name="connsiteY2" fmla="*/ 264528 h 527656"/>
                  <a:gd name="connsiteX3" fmla="*/ 0 w 3921738"/>
                  <a:gd name="connsiteY3" fmla="*/ 264528 h 527656"/>
                  <a:gd name="connsiteX4" fmla="*/ 264528 w 3921738"/>
                  <a:gd name="connsiteY4" fmla="*/ 0 h 527656"/>
                  <a:gd name="connsiteX5" fmla="*/ 3801371 w 3921738"/>
                  <a:gd name="connsiteY5" fmla="*/ 0 h 527656"/>
                  <a:gd name="connsiteX6" fmla="*/ 3921738 w 3921738"/>
                  <a:gd name="connsiteY6" fmla="*/ 263129 h 527656"/>
                  <a:gd name="connsiteX7" fmla="*/ 3799971 w 3921738"/>
                  <a:gd name="connsiteY7" fmla="*/ 527657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1738" h="527656">
                    <a:moveTo>
                      <a:pt x="3799971" y="527657"/>
                    </a:moveTo>
                    <a:lnTo>
                      <a:pt x="264528" y="527657"/>
                    </a:lnTo>
                    <a:cubicBezTo>
                      <a:pt x="117568" y="527657"/>
                      <a:pt x="0" y="410089"/>
                      <a:pt x="0" y="264528"/>
                    </a:cubicBezTo>
                    <a:lnTo>
                      <a:pt x="0" y="264528"/>
                    </a:lnTo>
                    <a:cubicBezTo>
                      <a:pt x="0" y="117568"/>
                      <a:pt x="117568" y="0"/>
                      <a:pt x="264528" y="0"/>
                    </a:cubicBezTo>
                    <a:lnTo>
                      <a:pt x="3801371" y="0"/>
                    </a:lnTo>
                    <a:lnTo>
                      <a:pt x="3921738" y="263129"/>
                    </a:lnTo>
                    <a:lnTo>
                      <a:pt x="3799971" y="527657"/>
                    </a:lnTo>
                    <a:close/>
                  </a:path>
                </a:pathLst>
              </a:custGeom>
              <a:solidFill>
                <a:srgbClr val="087B84"/>
              </a:solidFill>
              <a:ln w="13977" cap="flat">
                <a:noFill/>
                <a:prstDash val="solid"/>
                <a:miter/>
              </a:ln>
            </p:spPr>
            <p:txBody>
              <a:bodyPr rtlCol="0" anchor="ctr"/>
              <a:lstStyle/>
              <a:p>
                <a:r>
                  <a:rPr lang="es-CO" dirty="0">
                    <a:latin typeface="Montserrat" pitchFamily="2" charset="0"/>
                  </a:rPr>
                  <a:t>www</a:t>
                </a:r>
              </a:p>
            </p:txBody>
          </p:sp>
          <p:sp>
            <p:nvSpPr>
              <p:cNvPr id="17" name="Forma libre: forma 16">
                <a:extLst>
                  <a:ext uri="{FF2B5EF4-FFF2-40B4-BE49-F238E27FC236}">
                    <a16:creationId xmlns:a16="http://schemas.microsoft.com/office/drawing/2014/main" id="{FE03A72A-F35E-4859-84D2-4D72357E317A}"/>
                  </a:ext>
                </a:extLst>
              </p:cNvPr>
              <p:cNvSpPr/>
              <p:nvPr/>
            </p:nvSpPr>
            <p:spPr>
              <a:xfrm>
                <a:off x="5125588" y="1375063"/>
                <a:ext cx="153958" cy="527656"/>
              </a:xfrm>
              <a:custGeom>
                <a:avLst/>
                <a:gdLst>
                  <a:gd name="connsiteX0" fmla="*/ 33591 w 153958"/>
                  <a:gd name="connsiteY0" fmla="*/ 0 h 527656"/>
                  <a:gd name="connsiteX1" fmla="*/ 0 w 153958"/>
                  <a:gd name="connsiteY1" fmla="*/ 0 h 527656"/>
                  <a:gd name="connsiteX2" fmla="*/ 120367 w 153958"/>
                  <a:gd name="connsiteY2" fmla="*/ 263129 h 527656"/>
                  <a:gd name="connsiteX3" fmla="*/ 0 w 153958"/>
                  <a:gd name="connsiteY3" fmla="*/ 527657 h 527656"/>
                  <a:gd name="connsiteX4" fmla="*/ 33591 w 153958"/>
                  <a:gd name="connsiteY4" fmla="*/ 527657 h 527656"/>
                  <a:gd name="connsiteX5" fmla="*/ 153958 w 153958"/>
                  <a:gd name="connsiteY5" fmla="*/ 263129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6">
                    <a:moveTo>
                      <a:pt x="33591" y="0"/>
                    </a:moveTo>
                    <a:lnTo>
                      <a:pt x="0" y="0"/>
                    </a:lnTo>
                    <a:lnTo>
                      <a:pt x="120367" y="263129"/>
                    </a:lnTo>
                    <a:lnTo>
                      <a:pt x="0" y="527657"/>
                    </a:lnTo>
                    <a:lnTo>
                      <a:pt x="33591" y="527657"/>
                    </a:lnTo>
                    <a:lnTo>
                      <a:pt x="153958" y="263129"/>
                    </a:lnTo>
                    <a:close/>
                  </a:path>
                </a:pathLst>
              </a:custGeom>
              <a:solidFill>
                <a:srgbClr val="087B84"/>
              </a:solidFill>
              <a:ln w="13977" cap="flat">
                <a:noFill/>
                <a:prstDash val="solid"/>
                <a:miter/>
              </a:ln>
            </p:spPr>
            <p:txBody>
              <a:bodyPr rtlCol="0" anchor="ctr"/>
              <a:lstStyle/>
              <a:p>
                <a:endParaRPr lang="es-CO" dirty="0">
                  <a:latin typeface="Montserrat" pitchFamily="2" charset="0"/>
                </a:endParaRPr>
              </a:p>
            </p:txBody>
          </p:sp>
          <p:sp>
            <p:nvSpPr>
              <p:cNvPr id="18" name="Forma libre: forma 17">
                <a:extLst>
                  <a:ext uri="{FF2B5EF4-FFF2-40B4-BE49-F238E27FC236}">
                    <a16:creationId xmlns:a16="http://schemas.microsoft.com/office/drawing/2014/main" id="{C17E9A66-12DC-4869-BBC4-B1B1963F8B21}"/>
                  </a:ext>
                </a:extLst>
              </p:cNvPr>
              <p:cNvSpPr/>
              <p:nvPr/>
            </p:nvSpPr>
            <p:spPr>
              <a:xfrm>
                <a:off x="5202567" y="1375063"/>
                <a:ext cx="153958" cy="527656"/>
              </a:xfrm>
              <a:custGeom>
                <a:avLst/>
                <a:gdLst>
                  <a:gd name="connsiteX0" fmla="*/ 33591 w 153958"/>
                  <a:gd name="connsiteY0" fmla="*/ 0 h 527656"/>
                  <a:gd name="connsiteX1" fmla="*/ 0 w 153958"/>
                  <a:gd name="connsiteY1" fmla="*/ 0 h 527656"/>
                  <a:gd name="connsiteX2" fmla="*/ 120367 w 153958"/>
                  <a:gd name="connsiteY2" fmla="*/ 263129 h 527656"/>
                  <a:gd name="connsiteX3" fmla="*/ 0 w 153958"/>
                  <a:gd name="connsiteY3" fmla="*/ 527657 h 527656"/>
                  <a:gd name="connsiteX4" fmla="*/ 33591 w 153958"/>
                  <a:gd name="connsiteY4" fmla="*/ 527657 h 527656"/>
                  <a:gd name="connsiteX5" fmla="*/ 153958 w 153958"/>
                  <a:gd name="connsiteY5" fmla="*/ 263129 h 52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58" h="527656">
                    <a:moveTo>
                      <a:pt x="33591" y="0"/>
                    </a:moveTo>
                    <a:lnTo>
                      <a:pt x="0" y="0"/>
                    </a:lnTo>
                    <a:lnTo>
                      <a:pt x="120367" y="263129"/>
                    </a:lnTo>
                    <a:lnTo>
                      <a:pt x="0" y="527657"/>
                    </a:lnTo>
                    <a:lnTo>
                      <a:pt x="33591" y="527657"/>
                    </a:lnTo>
                    <a:lnTo>
                      <a:pt x="153958" y="263129"/>
                    </a:lnTo>
                    <a:close/>
                  </a:path>
                </a:pathLst>
              </a:custGeom>
              <a:solidFill>
                <a:srgbClr val="087B84"/>
              </a:solidFill>
              <a:ln w="13977" cap="flat">
                <a:noFill/>
                <a:prstDash val="solid"/>
                <a:miter/>
              </a:ln>
            </p:spPr>
            <p:txBody>
              <a:bodyPr rtlCol="0" anchor="ctr"/>
              <a:lstStyle/>
              <a:p>
                <a:endParaRPr lang="es-CO" dirty="0">
                  <a:latin typeface="Montserrat" pitchFamily="2" charset="0"/>
                </a:endParaRPr>
              </a:p>
            </p:txBody>
          </p:sp>
        </p:grpSp>
        <p:sp>
          <p:nvSpPr>
            <p:cNvPr id="112" name="Elipse 111">
              <a:extLst>
                <a:ext uri="{FF2B5EF4-FFF2-40B4-BE49-F238E27FC236}">
                  <a16:creationId xmlns:a16="http://schemas.microsoft.com/office/drawing/2014/main" id="{3D294D88-DE81-4AD4-8E79-A2AA0B3D28ED}"/>
                </a:ext>
              </a:extLst>
            </p:cNvPr>
            <p:cNvSpPr/>
            <p:nvPr/>
          </p:nvSpPr>
          <p:spPr>
            <a:xfrm>
              <a:off x="1365596" y="1439993"/>
              <a:ext cx="399774" cy="399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0"/>
              </a:endParaRPr>
            </a:p>
          </p:txBody>
        </p:sp>
        <p:pic>
          <p:nvPicPr>
            <p:cNvPr id="3" name="Gráfico 2">
              <a:extLst>
                <a:ext uri="{FF2B5EF4-FFF2-40B4-BE49-F238E27FC236}">
                  <a16:creationId xmlns:a16="http://schemas.microsoft.com/office/drawing/2014/main" id="{2E19081B-E77F-4655-AF30-3E88A510F4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85149" y="1561657"/>
              <a:ext cx="457200" cy="180975"/>
            </a:xfrm>
            <a:prstGeom prst="rect">
              <a:avLst/>
            </a:prstGeom>
          </p:spPr>
        </p:pic>
      </p:grpSp>
      <p:sp>
        <p:nvSpPr>
          <p:cNvPr id="95" name="Rectángulo 94">
            <a:extLst>
              <a:ext uri="{FF2B5EF4-FFF2-40B4-BE49-F238E27FC236}">
                <a16:creationId xmlns:a16="http://schemas.microsoft.com/office/drawing/2014/main" id="{ADD23833-CF86-4283-8B1B-70B89D1D9942}"/>
              </a:ext>
            </a:extLst>
          </p:cNvPr>
          <p:cNvSpPr/>
          <p:nvPr/>
        </p:nvSpPr>
        <p:spPr>
          <a:xfrm>
            <a:off x="1436679" y="884736"/>
            <a:ext cx="6270641" cy="830997"/>
          </a:xfrm>
          <a:prstGeom prst="rect">
            <a:avLst/>
          </a:prstGeom>
          <a:solidFill>
            <a:schemeClr val="bg1">
              <a:lumMod val="95000"/>
              <a:alpha val="46000"/>
            </a:schemeClr>
          </a:solidFill>
        </p:spPr>
        <p:txBody>
          <a:bodyPr wrap="square">
            <a:spAutoFit/>
          </a:bodyPr>
          <a:lstStyle/>
          <a:p>
            <a:pPr algn="ctr"/>
            <a:r>
              <a:rPr lang="es-MX" sz="1600" dirty="0">
                <a:latin typeface="Montserrat" pitchFamily="2" charset="0"/>
              </a:rPr>
              <a:t>Efectividad de los medios de comunicación para </a:t>
            </a:r>
            <a:r>
              <a:rPr lang="es-MX" sz="1600" b="1" dirty="0">
                <a:latin typeface="Montserrat" pitchFamily="2" charset="0"/>
              </a:rPr>
              <a:t>interactuar con la CGN </a:t>
            </a:r>
            <a:r>
              <a:rPr lang="es-MX" sz="1600" dirty="0">
                <a:latin typeface="Montserrat" pitchFamily="2" charset="0"/>
              </a:rPr>
              <a:t>(en la categoría de calificación esperada - 5/5 Alto)</a:t>
            </a:r>
          </a:p>
        </p:txBody>
      </p:sp>
      <p:sp>
        <p:nvSpPr>
          <p:cNvPr id="67" name="Google Shape;1268;p38">
            <a:extLst>
              <a:ext uri="{FF2B5EF4-FFF2-40B4-BE49-F238E27FC236}">
                <a16:creationId xmlns:a16="http://schemas.microsoft.com/office/drawing/2014/main" id="{38BC3787-016D-4B95-9B60-EB50B22DF261}"/>
              </a:ext>
            </a:extLst>
          </p:cNvPr>
          <p:cNvSpPr txBox="1"/>
          <p:nvPr/>
        </p:nvSpPr>
        <p:spPr>
          <a:xfrm>
            <a:off x="5420188" y="3844311"/>
            <a:ext cx="1522629" cy="2139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100" dirty="0">
                <a:solidFill>
                  <a:srgbClr val="434343"/>
                </a:solidFill>
                <a:latin typeface="Montserrat" pitchFamily="2" charset="0"/>
                <a:ea typeface="Roboto"/>
                <a:cs typeface="Roboto"/>
                <a:sym typeface="Roboto"/>
              </a:rPr>
              <a:t>Mejora </a:t>
            </a:r>
            <a:r>
              <a:rPr lang="es-CO" sz="1100" dirty="0">
                <a:solidFill>
                  <a:schemeClr val="accent6"/>
                </a:solidFill>
                <a:latin typeface="Montserrat" pitchFamily="2" charset="0"/>
                <a:sym typeface="Roboto"/>
              </a:rPr>
              <a:t>2 puntos</a:t>
            </a:r>
          </a:p>
        </p:txBody>
      </p:sp>
      <p:sp>
        <p:nvSpPr>
          <p:cNvPr id="57" name="Google Shape;1268;p38">
            <a:extLst>
              <a:ext uri="{FF2B5EF4-FFF2-40B4-BE49-F238E27FC236}">
                <a16:creationId xmlns:a16="http://schemas.microsoft.com/office/drawing/2014/main" id="{0E041B28-C131-4CF2-BCE8-B81439D5D7FF}"/>
              </a:ext>
            </a:extLst>
          </p:cNvPr>
          <p:cNvSpPr txBox="1"/>
          <p:nvPr/>
        </p:nvSpPr>
        <p:spPr>
          <a:xfrm>
            <a:off x="5420188" y="2558520"/>
            <a:ext cx="2478425" cy="2387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100" dirty="0">
                <a:solidFill>
                  <a:srgbClr val="434343"/>
                </a:solidFill>
                <a:latin typeface="Montserrat" pitchFamily="2" charset="0"/>
                <a:ea typeface="Roboto"/>
                <a:cs typeface="Roboto"/>
                <a:sym typeface="Roboto"/>
              </a:rPr>
              <a:t>Desmejora </a:t>
            </a:r>
            <a:r>
              <a:rPr lang="es-CO" sz="1100" dirty="0">
                <a:solidFill>
                  <a:schemeClr val="accent6"/>
                </a:solidFill>
                <a:latin typeface="Montserrat" pitchFamily="2" charset="0"/>
                <a:ea typeface="Roboto"/>
                <a:cs typeface="Roboto"/>
                <a:sym typeface="Roboto"/>
              </a:rPr>
              <a:t>1 punto</a:t>
            </a:r>
          </a:p>
        </p:txBody>
      </p:sp>
      <p:sp>
        <p:nvSpPr>
          <p:cNvPr id="91" name="Google Shape;1268;p38">
            <a:extLst>
              <a:ext uri="{FF2B5EF4-FFF2-40B4-BE49-F238E27FC236}">
                <a16:creationId xmlns:a16="http://schemas.microsoft.com/office/drawing/2014/main" id="{4BF25902-07C3-45A3-BBB5-2ADF91719E0F}"/>
              </a:ext>
            </a:extLst>
          </p:cNvPr>
          <p:cNvSpPr txBox="1"/>
          <p:nvPr/>
        </p:nvSpPr>
        <p:spPr>
          <a:xfrm>
            <a:off x="5420188" y="5081973"/>
            <a:ext cx="2478425" cy="2387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100" dirty="0">
                <a:solidFill>
                  <a:srgbClr val="434343"/>
                </a:solidFill>
                <a:latin typeface="Montserrat" pitchFamily="2" charset="0"/>
                <a:ea typeface="Roboto"/>
                <a:cs typeface="Roboto"/>
                <a:sym typeface="Roboto"/>
              </a:rPr>
              <a:t>Mejora 7</a:t>
            </a:r>
            <a:r>
              <a:rPr lang="es-CO" sz="1100" dirty="0">
                <a:solidFill>
                  <a:schemeClr val="accent6"/>
                </a:solidFill>
                <a:latin typeface="Montserrat" pitchFamily="2" charset="0"/>
                <a:ea typeface="Roboto"/>
                <a:cs typeface="Roboto"/>
                <a:sym typeface="Roboto"/>
              </a:rPr>
              <a:t> puntos</a:t>
            </a:r>
          </a:p>
        </p:txBody>
      </p:sp>
      <p:sp>
        <p:nvSpPr>
          <p:cNvPr id="84" name="Google Shape;1268;p38">
            <a:extLst>
              <a:ext uri="{FF2B5EF4-FFF2-40B4-BE49-F238E27FC236}">
                <a16:creationId xmlns:a16="http://schemas.microsoft.com/office/drawing/2014/main" id="{9E32B670-A627-4D88-ADA8-448D9D8F8C4C}"/>
              </a:ext>
            </a:extLst>
          </p:cNvPr>
          <p:cNvSpPr txBox="1"/>
          <p:nvPr/>
        </p:nvSpPr>
        <p:spPr>
          <a:xfrm>
            <a:off x="5420188" y="4466982"/>
            <a:ext cx="2478425" cy="238764"/>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100" dirty="0">
                <a:solidFill>
                  <a:srgbClr val="434343"/>
                </a:solidFill>
                <a:latin typeface="Montserrat" pitchFamily="2" charset="0"/>
                <a:ea typeface="Roboto"/>
                <a:cs typeface="Roboto"/>
                <a:sym typeface="Roboto"/>
              </a:rPr>
              <a:t>Igual en ambas mediciones</a:t>
            </a:r>
          </a:p>
        </p:txBody>
      </p:sp>
      <p:sp>
        <p:nvSpPr>
          <p:cNvPr id="51" name="Google Shape;1269;p38">
            <a:extLst>
              <a:ext uri="{FF2B5EF4-FFF2-40B4-BE49-F238E27FC236}">
                <a16:creationId xmlns:a16="http://schemas.microsoft.com/office/drawing/2014/main" id="{D551E948-B4FB-4B7C-8A10-2B2D7A52852A}"/>
              </a:ext>
            </a:extLst>
          </p:cNvPr>
          <p:cNvSpPr txBox="1"/>
          <p:nvPr/>
        </p:nvSpPr>
        <p:spPr>
          <a:xfrm>
            <a:off x="1907243" y="1817996"/>
            <a:ext cx="2478425" cy="25096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chemeClr val="bg1"/>
                </a:solidFill>
                <a:latin typeface="Montserrat" pitchFamily="2" charset="0"/>
                <a:ea typeface="Fira Sans Extra Condensed Medium"/>
                <a:cs typeface="Fira Sans Extra Condensed Medium"/>
                <a:sym typeface="Fira Sans Extra Condensed Medium"/>
              </a:rPr>
              <a:t>Página Web</a:t>
            </a:r>
          </a:p>
          <a:p>
            <a:pPr marL="0" lvl="0" indent="0" algn="l" rtl="0">
              <a:spcBef>
                <a:spcPts val="0"/>
              </a:spcBef>
              <a:spcAft>
                <a:spcPts val="0"/>
              </a:spcAft>
              <a:buNone/>
            </a:pPr>
            <a:endParaRPr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52" name="CuadroTexto 51">
            <a:extLst>
              <a:ext uri="{FF2B5EF4-FFF2-40B4-BE49-F238E27FC236}">
                <a16:creationId xmlns:a16="http://schemas.microsoft.com/office/drawing/2014/main" id="{7A217E7D-C5B8-4CC2-8548-90B5613C20EF}"/>
              </a:ext>
            </a:extLst>
          </p:cNvPr>
          <p:cNvSpPr txBox="1"/>
          <p:nvPr/>
        </p:nvSpPr>
        <p:spPr>
          <a:xfrm>
            <a:off x="1907243" y="2005622"/>
            <a:ext cx="2539507" cy="276999"/>
          </a:xfrm>
          <a:prstGeom prst="rect">
            <a:avLst/>
          </a:prstGeom>
          <a:noFill/>
        </p:spPr>
        <p:txBody>
          <a:bodyPr wrap="square">
            <a:spAutoFit/>
          </a:bodyPr>
          <a:lstStyle/>
          <a:p>
            <a:r>
              <a:rPr lang="es-CO" sz="1200" b="0" u="sng" kern="1200" dirty="0">
                <a:solidFill>
                  <a:schemeClr val="bg1"/>
                </a:solidFill>
                <a:effectLst/>
                <a:latin typeface="Montserrat" pitchFamily="2" charset="0"/>
              </a:rPr>
              <a:t>www.contaduria.gov.co</a:t>
            </a:r>
            <a:endParaRPr lang="es-CO" sz="1200" dirty="0">
              <a:solidFill>
                <a:schemeClr val="bg1"/>
              </a:solidFill>
              <a:latin typeface="Montserrat" pitchFamily="2" charset="0"/>
            </a:endParaRPr>
          </a:p>
        </p:txBody>
      </p:sp>
      <p:sp>
        <p:nvSpPr>
          <p:cNvPr id="53" name="Google Shape;1268;p38">
            <a:extLst>
              <a:ext uri="{FF2B5EF4-FFF2-40B4-BE49-F238E27FC236}">
                <a16:creationId xmlns:a16="http://schemas.microsoft.com/office/drawing/2014/main" id="{B21E3104-0586-406F-AC95-44BB93D1B52D}"/>
              </a:ext>
            </a:extLst>
          </p:cNvPr>
          <p:cNvSpPr txBox="1"/>
          <p:nvPr/>
        </p:nvSpPr>
        <p:spPr>
          <a:xfrm>
            <a:off x="5420188" y="1930511"/>
            <a:ext cx="2478425" cy="2387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100" dirty="0">
                <a:solidFill>
                  <a:srgbClr val="434343"/>
                </a:solidFill>
                <a:latin typeface="Montserrat" pitchFamily="2" charset="0"/>
                <a:ea typeface="Roboto"/>
                <a:cs typeface="Roboto"/>
                <a:sym typeface="Roboto"/>
              </a:rPr>
              <a:t>Mejora  </a:t>
            </a:r>
            <a:r>
              <a:rPr lang="es-CO" sz="1100" dirty="0">
                <a:solidFill>
                  <a:schemeClr val="accent6"/>
                </a:solidFill>
                <a:latin typeface="Montserrat" pitchFamily="2" charset="0"/>
                <a:ea typeface="Roboto"/>
                <a:cs typeface="Roboto"/>
                <a:sym typeface="Roboto"/>
              </a:rPr>
              <a:t>4 puntos</a:t>
            </a:r>
          </a:p>
        </p:txBody>
      </p:sp>
      <p:sp>
        <p:nvSpPr>
          <p:cNvPr id="78" name="Google Shape;1268;p38">
            <a:extLst>
              <a:ext uri="{FF2B5EF4-FFF2-40B4-BE49-F238E27FC236}">
                <a16:creationId xmlns:a16="http://schemas.microsoft.com/office/drawing/2014/main" id="{E27FC545-6DB0-4FF6-8928-974A6FD702F4}"/>
              </a:ext>
            </a:extLst>
          </p:cNvPr>
          <p:cNvSpPr txBox="1"/>
          <p:nvPr/>
        </p:nvSpPr>
        <p:spPr>
          <a:xfrm>
            <a:off x="5420188" y="3207241"/>
            <a:ext cx="2478425" cy="238764"/>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100" dirty="0">
                <a:solidFill>
                  <a:srgbClr val="434343"/>
                </a:solidFill>
                <a:latin typeface="Montserrat" pitchFamily="2" charset="0"/>
                <a:ea typeface="Roboto"/>
                <a:cs typeface="Roboto"/>
                <a:sym typeface="Roboto"/>
              </a:rPr>
              <a:t>Mejora </a:t>
            </a:r>
            <a:r>
              <a:rPr lang="es-CO" sz="1100" dirty="0">
                <a:solidFill>
                  <a:schemeClr val="accent6"/>
                </a:solidFill>
                <a:latin typeface="Montserrat" pitchFamily="2" charset="0"/>
                <a:ea typeface="Roboto"/>
                <a:cs typeface="Roboto"/>
                <a:sym typeface="Roboto"/>
              </a:rPr>
              <a:t>4 puntos</a:t>
            </a:r>
          </a:p>
        </p:txBody>
      </p:sp>
      <p:sp>
        <p:nvSpPr>
          <p:cNvPr id="74" name="Google Shape;1269;p38">
            <a:extLst>
              <a:ext uri="{FF2B5EF4-FFF2-40B4-BE49-F238E27FC236}">
                <a16:creationId xmlns:a16="http://schemas.microsoft.com/office/drawing/2014/main" id="{2E8D753A-5FCD-4DC2-8AFA-92BDF71D4AB2}"/>
              </a:ext>
            </a:extLst>
          </p:cNvPr>
          <p:cNvSpPr txBox="1"/>
          <p:nvPr/>
        </p:nvSpPr>
        <p:spPr>
          <a:xfrm>
            <a:off x="1907243" y="2429359"/>
            <a:ext cx="2478425" cy="176823"/>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chemeClr val="bg1"/>
                </a:solidFill>
                <a:latin typeface="Montserrat" pitchFamily="2" charset="0"/>
                <a:ea typeface="Fira Sans Extra Condensed Medium"/>
                <a:cs typeface="Fira Sans Extra Condensed Medium"/>
                <a:sym typeface="Fira Sans Extra Condensed Medium"/>
              </a:rPr>
              <a:t>Redes Sociales</a:t>
            </a:r>
          </a:p>
          <a:p>
            <a:pPr marL="0" lvl="0" indent="0" algn="l" rtl="0">
              <a:spcBef>
                <a:spcPts val="0"/>
              </a:spcBef>
              <a:spcAft>
                <a:spcPts val="0"/>
              </a:spcAft>
              <a:buNone/>
            </a:pPr>
            <a:endParaRPr lang="es-CO"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75" name="CuadroTexto 74">
            <a:extLst>
              <a:ext uri="{FF2B5EF4-FFF2-40B4-BE49-F238E27FC236}">
                <a16:creationId xmlns:a16="http://schemas.microsoft.com/office/drawing/2014/main" id="{170DFEC9-A1AC-4A2B-B5B6-3E53767FFA8E}"/>
              </a:ext>
            </a:extLst>
          </p:cNvPr>
          <p:cNvSpPr txBox="1"/>
          <p:nvPr/>
        </p:nvSpPr>
        <p:spPr>
          <a:xfrm>
            <a:off x="1907244" y="2568739"/>
            <a:ext cx="3318000" cy="369332"/>
          </a:xfrm>
          <a:prstGeom prst="rect">
            <a:avLst/>
          </a:prstGeom>
          <a:noFill/>
        </p:spPr>
        <p:txBody>
          <a:bodyPr wrap="square">
            <a:spAutoFit/>
          </a:bodyPr>
          <a:lstStyle/>
          <a:p>
            <a:r>
              <a:rPr lang="es-CO" sz="900" b="0" u="sng" kern="1600" dirty="0">
                <a:solidFill>
                  <a:schemeClr val="bg1"/>
                </a:solidFill>
                <a:effectLst/>
                <a:latin typeface="Montserrat" pitchFamily="2" charset="0"/>
              </a:rPr>
              <a:t>(Facebook:ContaduriaGeneraldelaNacionCGN,  Twitter: Contaduria_CGN, YouTube: CGNOficial)</a:t>
            </a:r>
          </a:p>
        </p:txBody>
      </p:sp>
      <p:sp>
        <p:nvSpPr>
          <p:cNvPr id="89" name="Google Shape;1269;p38">
            <a:extLst>
              <a:ext uri="{FF2B5EF4-FFF2-40B4-BE49-F238E27FC236}">
                <a16:creationId xmlns:a16="http://schemas.microsoft.com/office/drawing/2014/main" id="{9A23A5B3-B842-4CA5-A363-781C120A41AC}"/>
              </a:ext>
            </a:extLst>
          </p:cNvPr>
          <p:cNvSpPr txBox="1"/>
          <p:nvPr/>
        </p:nvSpPr>
        <p:spPr>
          <a:xfrm>
            <a:off x="1907243" y="3177861"/>
            <a:ext cx="2478425" cy="25096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chemeClr val="bg1"/>
                </a:solidFill>
                <a:latin typeface="Montserrat" pitchFamily="2" charset="0"/>
                <a:ea typeface="Fira Sans Extra Condensed Medium"/>
                <a:cs typeface="Fira Sans Extra Condensed Medium"/>
                <a:sym typeface="Fira Sans Extra Condensed Medium"/>
              </a:rPr>
              <a:t>Correo Electrónico</a:t>
            </a:r>
          </a:p>
          <a:p>
            <a:pPr marL="0" lvl="0" indent="0" algn="l" rtl="0">
              <a:spcBef>
                <a:spcPts val="0"/>
              </a:spcBef>
              <a:spcAft>
                <a:spcPts val="0"/>
              </a:spcAft>
              <a:buNone/>
            </a:pPr>
            <a:endParaRPr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97" name="Google Shape;1269;p38">
            <a:extLst>
              <a:ext uri="{FF2B5EF4-FFF2-40B4-BE49-F238E27FC236}">
                <a16:creationId xmlns:a16="http://schemas.microsoft.com/office/drawing/2014/main" id="{E1DAB7A9-5283-48A5-AF1C-E3F7B96A55AA}"/>
              </a:ext>
            </a:extLst>
          </p:cNvPr>
          <p:cNvSpPr txBox="1"/>
          <p:nvPr/>
        </p:nvSpPr>
        <p:spPr>
          <a:xfrm>
            <a:off x="1907243" y="4990920"/>
            <a:ext cx="2825490" cy="25096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300" b="1" dirty="0">
                <a:solidFill>
                  <a:schemeClr val="bg1"/>
                </a:solidFill>
                <a:latin typeface="Montserrat" pitchFamily="2" charset="0"/>
                <a:ea typeface="Fira Sans Extra Condensed Medium"/>
                <a:cs typeface="Fira Sans Extra Condensed Medium"/>
                <a:sym typeface="Fira Sans Extra Condensed Medium"/>
              </a:rPr>
              <a:t>Página web del Sistema CHIP</a:t>
            </a:r>
          </a:p>
          <a:p>
            <a:pPr marL="0" lvl="0" indent="0" algn="l" rtl="0">
              <a:spcBef>
                <a:spcPts val="0"/>
              </a:spcBef>
              <a:spcAft>
                <a:spcPts val="0"/>
              </a:spcAft>
              <a:buNone/>
            </a:pPr>
            <a:endParaRPr sz="1300"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72" name="Google Shape;1269;p38">
            <a:extLst>
              <a:ext uri="{FF2B5EF4-FFF2-40B4-BE49-F238E27FC236}">
                <a16:creationId xmlns:a16="http://schemas.microsoft.com/office/drawing/2014/main" id="{9092DDA8-FE08-444D-BBC2-192181B6DC34}"/>
              </a:ext>
            </a:extLst>
          </p:cNvPr>
          <p:cNvSpPr txBox="1"/>
          <p:nvPr/>
        </p:nvSpPr>
        <p:spPr>
          <a:xfrm>
            <a:off x="1907243" y="3813970"/>
            <a:ext cx="2478425" cy="25096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chemeClr val="bg1"/>
                </a:solidFill>
                <a:latin typeface="Montserrat" pitchFamily="2" charset="0"/>
                <a:ea typeface="Fira Sans Extra Condensed Medium"/>
                <a:cs typeface="Fira Sans Extra Condensed Medium"/>
                <a:sym typeface="Fira Sans Extra Condensed Medium"/>
              </a:rPr>
              <a:t>Línea </a:t>
            </a:r>
            <a:r>
              <a:rPr lang="es-CO" b="1" kern="1500" dirty="0">
                <a:solidFill>
                  <a:schemeClr val="bg1"/>
                </a:solidFill>
                <a:latin typeface="Montserrat" pitchFamily="2" charset="0"/>
                <a:ea typeface="Fira Sans Extra Condensed Medium"/>
                <a:cs typeface="Fira Sans Extra Condensed Medium"/>
                <a:sym typeface="Fira Sans Extra Condensed Medium"/>
              </a:rPr>
              <a:t>Telefónica</a:t>
            </a:r>
          </a:p>
          <a:p>
            <a:pPr marL="0" lvl="0" indent="0" algn="l" rtl="0">
              <a:spcBef>
                <a:spcPts val="0"/>
              </a:spcBef>
              <a:spcAft>
                <a:spcPts val="0"/>
              </a:spcAft>
              <a:buNone/>
            </a:pPr>
            <a:endParaRPr lang="es-CO" dirty="0">
              <a:solidFill>
                <a:schemeClr val="bg1"/>
              </a:solidFill>
              <a:latin typeface="Montserrat" pitchFamily="2" charset="0"/>
              <a:ea typeface="Fira Sans Extra Condensed Medium"/>
              <a:cs typeface="Fira Sans Extra Condensed Medium"/>
              <a:sym typeface="Fira Sans Extra Condensed Medium"/>
            </a:endParaRPr>
          </a:p>
        </p:txBody>
      </p:sp>
      <p:sp>
        <p:nvSpPr>
          <p:cNvPr id="73" name="Google Shape;1269;p38">
            <a:extLst>
              <a:ext uri="{FF2B5EF4-FFF2-40B4-BE49-F238E27FC236}">
                <a16:creationId xmlns:a16="http://schemas.microsoft.com/office/drawing/2014/main" id="{0E99FB9D-1289-4F78-AE03-1CC049EC12B9}"/>
              </a:ext>
            </a:extLst>
          </p:cNvPr>
          <p:cNvSpPr txBox="1"/>
          <p:nvPr/>
        </p:nvSpPr>
        <p:spPr>
          <a:xfrm>
            <a:off x="1907243" y="4437698"/>
            <a:ext cx="2478425" cy="25096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chemeClr val="bg1"/>
                </a:solidFill>
                <a:latin typeface="Montserrat" pitchFamily="2" charset="0"/>
                <a:ea typeface="Fira Sans Extra Condensed Medium"/>
                <a:cs typeface="Fira Sans Extra Condensed Medium"/>
                <a:sym typeface="Fira Sans Extra Condensed Medium"/>
              </a:rPr>
              <a:t>Correspondencia</a:t>
            </a:r>
          </a:p>
          <a:p>
            <a:pPr marL="0" lvl="0" indent="0" algn="l" rtl="0">
              <a:spcBef>
                <a:spcPts val="0"/>
              </a:spcBef>
              <a:spcAft>
                <a:spcPts val="0"/>
              </a:spcAft>
              <a:buNone/>
            </a:pPr>
            <a:endParaRPr dirty="0">
              <a:solidFill>
                <a:schemeClr val="bg1"/>
              </a:solidFill>
              <a:latin typeface="Montserrat" pitchFamily="2" charset="0"/>
              <a:ea typeface="Fira Sans Extra Condensed Medium"/>
              <a:cs typeface="Fira Sans Extra Condensed Medium"/>
              <a:sym typeface="Fira Sans Extra Condensed Medium"/>
            </a:endParaRPr>
          </a:p>
        </p:txBody>
      </p:sp>
      <p:grpSp>
        <p:nvGrpSpPr>
          <p:cNvPr id="103" name="Grupo 102">
            <a:extLst>
              <a:ext uri="{FF2B5EF4-FFF2-40B4-BE49-F238E27FC236}">
                <a16:creationId xmlns:a16="http://schemas.microsoft.com/office/drawing/2014/main" id="{4BA48774-3E7F-410E-8E44-94322988BA38}"/>
              </a:ext>
            </a:extLst>
          </p:cNvPr>
          <p:cNvGrpSpPr/>
          <p:nvPr/>
        </p:nvGrpSpPr>
        <p:grpSpPr>
          <a:xfrm rot="10800000">
            <a:off x="6973170" y="2448867"/>
            <a:ext cx="384120" cy="382147"/>
            <a:chOff x="4014257" y="4368096"/>
            <a:chExt cx="791333" cy="785380"/>
          </a:xfrm>
        </p:grpSpPr>
        <p:sp>
          <p:nvSpPr>
            <p:cNvPr id="104" name="Google Shape;956;p32">
              <a:extLst>
                <a:ext uri="{FF2B5EF4-FFF2-40B4-BE49-F238E27FC236}">
                  <a16:creationId xmlns:a16="http://schemas.microsoft.com/office/drawing/2014/main" id="{C60C88DF-A7F1-414E-910D-AF2499A87ECF}"/>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7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107" name="Google Shape;957;p32">
              <a:extLst>
                <a:ext uri="{FF2B5EF4-FFF2-40B4-BE49-F238E27FC236}">
                  <a16:creationId xmlns:a16="http://schemas.microsoft.com/office/drawing/2014/main" id="{E7424727-3329-4456-925F-08BC1E8E1F19}"/>
                </a:ext>
              </a:extLst>
            </p:cNvPr>
            <p:cNvSpPr/>
            <p:nvPr/>
          </p:nvSpPr>
          <p:spPr>
            <a:xfrm>
              <a:off x="4033641" y="4368096"/>
              <a:ext cx="771949" cy="771951"/>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C0000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108" name="Imagen 107">
              <a:extLst>
                <a:ext uri="{FF2B5EF4-FFF2-40B4-BE49-F238E27FC236}">
                  <a16:creationId xmlns:a16="http://schemas.microsoft.com/office/drawing/2014/main" id="{A2FEEB47-7E26-4300-899F-BE30A6BB5D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4205465" y="4528907"/>
              <a:ext cx="405770" cy="485409"/>
            </a:xfrm>
            <a:prstGeom prst="rect">
              <a:avLst/>
            </a:prstGeom>
          </p:spPr>
        </p:pic>
      </p:grpSp>
      <p:sp>
        <p:nvSpPr>
          <p:cNvPr id="85" name="CuadroTexto 84">
            <a:extLst>
              <a:ext uri="{FF2B5EF4-FFF2-40B4-BE49-F238E27FC236}">
                <a16:creationId xmlns:a16="http://schemas.microsoft.com/office/drawing/2014/main" id="{16C4F855-DBEC-4082-A536-7893840B070E}"/>
              </a:ext>
            </a:extLst>
          </p:cNvPr>
          <p:cNvSpPr txBox="1"/>
          <p:nvPr/>
        </p:nvSpPr>
        <p:spPr>
          <a:xfrm>
            <a:off x="1918126" y="5173369"/>
            <a:ext cx="1700392" cy="276999"/>
          </a:xfrm>
          <a:prstGeom prst="rect">
            <a:avLst/>
          </a:prstGeom>
          <a:noFill/>
        </p:spPr>
        <p:txBody>
          <a:bodyPr wrap="square">
            <a:spAutoFit/>
          </a:bodyPr>
          <a:lstStyle/>
          <a:p>
            <a:r>
              <a:rPr lang="es-CO" sz="1200" b="0" u="sng" kern="1200" dirty="0">
                <a:solidFill>
                  <a:schemeClr val="bg1"/>
                </a:solidFill>
                <a:effectLst/>
                <a:latin typeface="Montserrat" pitchFamily="2" charset="0"/>
              </a:rPr>
              <a:t>www.chip.gov.co</a:t>
            </a:r>
            <a:endParaRPr lang="es-CO" sz="1200" dirty="0">
              <a:solidFill>
                <a:schemeClr val="bg1"/>
              </a:solidFill>
              <a:latin typeface="Montserrat" pitchFamily="2" charset="0"/>
            </a:endParaRPr>
          </a:p>
        </p:txBody>
      </p:sp>
      <p:grpSp>
        <p:nvGrpSpPr>
          <p:cNvPr id="86" name="Google Shape;554;p26">
            <a:extLst>
              <a:ext uri="{FF2B5EF4-FFF2-40B4-BE49-F238E27FC236}">
                <a16:creationId xmlns:a16="http://schemas.microsoft.com/office/drawing/2014/main" id="{C27B2B01-4696-42DD-B3D6-D502905E87AB}"/>
              </a:ext>
            </a:extLst>
          </p:cNvPr>
          <p:cNvGrpSpPr/>
          <p:nvPr/>
        </p:nvGrpSpPr>
        <p:grpSpPr>
          <a:xfrm>
            <a:off x="684436" y="16991"/>
            <a:ext cx="6513954" cy="773932"/>
            <a:chOff x="3223397" y="819725"/>
            <a:chExt cx="4811328" cy="810244"/>
          </a:xfrm>
        </p:grpSpPr>
        <p:sp>
          <p:nvSpPr>
            <p:cNvPr id="87" name="Google Shape;555;p26">
              <a:extLst>
                <a:ext uri="{FF2B5EF4-FFF2-40B4-BE49-F238E27FC236}">
                  <a16:creationId xmlns:a16="http://schemas.microsoft.com/office/drawing/2014/main" id="{0EE244F6-6289-458C-ABD5-9C19E836C6E0}"/>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556;p26">
              <a:extLst>
                <a:ext uri="{FF2B5EF4-FFF2-40B4-BE49-F238E27FC236}">
                  <a16:creationId xmlns:a16="http://schemas.microsoft.com/office/drawing/2014/main" id="{D3214520-081E-4EE2-A434-808BD090FEAE}"/>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557;p26">
              <a:extLst>
                <a:ext uri="{FF2B5EF4-FFF2-40B4-BE49-F238E27FC236}">
                  <a16:creationId xmlns:a16="http://schemas.microsoft.com/office/drawing/2014/main" id="{7481561F-15E1-48FA-A7B3-08B108AD3B9B}"/>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558;p26">
              <a:extLst>
                <a:ext uri="{FF2B5EF4-FFF2-40B4-BE49-F238E27FC236}">
                  <a16:creationId xmlns:a16="http://schemas.microsoft.com/office/drawing/2014/main" id="{2C710322-4952-4CF7-AA3D-CBA6C89D4010}"/>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561;p26">
              <a:extLst>
                <a:ext uri="{FF2B5EF4-FFF2-40B4-BE49-F238E27FC236}">
                  <a16:creationId xmlns:a16="http://schemas.microsoft.com/office/drawing/2014/main" id="{E6C17342-BE90-455F-90A0-97CAE072240B}"/>
                </a:ext>
              </a:extLst>
            </p:cNvPr>
            <p:cNvSpPr txBox="1"/>
            <p:nvPr/>
          </p:nvSpPr>
          <p:spPr>
            <a:xfrm>
              <a:off x="4714007" y="897419"/>
              <a:ext cx="3180493"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000" b="1" spc="20" dirty="0">
                  <a:solidFill>
                    <a:schemeClr val="bg1"/>
                  </a:solidFill>
                  <a:latin typeface="Montserrat" pitchFamily="2" charset="0"/>
                </a:rPr>
                <a:t>Efectividad para interactuar</a:t>
              </a:r>
              <a:endParaRPr lang="es-CO" sz="2000" b="1" dirty="0">
                <a:solidFill>
                  <a:schemeClr val="bg1"/>
                </a:solidFill>
                <a:latin typeface="Montserrat" pitchFamily="2" charset="0"/>
              </a:endParaRPr>
            </a:p>
          </p:txBody>
        </p:sp>
        <p:sp>
          <p:nvSpPr>
            <p:cNvPr id="96" name="Google Shape;562;p26">
              <a:extLst>
                <a:ext uri="{FF2B5EF4-FFF2-40B4-BE49-F238E27FC236}">
                  <a16:creationId xmlns:a16="http://schemas.microsoft.com/office/drawing/2014/main" id="{24C1431D-6F7D-4FBA-8299-42B98769D1AA}"/>
                </a:ext>
              </a:extLst>
            </p:cNvPr>
            <p:cNvSpPr/>
            <p:nvPr/>
          </p:nvSpPr>
          <p:spPr>
            <a:xfrm>
              <a:off x="3784051" y="919200"/>
              <a:ext cx="520873" cy="582278"/>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ea typeface="Fira Sans Extra Condensed Medium"/>
                  <a:cs typeface="Fira Sans Extra Condensed Medium"/>
                  <a:sym typeface="Fira Sans Extra Condensed Medium"/>
                </a:rPr>
                <a:t>03</a:t>
              </a:r>
              <a:endParaRPr sz="2500" dirty="0">
                <a:solidFill>
                  <a:srgbClr val="FFFFFF"/>
                </a:solidFill>
              </a:endParaRPr>
            </a:p>
          </p:txBody>
        </p:sp>
      </p:grpSp>
      <p:grpSp>
        <p:nvGrpSpPr>
          <p:cNvPr id="125" name="Grupo 124">
            <a:extLst>
              <a:ext uri="{FF2B5EF4-FFF2-40B4-BE49-F238E27FC236}">
                <a16:creationId xmlns:a16="http://schemas.microsoft.com/office/drawing/2014/main" id="{6D2715A4-DF18-4287-91D6-F57EB91C18AA}"/>
              </a:ext>
            </a:extLst>
          </p:cNvPr>
          <p:cNvGrpSpPr/>
          <p:nvPr/>
        </p:nvGrpSpPr>
        <p:grpSpPr>
          <a:xfrm>
            <a:off x="6970190" y="1884782"/>
            <a:ext cx="299132" cy="300218"/>
            <a:chOff x="4014257" y="4368096"/>
            <a:chExt cx="782541" cy="785380"/>
          </a:xfrm>
        </p:grpSpPr>
        <p:sp>
          <p:nvSpPr>
            <p:cNvPr id="126" name="Google Shape;956;p32">
              <a:extLst>
                <a:ext uri="{FF2B5EF4-FFF2-40B4-BE49-F238E27FC236}">
                  <a16:creationId xmlns:a16="http://schemas.microsoft.com/office/drawing/2014/main" id="{C91D0221-D61C-4ED8-A03B-D5E1EBF68858}"/>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127" name="Google Shape;957;p32">
              <a:extLst>
                <a:ext uri="{FF2B5EF4-FFF2-40B4-BE49-F238E27FC236}">
                  <a16:creationId xmlns:a16="http://schemas.microsoft.com/office/drawing/2014/main" id="{A9B5F42B-B72C-4C49-A663-3122768D4B90}"/>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128" name="Imagen 127">
              <a:extLst>
                <a:ext uri="{FF2B5EF4-FFF2-40B4-BE49-F238E27FC236}">
                  <a16:creationId xmlns:a16="http://schemas.microsoft.com/office/drawing/2014/main" id="{C1C42778-10D2-407B-8EA5-340D9BC949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29" name="Grupo 128">
            <a:extLst>
              <a:ext uri="{FF2B5EF4-FFF2-40B4-BE49-F238E27FC236}">
                <a16:creationId xmlns:a16="http://schemas.microsoft.com/office/drawing/2014/main" id="{01BEDE5E-2438-4892-849B-534FEE1CAA2D}"/>
              </a:ext>
            </a:extLst>
          </p:cNvPr>
          <p:cNvGrpSpPr/>
          <p:nvPr/>
        </p:nvGrpSpPr>
        <p:grpSpPr>
          <a:xfrm>
            <a:off x="7017200" y="3187438"/>
            <a:ext cx="299132" cy="300218"/>
            <a:chOff x="4014257" y="4368096"/>
            <a:chExt cx="782541" cy="785380"/>
          </a:xfrm>
        </p:grpSpPr>
        <p:sp>
          <p:nvSpPr>
            <p:cNvPr id="130" name="Google Shape;956;p32">
              <a:extLst>
                <a:ext uri="{FF2B5EF4-FFF2-40B4-BE49-F238E27FC236}">
                  <a16:creationId xmlns:a16="http://schemas.microsoft.com/office/drawing/2014/main" id="{EC0B4A83-9FB9-442D-88F5-E5E66136DA86}"/>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131" name="Google Shape;957;p32">
              <a:extLst>
                <a:ext uri="{FF2B5EF4-FFF2-40B4-BE49-F238E27FC236}">
                  <a16:creationId xmlns:a16="http://schemas.microsoft.com/office/drawing/2014/main" id="{492E2698-A07D-4F90-B9E2-AA8CBE267CD4}"/>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132" name="Imagen 131">
              <a:extLst>
                <a:ext uri="{FF2B5EF4-FFF2-40B4-BE49-F238E27FC236}">
                  <a16:creationId xmlns:a16="http://schemas.microsoft.com/office/drawing/2014/main" id="{B9B2267B-B841-4186-8288-CD79A2B00E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33" name="Grupo 132">
            <a:extLst>
              <a:ext uri="{FF2B5EF4-FFF2-40B4-BE49-F238E27FC236}">
                <a16:creationId xmlns:a16="http://schemas.microsoft.com/office/drawing/2014/main" id="{226C0977-9D9A-42C8-A5C6-2A9CDB6B2168}"/>
              </a:ext>
            </a:extLst>
          </p:cNvPr>
          <p:cNvGrpSpPr/>
          <p:nvPr/>
        </p:nvGrpSpPr>
        <p:grpSpPr>
          <a:xfrm>
            <a:off x="7020179" y="3796611"/>
            <a:ext cx="299132" cy="300218"/>
            <a:chOff x="4014257" y="4368096"/>
            <a:chExt cx="782541" cy="785380"/>
          </a:xfrm>
        </p:grpSpPr>
        <p:sp>
          <p:nvSpPr>
            <p:cNvPr id="134" name="Google Shape;956;p32">
              <a:extLst>
                <a:ext uri="{FF2B5EF4-FFF2-40B4-BE49-F238E27FC236}">
                  <a16:creationId xmlns:a16="http://schemas.microsoft.com/office/drawing/2014/main" id="{9C981FC1-FB5F-4EDF-AF02-27D6AA98EC0F}"/>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135" name="Google Shape;957;p32">
              <a:extLst>
                <a:ext uri="{FF2B5EF4-FFF2-40B4-BE49-F238E27FC236}">
                  <a16:creationId xmlns:a16="http://schemas.microsoft.com/office/drawing/2014/main" id="{2D84CBA7-E8FB-459E-9FA3-D3566DA68B88}"/>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136" name="Imagen 135">
              <a:extLst>
                <a:ext uri="{FF2B5EF4-FFF2-40B4-BE49-F238E27FC236}">
                  <a16:creationId xmlns:a16="http://schemas.microsoft.com/office/drawing/2014/main" id="{C1A74E71-691E-4F79-8378-C3E39FEFC5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37" name="Grupo 136">
            <a:extLst>
              <a:ext uri="{FF2B5EF4-FFF2-40B4-BE49-F238E27FC236}">
                <a16:creationId xmlns:a16="http://schemas.microsoft.com/office/drawing/2014/main" id="{AA2C7A35-F1B9-4634-882A-46528D2EBA5D}"/>
              </a:ext>
            </a:extLst>
          </p:cNvPr>
          <p:cNvGrpSpPr/>
          <p:nvPr/>
        </p:nvGrpSpPr>
        <p:grpSpPr>
          <a:xfrm>
            <a:off x="6981882" y="5017144"/>
            <a:ext cx="299132" cy="300218"/>
            <a:chOff x="4014257" y="4368096"/>
            <a:chExt cx="782541" cy="785380"/>
          </a:xfrm>
        </p:grpSpPr>
        <p:sp>
          <p:nvSpPr>
            <p:cNvPr id="138" name="Google Shape;956;p32">
              <a:extLst>
                <a:ext uri="{FF2B5EF4-FFF2-40B4-BE49-F238E27FC236}">
                  <a16:creationId xmlns:a16="http://schemas.microsoft.com/office/drawing/2014/main" id="{D1380237-730C-4516-8F58-67F17AF65B0C}"/>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latin typeface="Montserrat" pitchFamily="2" charset="0"/>
              </a:endParaRPr>
            </a:p>
          </p:txBody>
        </p:sp>
        <p:sp>
          <p:nvSpPr>
            <p:cNvPr id="139" name="Google Shape;957;p32">
              <a:extLst>
                <a:ext uri="{FF2B5EF4-FFF2-40B4-BE49-F238E27FC236}">
                  <a16:creationId xmlns:a16="http://schemas.microsoft.com/office/drawing/2014/main" id="{670649A5-82FB-41D5-A283-609CF53EB1B1}"/>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latin typeface="Montserrat" pitchFamily="2" charset="0"/>
              </a:endParaRPr>
            </a:p>
          </p:txBody>
        </p:sp>
        <p:pic>
          <p:nvPicPr>
            <p:cNvPr id="140" name="Imagen 139">
              <a:extLst>
                <a:ext uri="{FF2B5EF4-FFF2-40B4-BE49-F238E27FC236}">
                  <a16:creationId xmlns:a16="http://schemas.microsoft.com/office/drawing/2014/main" id="{CD8F9E17-8B36-4B65-A628-60332C862D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Tree>
    <p:extLst>
      <p:ext uri="{BB962C8B-B14F-4D97-AF65-F5344CB8AC3E}">
        <p14:creationId xmlns:p14="http://schemas.microsoft.com/office/powerpoint/2010/main" val="42070828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ángulo 94">
            <a:extLst>
              <a:ext uri="{FF2B5EF4-FFF2-40B4-BE49-F238E27FC236}">
                <a16:creationId xmlns:a16="http://schemas.microsoft.com/office/drawing/2014/main" id="{ADD23833-CF86-4283-8B1B-70B89D1D9942}"/>
              </a:ext>
            </a:extLst>
          </p:cNvPr>
          <p:cNvSpPr/>
          <p:nvPr/>
        </p:nvSpPr>
        <p:spPr>
          <a:xfrm>
            <a:off x="525294" y="1206235"/>
            <a:ext cx="8279041" cy="584775"/>
          </a:xfrm>
          <a:prstGeom prst="rect">
            <a:avLst/>
          </a:prstGeom>
          <a:solidFill>
            <a:schemeClr val="bg1">
              <a:lumMod val="95000"/>
              <a:alpha val="46000"/>
            </a:schemeClr>
          </a:solidFill>
        </p:spPr>
        <p:txBody>
          <a:bodyPr wrap="square">
            <a:spAutoFit/>
          </a:bodyPr>
          <a:lstStyle/>
          <a:p>
            <a:pPr algn="just"/>
            <a:r>
              <a:rPr lang="es-MX" sz="1600" dirty="0">
                <a:latin typeface="Montserrat" pitchFamily="2" charset="0"/>
              </a:rPr>
              <a:t>Requisitos de la  información publicada en la página web </a:t>
            </a:r>
            <a:r>
              <a:rPr lang="es-MX" sz="1600" b="1" dirty="0">
                <a:latin typeface="Montserrat" pitchFamily="2" charset="0"/>
              </a:rPr>
              <a:t>www.contaduria.gov.co </a:t>
            </a:r>
            <a:r>
              <a:rPr lang="es-MX" sz="1600" dirty="0">
                <a:latin typeface="Montserrat" pitchFamily="2" charset="0"/>
              </a:rPr>
              <a:t>(en la categoría de calificación esperada - 5/5 Alto)</a:t>
            </a:r>
          </a:p>
        </p:txBody>
      </p:sp>
      <p:grpSp>
        <p:nvGrpSpPr>
          <p:cNvPr id="98" name="Google Shape;554;p26">
            <a:extLst>
              <a:ext uri="{FF2B5EF4-FFF2-40B4-BE49-F238E27FC236}">
                <a16:creationId xmlns:a16="http://schemas.microsoft.com/office/drawing/2014/main" id="{12A043EE-0A69-4BD3-A4E2-7098F8ED675D}"/>
              </a:ext>
            </a:extLst>
          </p:cNvPr>
          <p:cNvGrpSpPr/>
          <p:nvPr/>
        </p:nvGrpSpPr>
        <p:grpSpPr>
          <a:xfrm>
            <a:off x="684435" y="110803"/>
            <a:ext cx="5816556" cy="977555"/>
            <a:chOff x="3223397" y="819725"/>
            <a:chExt cx="4811328" cy="810244"/>
          </a:xfrm>
        </p:grpSpPr>
        <p:sp>
          <p:nvSpPr>
            <p:cNvPr id="99" name="Google Shape;555;p26">
              <a:extLst>
                <a:ext uri="{FF2B5EF4-FFF2-40B4-BE49-F238E27FC236}">
                  <a16:creationId xmlns:a16="http://schemas.microsoft.com/office/drawing/2014/main" id="{F635FFF8-08C7-413A-A098-E71F990CBFED}"/>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56;p26">
              <a:extLst>
                <a:ext uri="{FF2B5EF4-FFF2-40B4-BE49-F238E27FC236}">
                  <a16:creationId xmlns:a16="http://schemas.microsoft.com/office/drawing/2014/main" id="{330846B7-F836-435B-A885-BCA416B9B810}"/>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557;p26">
              <a:extLst>
                <a:ext uri="{FF2B5EF4-FFF2-40B4-BE49-F238E27FC236}">
                  <a16:creationId xmlns:a16="http://schemas.microsoft.com/office/drawing/2014/main" id="{3655BFCF-A2DB-4EDF-B022-3681ACC35B44}"/>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558;p26">
              <a:extLst>
                <a:ext uri="{FF2B5EF4-FFF2-40B4-BE49-F238E27FC236}">
                  <a16:creationId xmlns:a16="http://schemas.microsoft.com/office/drawing/2014/main" id="{9BC9BF05-D8D2-4B70-978E-7BBF28FD5EB9}"/>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561;p26">
              <a:extLst>
                <a:ext uri="{FF2B5EF4-FFF2-40B4-BE49-F238E27FC236}">
                  <a16:creationId xmlns:a16="http://schemas.microsoft.com/office/drawing/2014/main" id="{E7ED8163-3F88-42FA-81A2-9DB32D6C8E4B}"/>
                </a:ext>
              </a:extLst>
            </p:cNvPr>
            <p:cNvSpPr txBox="1"/>
            <p:nvPr/>
          </p:nvSpPr>
          <p:spPr>
            <a:xfrm>
              <a:off x="4854232" y="919199"/>
              <a:ext cx="3180493"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400" b="1" spc="20" dirty="0">
                  <a:solidFill>
                    <a:schemeClr val="bg1"/>
                  </a:solidFill>
                  <a:latin typeface="Montserrat" pitchFamily="2" charset="0"/>
                </a:rPr>
                <a:t>Requisitos </a:t>
              </a:r>
              <a:r>
                <a:rPr lang="es-MX" sz="2000" b="1" dirty="0">
                  <a:solidFill>
                    <a:schemeClr val="bg1"/>
                  </a:solidFill>
                  <a:latin typeface="Montserrat" pitchFamily="2" charset="0"/>
                </a:rPr>
                <a:t>www.contaduria.gov.co </a:t>
              </a:r>
              <a:endParaRPr lang="es-CO" sz="2400" b="1" dirty="0">
                <a:solidFill>
                  <a:schemeClr val="bg1"/>
                </a:solidFill>
                <a:latin typeface="Montserrat" pitchFamily="2" charset="0"/>
              </a:endParaRPr>
            </a:p>
          </p:txBody>
        </p:sp>
        <p:sp>
          <p:nvSpPr>
            <p:cNvPr id="104" name="Google Shape;562;p26">
              <a:extLst>
                <a:ext uri="{FF2B5EF4-FFF2-40B4-BE49-F238E27FC236}">
                  <a16:creationId xmlns:a16="http://schemas.microsoft.com/office/drawing/2014/main" id="{3E985204-6EB8-41E3-836F-B7AB042BFE63}"/>
                </a:ext>
              </a:extLst>
            </p:cNvPr>
            <p:cNvSpPr/>
            <p:nvPr/>
          </p:nvSpPr>
          <p:spPr>
            <a:xfrm>
              <a:off x="3784050" y="919200"/>
              <a:ext cx="617335" cy="488499"/>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ea typeface="Fira Sans Extra Condensed Medium"/>
                  <a:cs typeface="Fira Sans Extra Condensed Medium"/>
                  <a:sym typeface="Fira Sans Extra Condensed Medium"/>
                </a:rPr>
                <a:t>04</a:t>
              </a:r>
              <a:endParaRPr sz="2500" dirty="0">
                <a:solidFill>
                  <a:srgbClr val="FFFFFF"/>
                </a:solidFill>
              </a:endParaRPr>
            </a:p>
          </p:txBody>
        </p:sp>
      </p:grpSp>
      <p:grpSp>
        <p:nvGrpSpPr>
          <p:cNvPr id="26" name="Grupo 25">
            <a:extLst>
              <a:ext uri="{FF2B5EF4-FFF2-40B4-BE49-F238E27FC236}">
                <a16:creationId xmlns:a16="http://schemas.microsoft.com/office/drawing/2014/main" id="{38226D5F-6095-4F73-B5DF-5C4A4785BF6C}"/>
              </a:ext>
            </a:extLst>
          </p:cNvPr>
          <p:cNvGrpSpPr/>
          <p:nvPr/>
        </p:nvGrpSpPr>
        <p:grpSpPr>
          <a:xfrm>
            <a:off x="913834" y="2055791"/>
            <a:ext cx="3384022" cy="585241"/>
            <a:chOff x="913834" y="2055791"/>
            <a:chExt cx="3384022" cy="585241"/>
          </a:xfrm>
        </p:grpSpPr>
        <p:sp>
          <p:nvSpPr>
            <p:cNvPr id="129" name="Rectángulo: esquinas redondeadas 128">
              <a:extLst>
                <a:ext uri="{FF2B5EF4-FFF2-40B4-BE49-F238E27FC236}">
                  <a16:creationId xmlns:a16="http://schemas.microsoft.com/office/drawing/2014/main" id="{EA01E044-52B7-4B61-ACA0-273CE3E6A6C5}"/>
                </a:ext>
              </a:extLst>
            </p:cNvPr>
            <p:cNvSpPr/>
            <p:nvPr/>
          </p:nvSpPr>
          <p:spPr>
            <a:xfrm>
              <a:off x="913834" y="2055791"/>
              <a:ext cx="3384022"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5" name="Rectángulo: esquinas redondeadas 104">
              <a:extLst>
                <a:ext uri="{FF2B5EF4-FFF2-40B4-BE49-F238E27FC236}">
                  <a16:creationId xmlns:a16="http://schemas.microsoft.com/office/drawing/2014/main" id="{7EAB7ED3-8E59-4CC2-8022-3E0F0C5BA62B}"/>
                </a:ext>
              </a:extLst>
            </p:cNvPr>
            <p:cNvSpPr/>
            <p:nvPr/>
          </p:nvSpPr>
          <p:spPr>
            <a:xfrm>
              <a:off x="913834" y="2566694"/>
              <a:ext cx="3384022" cy="74338"/>
            </a:xfrm>
            <a:prstGeom prst="roundRect">
              <a:avLst/>
            </a:prstGeom>
            <a:solidFill>
              <a:srgbClr val="F2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7" name="Google Shape;1269;p38">
            <a:extLst>
              <a:ext uri="{FF2B5EF4-FFF2-40B4-BE49-F238E27FC236}">
                <a16:creationId xmlns:a16="http://schemas.microsoft.com/office/drawing/2014/main" id="{102ABF77-95BC-4705-9F16-DD6CD0DF6326}"/>
              </a:ext>
            </a:extLst>
          </p:cNvPr>
          <p:cNvSpPr txBox="1"/>
          <p:nvPr/>
        </p:nvSpPr>
        <p:spPr>
          <a:xfrm>
            <a:off x="837125" y="2215579"/>
            <a:ext cx="3094697"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Calidad</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108" name="Google Shape;1268;p38">
            <a:extLst>
              <a:ext uri="{FF2B5EF4-FFF2-40B4-BE49-F238E27FC236}">
                <a16:creationId xmlns:a16="http://schemas.microsoft.com/office/drawing/2014/main" id="{D1835296-498B-467A-8983-0A09A8556386}"/>
              </a:ext>
            </a:extLst>
          </p:cNvPr>
          <p:cNvSpPr txBox="1"/>
          <p:nvPr/>
        </p:nvSpPr>
        <p:spPr>
          <a:xfrm>
            <a:off x="2719682" y="2177055"/>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2 puntos</a:t>
            </a:r>
          </a:p>
        </p:txBody>
      </p:sp>
      <p:grpSp>
        <p:nvGrpSpPr>
          <p:cNvPr id="130" name="Grupo 129">
            <a:extLst>
              <a:ext uri="{FF2B5EF4-FFF2-40B4-BE49-F238E27FC236}">
                <a16:creationId xmlns:a16="http://schemas.microsoft.com/office/drawing/2014/main" id="{3AB45B3E-2B0C-487D-81C2-5F7597DD11E6}"/>
              </a:ext>
            </a:extLst>
          </p:cNvPr>
          <p:cNvGrpSpPr/>
          <p:nvPr/>
        </p:nvGrpSpPr>
        <p:grpSpPr>
          <a:xfrm>
            <a:off x="2357278" y="2161134"/>
            <a:ext cx="299132" cy="300218"/>
            <a:chOff x="4014257" y="4368096"/>
            <a:chExt cx="782541" cy="785380"/>
          </a:xfrm>
        </p:grpSpPr>
        <p:sp>
          <p:nvSpPr>
            <p:cNvPr id="131" name="Google Shape;956;p32">
              <a:extLst>
                <a:ext uri="{FF2B5EF4-FFF2-40B4-BE49-F238E27FC236}">
                  <a16:creationId xmlns:a16="http://schemas.microsoft.com/office/drawing/2014/main" id="{4A277B96-895A-4F29-8698-BB2700CAA94E}"/>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32" name="Google Shape;957;p32">
              <a:extLst>
                <a:ext uri="{FF2B5EF4-FFF2-40B4-BE49-F238E27FC236}">
                  <a16:creationId xmlns:a16="http://schemas.microsoft.com/office/drawing/2014/main" id="{222204C6-5C26-410C-BDA1-E03A2835F403}"/>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33" name="Imagen 132">
              <a:extLst>
                <a:ext uri="{FF2B5EF4-FFF2-40B4-BE49-F238E27FC236}">
                  <a16:creationId xmlns:a16="http://schemas.microsoft.com/office/drawing/2014/main" id="{8B3722FC-4107-4C65-87D1-8DCCC021D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25" name="Grupo 24">
            <a:extLst>
              <a:ext uri="{FF2B5EF4-FFF2-40B4-BE49-F238E27FC236}">
                <a16:creationId xmlns:a16="http://schemas.microsoft.com/office/drawing/2014/main" id="{A4CEAFCF-C414-441F-9D4C-A757606EC823}"/>
              </a:ext>
            </a:extLst>
          </p:cNvPr>
          <p:cNvGrpSpPr/>
          <p:nvPr/>
        </p:nvGrpSpPr>
        <p:grpSpPr>
          <a:xfrm>
            <a:off x="913834" y="2848811"/>
            <a:ext cx="3384022" cy="585241"/>
            <a:chOff x="913834" y="2848811"/>
            <a:chExt cx="3384022" cy="585241"/>
          </a:xfrm>
        </p:grpSpPr>
        <p:sp>
          <p:nvSpPr>
            <p:cNvPr id="134" name="Rectángulo: esquinas redondeadas 133">
              <a:extLst>
                <a:ext uri="{FF2B5EF4-FFF2-40B4-BE49-F238E27FC236}">
                  <a16:creationId xmlns:a16="http://schemas.microsoft.com/office/drawing/2014/main" id="{E21C1698-8ABA-441B-80F4-43BCDE480A08}"/>
                </a:ext>
              </a:extLst>
            </p:cNvPr>
            <p:cNvSpPr/>
            <p:nvPr/>
          </p:nvSpPr>
          <p:spPr>
            <a:xfrm>
              <a:off x="913834" y="2848811"/>
              <a:ext cx="3384022"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5" name="Rectángulo: esquinas redondeadas 134">
              <a:extLst>
                <a:ext uri="{FF2B5EF4-FFF2-40B4-BE49-F238E27FC236}">
                  <a16:creationId xmlns:a16="http://schemas.microsoft.com/office/drawing/2014/main" id="{D6E474B6-A9B4-440E-BEAE-54BB40FEC6A5}"/>
                </a:ext>
              </a:extLst>
            </p:cNvPr>
            <p:cNvSpPr/>
            <p:nvPr/>
          </p:nvSpPr>
          <p:spPr>
            <a:xfrm>
              <a:off x="913834" y="3359714"/>
              <a:ext cx="3384022" cy="74338"/>
            </a:xfrm>
            <a:prstGeom prst="roundRect">
              <a:avLst/>
            </a:prstGeom>
            <a:solidFill>
              <a:srgbClr val="F3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36" name="Google Shape;1269;p38">
            <a:extLst>
              <a:ext uri="{FF2B5EF4-FFF2-40B4-BE49-F238E27FC236}">
                <a16:creationId xmlns:a16="http://schemas.microsoft.com/office/drawing/2014/main" id="{C164F9B1-F30D-40C7-B501-C05ECA8800D7}"/>
              </a:ext>
            </a:extLst>
          </p:cNvPr>
          <p:cNvSpPr txBox="1"/>
          <p:nvPr/>
        </p:nvSpPr>
        <p:spPr>
          <a:xfrm>
            <a:off x="888484" y="2996254"/>
            <a:ext cx="3094697"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Completitud</a:t>
            </a:r>
          </a:p>
          <a:p>
            <a:pPr marL="0" lvl="0" indent="0" algn="l" rtl="0">
              <a:spcBef>
                <a:spcPts val="0"/>
              </a:spcBef>
              <a:spcAft>
                <a:spcPts val="0"/>
              </a:spcAft>
              <a:buNone/>
            </a:pPr>
            <a:endParaRPr lang="es-CO" dirty="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24" name="Grupo 23">
            <a:extLst>
              <a:ext uri="{FF2B5EF4-FFF2-40B4-BE49-F238E27FC236}">
                <a16:creationId xmlns:a16="http://schemas.microsoft.com/office/drawing/2014/main" id="{CBE10326-A034-422F-A657-4C2AD161CA57}"/>
              </a:ext>
            </a:extLst>
          </p:cNvPr>
          <p:cNvGrpSpPr/>
          <p:nvPr/>
        </p:nvGrpSpPr>
        <p:grpSpPr>
          <a:xfrm>
            <a:off x="913834" y="3668371"/>
            <a:ext cx="3384022" cy="585241"/>
            <a:chOff x="913834" y="3657748"/>
            <a:chExt cx="3384022" cy="585241"/>
          </a:xfrm>
        </p:grpSpPr>
        <p:sp>
          <p:nvSpPr>
            <p:cNvPr id="143" name="Rectángulo: esquinas redondeadas 142">
              <a:extLst>
                <a:ext uri="{FF2B5EF4-FFF2-40B4-BE49-F238E27FC236}">
                  <a16:creationId xmlns:a16="http://schemas.microsoft.com/office/drawing/2014/main" id="{A634D340-C106-49F6-A5F8-6BC01255EE86}"/>
                </a:ext>
              </a:extLst>
            </p:cNvPr>
            <p:cNvSpPr/>
            <p:nvPr/>
          </p:nvSpPr>
          <p:spPr>
            <a:xfrm>
              <a:off x="913834" y="3657748"/>
              <a:ext cx="3384022"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4" name="Rectángulo: esquinas redondeadas 143">
              <a:extLst>
                <a:ext uri="{FF2B5EF4-FFF2-40B4-BE49-F238E27FC236}">
                  <a16:creationId xmlns:a16="http://schemas.microsoft.com/office/drawing/2014/main" id="{CA589B55-F2C1-41B0-8385-91B6C893B96F}"/>
                </a:ext>
              </a:extLst>
            </p:cNvPr>
            <p:cNvSpPr/>
            <p:nvPr/>
          </p:nvSpPr>
          <p:spPr>
            <a:xfrm>
              <a:off x="913834" y="4168651"/>
              <a:ext cx="3384022" cy="74338"/>
            </a:xfrm>
            <a:prstGeom prst="roundRect">
              <a:avLst/>
            </a:prstGeom>
            <a:solidFill>
              <a:srgbClr val="F39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45" name="Google Shape;1269;p38">
            <a:extLst>
              <a:ext uri="{FF2B5EF4-FFF2-40B4-BE49-F238E27FC236}">
                <a16:creationId xmlns:a16="http://schemas.microsoft.com/office/drawing/2014/main" id="{C6690B1E-EAA2-450A-9700-17A75F3C24AF}"/>
              </a:ext>
            </a:extLst>
          </p:cNvPr>
          <p:cNvSpPr txBox="1"/>
          <p:nvPr/>
        </p:nvSpPr>
        <p:spPr>
          <a:xfrm>
            <a:off x="888484" y="3791738"/>
            <a:ext cx="3094697"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Oportunidad</a:t>
            </a:r>
          </a:p>
          <a:p>
            <a:pPr marL="0" lvl="0" indent="0" algn="l" rtl="0">
              <a:spcBef>
                <a:spcPts val="0"/>
              </a:spcBef>
              <a:spcAft>
                <a:spcPts val="0"/>
              </a:spcAft>
              <a:buNone/>
            </a:pPr>
            <a:endParaRPr lang="es-CO"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46" name="Google Shape;1268;p38">
            <a:extLst>
              <a:ext uri="{FF2B5EF4-FFF2-40B4-BE49-F238E27FC236}">
                <a16:creationId xmlns:a16="http://schemas.microsoft.com/office/drawing/2014/main" id="{D21F071E-C375-4AF7-8161-70F9B129F69F}"/>
              </a:ext>
            </a:extLst>
          </p:cNvPr>
          <p:cNvSpPr txBox="1"/>
          <p:nvPr/>
        </p:nvSpPr>
        <p:spPr>
          <a:xfrm>
            <a:off x="2719682" y="377901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2 puntos</a:t>
            </a:r>
          </a:p>
        </p:txBody>
      </p:sp>
      <p:grpSp>
        <p:nvGrpSpPr>
          <p:cNvPr id="148" name="Grupo 147">
            <a:extLst>
              <a:ext uri="{FF2B5EF4-FFF2-40B4-BE49-F238E27FC236}">
                <a16:creationId xmlns:a16="http://schemas.microsoft.com/office/drawing/2014/main" id="{2C4FB6B2-61F8-4CC0-B270-1BA26EC060A4}"/>
              </a:ext>
            </a:extLst>
          </p:cNvPr>
          <p:cNvGrpSpPr/>
          <p:nvPr/>
        </p:nvGrpSpPr>
        <p:grpSpPr>
          <a:xfrm>
            <a:off x="2319884" y="4557254"/>
            <a:ext cx="299132" cy="300218"/>
            <a:chOff x="4014257" y="4368096"/>
            <a:chExt cx="782541" cy="785380"/>
          </a:xfrm>
        </p:grpSpPr>
        <p:sp>
          <p:nvSpPr>
            <p:cNvPr id="149" name="Google Shape;956;p32">
              <a:extLst>
                <a:ext uri="{FF2B5EF4-FFF2-40B4-BE49-F238E27FC236}">
                  <a16:creationId xmlns:a16="http://schemas.microsoft.com/office/drawing/2014/main" id="{403614F8-A184-4B1C-B3F6-4223E2E696D8}"/>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50" name="Google Shape;957;p32">
              <a:extLst>
                <a:ext uri="{FF2B5EF4-FFF2-40B4-BE49-F238E27FC236}">
                  <a16:creationId xmlns:a16="http://schemas.microsoft.com/office/drawing/2014/main" id="{13EFA516-24F0-404C-9D66-4F8877707018}"/>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51" name="Imagen 150">
              <a:extLst>
                <a:ext uri="{FF2B5EF4-FFF2-40B4-BE49-F238E27FC236}">
                  <a16:creationId xmlns:a16="http://schemas.microsoft.com/office/drawing/2014/main" id="{D0DDB2F8-63B7-4488-8A2C-92F9744DE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8" name="Grupo 17">
            <a:extLst>
              <a:ext uri="{FF2B5EF4-FFF2-40B4-BE49-F238E27FC236}">
                <a16:creationId xmlns:a16="http://schemas.microsoft.com/office/drawing/2014/main" id="{208EE70E-F741-4C6F-BA83-0A0A20D1A390}"/>
              </a:ext>
            </a:extLst>
          </p:cNvPr>
          <p:cNvGrpSpPr/>
          <p:nvPr/>
        </p:nvGrpSpPr>
        <p:grpSpPr>
          <a:xfrm>
            <a:off x="4660622" y="2055791"/>
            <a:ext cx="3780947" cy="585241"/>
            <a:chOff x="4660622" y="2055791"/>
            <a:chExt cx="3780947" cy="585241"/>
          </a:xfrm>
        </p:grpSpPr>
        <p:sp>
          <p:nvSpPr>
            <p:cNvPr id="152" name="Rectángulo: esquinas redondeadas 151">
              <a:extLst>
                <a:ext uri="{FF2B5EF4-FFF2-40B4-BE49-F238E27FC236}">
                  <a16:creationId xmlns:a16="http://schemas.microsoft.com/office/drawing/2014/main" id="{16EA43A6-6D08-4DCF-BC64-663BAC33B03A}"/>
                </a:ext>
              </a:extLst>
            </p:cNvPr>
            <p:cNvSpPr/>
            <p:nvPr/>
          </p:nvSpPr>
          <p:spPr>
            <a:xfrm>
              <a:off x="4660622" y="2055791"/>
              <a:ext cx="3780947"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3" name="Rectángulo: esquinas redondeadas 152">
              <a:extLst>
                <a:ext uri="{FF2B5EF4-FFF2-40B4-BE49-F238E27FC236}">
                  <a16:creationId xmlns:a16="http://schemas.microsoft.com/office/drawing/2014/main" id="{3E751C65-D857-4CD6-AB39-38C441E857E6}"/>
                </a:ext>
              </a:extLst>
            </p:cNvPr>
            <p:cNvSpPr/>
            <p:nvPr/>
          </p:nvSpPr>
          <p:spPr>
            <a:xfrm>
              <a:off x="4660622" y="2566694"/>
              <a:ext cx="3780947" cy="74338"/>
            </a:xfrm>
            <a:prstGeom prst="roundRect">
              <a:avLst/>
            </a:prstGeom>
            <a:solidFill>
              <a:srgbClr val="F2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54" name="Google Shape;1269;p38">
            <a:extLst>
              <a:ext uri="{FF2B5EF4-FFF2-40B4-BE49-F238E27FC236}">
                <a16:creationId xmlns:a16="http://schemas.microsoft.com/office/drawing/2014/main" id="{710D20E8-6C60-4D85-8F9A-D12BCC056374}"/>
              </a:ext>
            </a:extLst>
          </p:cNvPr>
          <p:cNvSpPr txBox="1"/>
          <p:nvPr/>
        </p:nvSpPr>
        <p:spPr>
          <a:xfrm>
            <a:off x="4804703" y="2202823"/>
            <a:ext cx="3475026"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Vigencia</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155" name="Google Shape;1268;p38">
            <a:extLst>
              <a:ext uri="{FF2B5EF4-FFF2-40B4-BE49-F238E27FC236}">
                <a16:creationId xmlns:a16="http://schemas.microsoft.com/office/drawing/2014/main" id="{73E8598C-FC15-4F08-909E-B7A67575E30E}"/>
              </a:ext>
            </a:extLst>
          </p:cNvPr>
          <p:cNvSpPr txBox="1"/>
          <p:nvPr/>
        </p:nvSpPr>
        <p:spPr>
          <a:xfrm>
            <a:off x="6867442" y="2177055"/>
            <a:ext cx="1769001" cy="2791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3 puntos</a:t>
            </a:r>
          </a:p>
        </p:txBody>
      </p:sp>
      <p:grpSp>
        <p:nvGrpSpPr>
          <p:cNvPr id="157" name="Grupo 156">
            <a:extLst>
              <a:ext uri="{FF2B5EF4-FFF2-40B4-BE49-F238E27FC236}">
                <a16:creationId xmlns:a16="http://schemas.microsoft.com/office/drawing/2014/main" id="{42B074A0-1F59-4133-A9FE-27D160FB73DB}"/>
              </a:ext>
            </a:extLst>
          </p:cNvPr>
          <p:cNvGrpSpPr/>
          <p:nvPr/>
        </p:nvGrpSpPr>
        <p:grpSpPr>
          <a:xfrm>
            <a:off x="6500991" y="2161134"/>
            <a:ext cx="299132" cy="300218"/>
            <a:chOff x="4014257" y="4368096"/>
            <a:chExt cx="782541" cy="785380"/>
          </a:xfrm>
        </p:grpSpPr>
        <p:sp>
          <p:nvSpPr>
            <p:cNvPr id="158" name="Google Shape;956;p32">
              <a:extLst>
                <a:ext uri="{FF2B5EF4-FFF2-40B4-BE49-F238E27FC236}">
                  <a16:creationId xmlns:a16="http://schemas.microsoft.com/office/drawing/2014/main" id="{A5E89EBA-9303-4E60-9346-E016B51841A3}"/>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59" name="Google Shape;957;p32">
              <a:extLst>
                <a:ext uri="{FF2B5EF4-FFF2-40B4-BE49-F238E27FC236}">
                  <a16:creationId xmlns:a16="http://schemas.microsoft.com/office/drawing/2014/main" id="{8F2AC189-DA45-4B55-AD7F-1F95423D02CF}"/>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60" name="Imagen 159">
              <a:extLst>
                <a:ext uri="{FF2B5EF4-FFF2-40B4-BE49-F238E27FC236}">
                  <a16:creationId xmlns:a16="http://schemas.microsoft.com/office/drawing/2014/main" id="{CCF9B64C-0861-492F-A6FD-3750CE7DD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9" name="Grupo 18">
            <a:extLst>
              <a:ext uri="{FF2B5EF4-FFF2-40B4-BE49-F238E27FC236}">
                <a16:creationId xmlns:a16="http://schemas.microsoft.com/office/drawing/2014/main" id="{16807429-C515-4F1C-9D95-6FDA186389A7}"/>
              </a:ext>
            </a:extLst>
          </p:cNvPr>
          <p:cNvGrpSpPr/>
          <p:nvPr/>
        </p:nvGrpSpPr>
        <p:grpSpPr>
          <a:xfrm>
            <a:off x="4660622" y="2848811"/>
            <a:ext cx="3780947" cy="585241"/>
            <a:chOff x="4660622" y="2848811"/>
            <a:chExt cx="3780947" cy="585241"/>
          </a:xfrm>
        </p:grpSpPr>
        <p:sp>
          <p:nvSpPr>
            <p:cNvPr id="161" name="Rectángulo: esquinas redondeadas 160">
              <a:extLst>
                <a:ext uri="{FF2B5EF4-FFF2-40B4-BE49-F238E27FC236}">
                  <a16:creationId xmlns:a16="http://schemas.microsoft.com/office/drawing/2014/main" id="{0D26D589-AFB4-43AF-AE58-7AA204B0D469}"/>
                </a:ext>
              </a:extLst>
            </p:cNvPr>
            <p:cNvSpPr/>
            <p:nvPr/>
          </p:nvSpPr>
          <p:spPr>
            <a:xfrm>
              <a:off x="4660622" y="2848811"/>
              <a:ext cx="3780947"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2" name="Rectángulo: esquinas redondeadas 161">
              <a:extLst>
                <a:ext uri="{FF2B5EF4-FFF2-40B4-BE49-F238E27FC236}">
                  <a16:creationId xmlns:a16="http://schemas.microsoft.com/office/drawing/2014/main" id="{272DBC1F-F2B2-4C29-8546-7661268CF85A}"/>
                </a:ext>
              </a:extLst>
            </p:cNvPr>
            <p:cNvSpPr/>
            <p:nvPr/>
          </p:nvSpPr>
          <p:spPr>
            <a:xfrm>
              <a:off x="4660622" y="3359714"/>
              <a:ext cx="3780947" cy="74338"/>
            </a:xfrm>
            <a:prstGeom prst="roundRect">
              <a:avLst/>
            </a:prstGeom>
            <a:solidFill>
              <a:srgbClr val="F3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64" name="Google Shape;1268;p38">
            <a:extLst>
              <a:ext uri="{FF2B5EF4-FFF2-40B4-BE49-F238E27FC236}">
                <a16:creationId xmlns:a16="http://schemas.microsoft.com/office/drawing/2014/main" id="{2B791AC5-213B-4AF8-A593-26E8956DF05A}"/>
              </a:ext>
            </a:extLst>
          </p:cNvPr>
          <p:cNvSpPr txBox="1"/>
          <p:nvPr/>
        </p:nvSpPr>
        <p:spPr>
          <a:xfrm>
            <a:off x="6867443" y="2970076"/>
            <a:ext cx="1768999" cy="1818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2 puntos</a:t>
            </a:r>
          </a:p>
        </p:txBody>
      </p:sp>
      <p:grpSp>
        <p:nvGrpSpPr>
          <p:cNvPr id="166" name="Grupo 165">
            <a:extLst>
              <a:ext uri="{FF2B5EF4-FFF2-40B4-BE49-F238E27FC236}">
                <a16:creationId xmlns:a16="http://schemas.microsoft.com/office/drawing/2014/main" id="{28E00B70-D3DA-49EC-8CFB-2E2F5BAB72E7}"/>
              </a:ext>
            </a:extLst>
          </p:cNvPr>
          <p:cNvGrpSpPr/>
          <p:nvPr/>
        </p:nvGrpSpPr>
        <p:grpSpPr>
          <a:xfrm>
            <a:off x="6500991" y="2954154"/>
            <a:ext cx="299132" cy="300218"/>
            <a:chOff x="4014257" y="4368096"/>
            <a:chExt cx="782541" cy="785380"/>
          </a:xfrm>
        </p:grpSpPr>
        <p:sp>
          <p:nvSpPr>
            <p:cNvPr id="167" name="Google Shape;956;p32">
              <a:extLst>
                <a:ext uri="{FF2B5EF4-FFF2-40B4-BE49-F238E27FC236}">
                  <a16:creationId xmlns:a16="http://schemas.microsoft.com/office/drawing/2014/main" id="{EA6A3C11-A445-4653-B835-50F9751AE725}"/>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68" name="Google Shape;957;p32">
              <a:extLst>
                <a:ext uri="{FF2B5EF4-FFF2-40B4-BE49-F238E27FC236}">
                  <a16:creationId xmlns:a16="http://schemas.microsoft.com/office/drawing/2014/main" id="{A2079435-EF7A-4651-8C48-8D34CC7B4F41}"/>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69" name="Imagen 168">
              <a:extLst>
                <a:ext uri="{FF2B5EF4-FFF2-40B4-BE49-F238E27FC236}">
                  <a16:creationId xmlns:a16="http://schemas.microsoft.com/office/drawing/2014/main" id="{218841F4-CD52-4EAE-9168-B5068C2D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21" name="Grupo 20">
            <a:extLst>
              <a:ext uri="{FF2B5EF4-FFF2-40B4-BE49-F238E27FC236}">
                <a16:creationId xmlns:a16="http://schemas.microsoft.com/office/drawing/2014/main" id="{D71F5C2C-E8BE-47F6-9810-EC5EDF9A7ABC}"/>
              </a:ext>
            </a:extLst>
          </p:cNvPr>
          <p:cNvGrpSpPr/>
          <p:nvPr/>
        </p:nvGrpSpPr>
        <p:grpSpPr>
          <a:xfrm>
            <a:off x="4660622" y="3657748"/>
            <a:ext cx="3780947" cy="585241"/>
            <a:chOff x="4660622" y="3657748"/>
            <a:chExt cx="3780947" cy="585241"/>
          </a:xfrm>
        </p:grpSpPr>
        <p:sp>
          <p:nvSpPr>
            <p:cNvPr id="170" name="Rectángulo: esquinas redondeadas 169">
              <a:extLst>
                <a:ext uri="{FF2B5EF4-FFF2-40B4-BE49-F238E27FC236}">
                  <a16:creationId xmlns:a16="http://schemas.microsoft.com/office/drawing/2014/main" id="{F4229953-B48F-49F2-8D22-9DFF53A40B60}"/>
                </a:ext>
              </a:extLst>
            </p:cNvPr>
            <p:cNvSpPr/>
            <p:nvPr/>
          </p:nvSpPr>
          <p:spPr>
            <a:xfrm>
              <a:off x="4660622" y="3657748"/>
              <a:ext cx="3780947"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1" name="Rectángulo: esquinas redondeadas 170">
              <a:extLst>
                <a:ext uri="{FF2B5EF4-FFF2-40B4-BE49-F238E27FC236}">
                  <a16:creationId xmlns:a16="http://schemas.microsoft.com/office/drawing/2014/main" id="{FF1A955E-ACAD-426C-B422-A2F704AEA478}"/>
                </a:ext>
              </a:extLst>
            </p:cNvPr>
            <p:cNvSpPr/>
            <p:nvPr/>
          </p:nvSpPr>
          <p:spPr>
            <a:xfrm>
              <a:off x="4660622" y="4168651"/>
              <a:ext cx="3780947" cy="74338"/>
            </a:xfrm>
            <a:prstGeom prst="roundRect">
              <a:avLst/>
            </a:prstGeom>
            <a:solidFill>
              <a:srgbClr val="F38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72" name="Google Shape;1269;p38">
            <a:extLst>
              <a:ext uri="{FF2B5EF4-FFF2-40B4-BE49-F238E27FC236}">
                <a16:creationId xmlns:a16="http://schemas.microsoft.com/office/drawing/2014/main" id="{8E493543-C667-4496-9119-3FD606D476F4}"/>
              </a:ext>
            </a:extLst>
          </p:cNvPr>
          <p:cNvSpPr txBox="1"/>
          <p:nvPr/>
        </p:nvSpPr>
        <p:spPr>
          <a:xfrm>
            <a:off x="4804702" y="3804780"/>
            <a:ext cx="3475027"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Relevancia</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23" name="Grupo 22">
            <a:extLst>
              <a:ext uri="{FF2B5EF4-FFF2-40B4-BE49-F238E27FC236}">
                <a16:creationId xmlns:a16="http://schemas.microsoft.com/office/drawing/2014/main" id="{C45047D7-E97F-4DED-B08D-E98CFA0F93B6}"/>
              </a:ext>
            </a:extLst>
          </p:cNvPr>
          <p:cNvGrpSpPr/>
          <p:nvPr/>
        </p:nvGrpSpPr>
        <p:grpSpPr>
          <a:xfrm>
            <a:off x="913834" y="4442055"/>
            <a:ext cx="3384022" cy="762787"/>
            <a:chOff x="913834" y="4450768"/>
            <a:chExt cx="3384022" cy="585241"/>
          </a:xfrm>
        </p:grpSpPr>
        <p:sp>
          <p:nvSpPr>
            <p:cNvPr id="188" name="Rectángulo: esquinas redondeadas 187">
              <a:extLst>
                <a:ext uri="{FF2B5EF4-FFF2-40B4-BE49-F238E27FC236}">
                  <a16:creationId xmlns:a16="http://schemas.microsoft.com/office/drawing/2014/main" id="{8DC84A0F-4C8D-4883-A143-85B4E6301877}"/>
                </a:ext>
              </a:extLst>
            </p:cNvPr>
            <p:cNvSpPr/>
            <p:nvPr/>
          </p:nvSpPr>
          <p:spPr>
            <a:xfrm>
              <a:off x="913834" y="4450768"/>
              <a:ext cx="3384022"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9" name="Rectángulo: esquinas redondeadas 188">
              <a:extLst>
                <a:ext uri="{FF2B5EF4-FFF2-40B4-BE49-F238E27FC236}">
                  <a16:creationId xmlns:a16="http://schemas.microsoft.com/office/drawing/2014/main" id="{6A4FA9B4-C074-4DE4-AC78-39CCBA7CF805}"/>
                </a:ext>
              </a:extLst>
            </p:cNvPr>
            <p:cNvSpPr/>
            <p:nvPr/>
          </p:nvSpPr>
          <p:spPr>
            <a:xfrm>
              <a:off x="913834" y="4961671"/>
              <a:ext cx="3384022" cy="74338"/>
            </a:xfrm>
            <a:prstGeom prst="roundRect">
              <a:avLst/>
            </a:prstGeom>
            <a:solidFill>
              <a:srgbClr val="F4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22" name="Grupo 21">
            <a:extLst>
              <a:ext uri="{FF2B5EF4-FFF2-40B4-BE49-F238E27FC236}">
                <a16:creationId xmlns:a16="http://schemas.microsoft.com/office/drawing/2014/main" id="{5E292237-0AA9-486C-946E-F2699761C544}"/>
              </a:ext>
            </a:extLst>
          </p:cNvPr>
          <p:cNvGrpSpPr/>
          <p:nvPr/>
        </p:nvGrpSpPr>
        <p:grpSpPr>
          <a:xfrm>
            <a:off x="4660622" y="4446958"/>
            <a:ext cx="3780947" cy="762787"/>
            <a:chOff x="4660622" y="4450768"/>
            <a:chExt cx="3780947" cy="585241"/>
          </a:xfrm>
        </p:grpSpPr>
        <p:sp>
          <p:nvSpPr>
            <p:cNvPr id="196" name="Rectángulo: esquinas redondeadas 195">
              <a:extLst>
                <a:ext uri="{FF2B5EF4-FFF2-40B4-BE49-F238E27FC236}">
                  <a16:creationId xmlns:a16="http://schemas.microsoft.com/office/drawing/2014/main" id="{F64B6449-DFDB-4B33-A9AF-1BC80A608390}"/>
                </a:ext>
              </a:extLst>
            </p:cNvPr>
            <p:cNvSpPr/>
            <p:nvPr/>
          </p:nvSpPr>
          <p:spPr>
            <a:xfrm>
              <a:off x="4660622" y="4450768"/>
              <a:ext cx="3780947"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7" name="Rectángulo: esquinas redondeadas 196">
              <a:extLst>
                <a:ext uri="{FF2B5EF4-FFF2-40B4-BE49-F238E27FC236}">
                  <a16:creationId xmlns:a16="http://schemas.microsoft.com/office/drawing/2014/main" id="{5C74091F-ADA9-4DA5-8517-2075761CF9AF}"/>
                </a:ext>
              </a:extLst>
            </p:cNvPr>
            <p:cNvSpPr/>
            <p:nvPr/>
          </p:nvSpPr>
          <p:spPr>
            <a:xfrm>
              <a:off x="4660622" y="4961671"/>
              <a:ext cx="3780947" cy="74338"/>
            </a:xfrm>
            <a:prstGeom prst="roundRect">
              <a:avLst/>
            </a:prstGeom>
            <a:solidFill>
              <a:srgbClr val="F79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8" name="Google Shape;1269;p38">
            <a:extLst>
              <a:ext uri="{FF2B5EF4-FFF2-40B4-BE49-F238E27FC236}">
                <a16:creationId xmlns:a16="http://schemas.microsoft.com/office/drawing/2014/main" id="{A37C0AC0-7929-4B27-9FC7-644407953201}"/>
              </a:ext>
            </a:extLst>
          </p:cNvPr>
          <p:cNvSpPr txBox="1"/>
          <p:nvPr/>
        </p:nvSpPr>
        <p:spPr>
          <a:xfrm>
            <a:off x="4808195" y="2785261"/>
            <a:ext cx="1489587" cy="433791"/>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Accesibilidad</a:t>
            </a:r>
          </a:p>
        </p:txBody>
      </p:sp>
      <p:grpSp>
        <p:nvGrpSpPr>
          <p:cNvPr id="199" name="Grupo 198">
            <a:extLst>
              <a:ext uri="{FF2B5EF4-FFF2-40B4-BE49-F238E27FC236}">
                <a16:creationId xmlns:a16="http://schemas.microsoft.com/office/drawing/2014/main" id="{1DE1B569-C767-48ED-8067-46E9941EBA29}"/>
              </a:ext>
            </a:extLst>
          </p:cNvPr>
          <p:cNvGrpSpPr/>
          <p:nvPr/>
        </p:nvGrpSpPr>
        <p:grpSpPr>
          <a:xfrm>
            <a:off x="6500991" y="4642524"/>
            <a:ext cx="299132" cy="300218"/>
            <a:chOff x="4014257" y="4368096"/>
            <a:chExt cx="782541" cy="785380"/>
          </a:xfrm>
        </p:grpSpPr>
        <p:sp>
          <p:nvSpPr>
            <p:cNvPr id="200" name="Google Shape;956;p32">
              <a:extLst>
                <a:ext uri="{FF2B5EF4-FFF2-40B4-BE49-F238E27FC236}">
                  <a16:creationId xmlns:a16="http://schemas.microsoft.com/office/drawing/2014/main" id="{32D6E54F-D405-40DD-92A0-E163E062CB1F}"/>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201" name="Google Shape;957;p32">
              <a:extLst>
                <a:ext uri="{FF2B5EF4-FFF2-40B4-BE49-F238E27FC236}">
                  <a16:creationId xmlns:a16="http://schemas.microsoft.com/office/drawing/2014/main" id="{5AB75AFF-7427-4541-8B75-7583D838B067}"/>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202" name="Imagen 201">
              <a:extLst>
                <a:ext uri="{FF2B5EF4-FFF2-40B4-BE49-F238E27FC236}">
                  <a16:creationId xmlns:a16="http://schemas.microsoft.com/office/drawing/2014/main" id="{2ADE4A59-C927-4A40-9EDA-9F056230E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
        <p:nvSpPr>
          <p:cNvPr id="203" name="Google Shape;1268;p38">
            <a:extLst>
              <a:ext uri="{FF2B5EF4-FFF2-40B4-BE49-F238E27FC236}">
                <a16:creationId xmlns:a16="http://schemas.microsoft.com/office/drawing/2014/main" id="{064CF5AA-71EA-4508-A04E-0EC7DE030061}"/>
              </a:ext>
            </a:extLst>
          </p:cNvPr>
          <p:cNvSpPr txBox="1"/>
          <p:nvPr/>
        </p:nvSpPr>
        <p:spPr>
          <a:xfrm>
            <a:off x="6867443" y="4666537"/>
            <a:ext cx="1718205" cy="268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2 puntos</a:t>
            </a:r>
          </a:p>
        </p:txBody>
      </p:sp>
      <p:sp>
        <p:nvSpPr>
          <p:cNvPr id="163" name="Google Shape;1269;p38">
            <a:extLst>
              <a:ext uri="{FF2B5EF4-FFF2-40B4-BE49-F238E27FC236}">
                <a16:creationId xmlns:a16="http://schemas.microsoft.com/office/drawing/2014/main" id="{AB683800-82D1-4C56-A4DE-D6E0A1E763FA}"/>
              </a:ext>
            </a:extLst>
          </p:cNvPr>
          <p:cNvSpPr txBox="1"/>
          <p:nvPr/>
        </p:nvSpPr>
        <p:spPr>
          <a:xfrm>
            <a:off x="4656574" y="4508765"/>
            <a:ext cx="1777097" cy="510903"/>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sz="1100" b="1" dirty="0">
                <a:solidFill>
                  <a:srgbClr val="434343"/>
                </a:solidFill>
                <a:latin typeface="Montserrat" panose="00000500000000000000" pitchFamily="2" charset="0"/>
                <a:ea typeface="Fira Sans Extra Condensed Medium"/>
                <a:cs typeface="Fira Sans Extra Condensed Medium"/>
                <a:sym typeface="Fira Sans Extra Condensed Medium"/>
              </a:rPr>
              <a:t>Utilidad para la gestión del conocimiento en contabilidad pública</a:t>
            </a:r>
          </a:p>
          <a:p>
            <a:pPr marL="0" lvl="0" indent="0" algn="l" rtl="0">
              <a:spcBef>
                <a:spcPts val="0"/>
              </a:spcBef>
              <a:spcAft>
                <a:spcPts val="0"/>
              </a:spcAft>
              <a:buNone/>
            </a:pPr>
            <a:endParaRPr lang="es-CO" sz="11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78" name="Google Shape;1268;p38">
            <a:extLst>
              <a:ext uri="{FF2B5EF4-FFF2-40B4-BE49-F238E27FC236}">
                <a16:creationId xmlns:a16="http://schemas.microsoft.com/office/drawing/2014/main" id="{7F4B8018-5BC2-4951-8C02-5BEB1341BEE2}"/>
              </a:ext>
            </a:extLst>
          </p:cNvPr>
          <p:cNvSpPr txBox="1"/>
          <p:nvPr/>
        </p:nvSpPr>
        <p:spPr>
          <a:xfrm>
            <a:off x="2715320" y="2973891"/>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1 punto</a:t>
            </a:r>
          </a:p>
        </p:txBody>
      </p:sp>
      <p:grpSp>
        <p:nvGrpSpPr>
          <p:cNvPr id="79" name="Grupo 78">
            <a:extLst>
              <a:ext uri="{FF2B5EF4-FFF2-40B4-BE49-F238E27FC236}">
                <a16:creationId xmlns:a16="http://schemas.microsoft.com/office/drawing/2014/main" id="{7E5FC891-11EA-42E1-B192-9B0CC088ACA9}"/>
              </a:ext>
            </a:extLst>
          </p:cNvPr>
          <p:cNvGrpSpPr/>
          <p:nvPr/>
        </p:nvGrpSpPr>
        <p:grpSpPr>
          <a:xfrm>
            <a:off x="2352916" y="2957974"/>
            <a:ext cx="299132" cy="300218"/>
            <a:chOff x="4014257" y="4368096"/>
            <a:chExt cx="782541" cy="785380"/>
          </a:xfrm>
        </p:grpSpPr>
        <p:sp>
          <p:nvSpPr>
            <p:cNvPr id="80" name="Google Shape;956;p32">
              <a:extLst>
                <a:ext uri="{FF2B5EF4-FFF2-40B4-BE49-F238E27FC236}">
                  <a16:creationId xmlns:a16="http://schemas.microsoft.com/office/drawing/2014/main" id="{4A01A839-5783-41E2-9058-707883637C87}"/>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81" name="Google Shape;957;p32">
              <a:extLst>
                <a:ext uri="{FF2B5EF4-FFF2-40B4-BE49-F238E27FC236}">
                  <a16:creationId xmlns:a16="http://schemas.microsoft.com/office/drawing/2014/main" id="{1B08C4D8-4279-4211-8E74-FA7141771B74}"/>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86" name="Imagen 85">
              <a:extLst>
                <a:ext uri="{FF2B5EF4-FFF2-40B4-BE49-F238E27FC236}">
                  <a16:creationId xmlns:a16="http://schemas.microsoft.com/office/drawing/2014/main" id="{923431F0-05DE-42FA-948C-B13D672DB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
        <p:nvSpPr>
          <p:cNvPr id="87" name="Google Shape;1268;p38">
            <a:extLst>
              <a:ext uri="{FF2B5EF4-FFF2-40B4-BE49-F238E27FC236}">
                <a16:creationId xmlns:a16="http://schemas.microsoft.com/office/drawing/2014/main" id="{3051F4C1-F209-4758-A675-ED69D2A054C5}"/>
              </a:ext>
            </a:extLst>
          </p:cNvPr>
          <p:cNvSpPr txBox="1"/>
          <p:nvPr/>
        </p:nvSpPr>
        <p:spPr>
          <a:xfrm>
            <a:off x="2677927" y="4598929"/>
            <a:ext cx="1695565" cy="3945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itchFamily="2" charset="0"/>
                <a:ea typeface="Roboto"/>
                <a:cs typeface="Roboto"/>
                <a:sym typeface="Roboto"/>
              </a:rPr>
              <a:t>Mejora </a:t>
            </a:r>
            <a:r>
              <a:rPr lang="es-CO" dirty="0">
                <a:solidFill>
                  <a:schemeClr val="accent6"/>
                </a:solidFill>
                <a:latin typeface="Montserrat" pitchFamily="2" charset="0"/>
                <a:ea typeface="Roboto"/>
                <a:cs typeface="Roboto"/>
                <a:sym typeface="Roboto"/>
              </a:rPr>
              <a:t>4 puntos</a:t>
            </a:r>
          </a:p>
        </p:txBody>
      </p:sp>
      <p:grpSp>
        <p:nvGrpSpPr>
          <p:cNvPr id="88" name="Grupo 87">
            <a:extLst>
              <a:ext uri="{FF2B5EF4-FFF2-40B4-BE49-F238E27FC236}">
                <a16:creationId xmlns:a16="http://schemas.microsoft.com/office/drawing/2014/main" id="{87FE418F-9261-4F5B-A6AD-2745B1D505E1}"/>
              </a:ext>
            </a:extLst>
          </p:cNvPr>
          <p:cNvGrpSpPr/>
          <p:nvPr/>
        </p:nvGrpSpPr>
        <p:grpSpPr>
          <a:xfrm>
            <a:off x="2367542" y="3818845"/>
            <a:ext cx="299132" cy="300218"/>
            <a:chOff x="4014257" y="4368096"/>
            <a:chExt cx="782541" cy="785380"/>
          </a:xfrm>
        </p:grpSpPr>
        <p:sp>
          <p:nvSpPr>
            <p:cNvPr id="89" name="Google Shape;956;p32">
              <a:extLst>
                <a:ext uri="{FF2B5EF4-FFF2-40B4-BE49-F238E27FC236}">
                  <a16:creationId xmlns:a16="http://schemas.microsoft.com/office/drawing/2014/main" id="{23F07ED2-59B0-4154-82F4-E9DC1D98DED1}"/>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90" name="Google Shape;957;p32">
              <a:extLst>
                <a:ext uri="{FF2B5EF4-FFF2-40B4-BE49-F238E27FC236}">
                  <a16:creationId xmlns:a16="http://schemas.microsoft.com/office/drawing/2014/main" id="{428CB776-5363-41A4-9237-0D03F20CA077}"/>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91" name="Imagen 90">
              <a:extLst>
                <a:ext uri="{FF2B5EF4-FFF2-40B4-BE49-F238E27FC236}">
                  <a16:creationId xmlns:a16="http://schemas.microsoft.com/office/drawing/2014/main" id="{FDA86E92-FDC1-47C4-80A5-07418F403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
        <p:nvSpPr>
          <p:cNvPr id="190" name="Google Shape;1269;p38">
            <a:extLst>
              <a:ext uri="{FF2B5EF4-FFF2-40B4-BE49-F238E27FC236}">
                <a16:creationId xmlns:a16="http://schemas.microsoft.com/office/drawing/2014/main" id="{8C3D6AEE-61B8-455B-84B2-C07FD10142E4}"/>
              </a:ext>
            </a:extLst>
          </p:cNvPr>
          <p:cNvSpPr txBox="1"/>
          <p:nvPr/>
        </p:nvSpPr>
        <p:spPr>
          <a:xfrm>
            <a:off x="920077" y="4679585"/>
            <a:ext cx="3094697"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Presentación</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92" name="Grupo 91">
            <a:extLst>
              <a:ext uri="{FF2B5EF4-FFF2-40B4-BE49-F238E27FC236}">
                <a16:creationId xmlns:a16="http://schemas.microsoft.com/office/drawing/2014/main" id="{9388C88E-141C-4C10-9FAF-F41C3316EBA1}"/>
              </a:ext>
            </a:extLst>
          </p:cNvPr>
          <p:cNvGrpSpPr/>
          <p:nvPr/>
        </p:nvGrpSpPr>
        <p:grpSpPr>
          <a:xfrm>
            <a:off x="2347653" y="4639957"/>
            <a:ext cx="299132" cy="300218"/>
            <a:chOff x="4014257" y="4368096"/>
            <a:chExt cx="782541" cy="785380"/>
          </a:xfrm>
        </p:grpSpPr>
        <p:sp>
          <p:nvSpPr>
            <p:cNvPr id="93" name="Google Shape;956;p32">
              <a:extLst>
                <a:ext uri="{FF2B5EF4-FFF2-40B4-BE49-F238E27FC236}">
                  <a16:creationId xmlns:a16="http://schemas.microsoft.com/office/drawing/2014/main" id="{5C52C34E-5302-4420-BA3D-83046D6C2658}"/>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94" name="Google Shape;957;p32">
              <a:extLst>
                <a:ext uri="{FF2B5EF4-FFF2-40B4-BE49-F238E27FC236}">
                  <a16:creationId xmlns:a16="http://schemas.microsoft.com/office/drawing/2014/main" id="{F212C5F5-F5EE-42A7-8FDF-FDA988484CBD}"/>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96" name="Imagen 95">
              <a:extLst>
                <a:ext uri="{FF2B5EF4-FFF2-40B4-BE49-F238E27FC236}">
                  <a16:creationId xmlns:a16="http://schemas.microsoft.com/office/drawing/2014/main" id="{556AE6D1-00A0-42F0-ACBA-4876902F2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
        <p:nvSpPr>
          <p:cNvPr id="97" name="Google Shape;1268;p38">
            <a:extLst>
              <a:ext uri="{FF2B5EF4-FFF2-40B4-BE49-F238E27FC236}">
                <a16:creationId xmlns:a16="http://schemas.microsoft.com/office/drawing/2014/main" id="{6D0CCB97-C7EA-4A2D-82CB-21E1810EAC06}"/>
              </a:ext>
            </a:extLst>
          </p:cNvPr>
          <p:cNvSpPr txBox="1"/>
          <p:nvPr/>
        </p:nvSpPr>
        <p:spPr>
          <a:xfrm>
            <a:off x="6107224" y="3769007"/>
            <a:ext cx="2478425" cy="238764"/>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200" dirty="0">
                <a:solidFill>
                  <a:srgbClr val="434343"/>
                </a:solidFill>
                <a:latin typeface="Montserrat" panose="00000500000000000000" pitchFamily="2" charset="0"/>
                <a:ea typeface="Roboto"/>
                <a:cs typeface="Roboto"/>
                <a:sym typeface="Roboto"/>
              </a:rPr>
              <a:t>Igual en ambas mediciones</a:t>
            </a:r>
          </a:p>
        </p:txBody>
      </p:sp>
    </p:spTree>
    <p:extLst>
      <p:ext uri="{BB962C8B-B14F-4D97-AF65-F5344CB8AC3E}">
        <p14:creationId xmlns:p14="http://schemas.microsoft.com/office/powerpoint/2010/main" val="30930398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oogle Shape;554;p26">
            <a:extLst>
              <a:ext uri="{FF2B5EF4-FFF2-40B4-BE49-F238E27FC236}">
                <a16:creationId xmlns:a16="http://schemas.microsoft.com/office/drawing/2014/main" id="{12A043EE-0A69-4BD3-A4E2-7098F8ED675D}"/>
              </a:ext>
            </a:extLst>
          </p:cNvPr>
          <p:cNvGrpSpPr/>
          <p:nvPr/>
        </p:nvGrpSpPr>
        <p:grpSpPr>
          <a:xfrm>
            <a:off x="676153" y="37141"/>
            <a:ext cx="5790227" cy="915785"/>
            <a:chOff x="3223397" y="819725"/>
            <a:chExt cx="5384797" cy="810244"/>
          </a:xfrm>
        </p:grpSpPr>
        <p:sp>
          <p:nvSpPr>
            <p:cNvPr id="99" name="Google Shape;555;p26">
              <a:extLst>
                <a:ext uri="{FF2B5EF4-FFF2-40B4-BE49-F238E27FC236}">
                  <a16:creationId xmlns:a16="http://schemas.microsoft.com/office/drawing/2014/main" id="{F635FFF8-08C7-413A-A098-E71F990CBFED}"/>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56;p26">
              <a:extLst>
                <a:ext uri="{FF2B5EF4-FFF2-40B4-BE49-F238E27FC236}">
                  <a16:creationId xmlns:a16="http://schemas.microsoft.com/office/drawing/2014/main" id="{330846B7-F836-435B-A885-BCA416B9B810}"/>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557;p26">
              <a:extLst>
                <a:ext uri="{FF2B5EF4-FFF2-40B4-BE49-F238E27FC236}">
                  <a16:creationId xmlns:a16="http://schemas.microsoft.com/office/drawing/2014/main" id="{3655BFCF-A2DB-4EDF-B022-3681ACC35B44}"/>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558;p26">
              <a:extLst>
                <a:ext uri="{FF2B5EF4-FFF2-40B4-BE49-F238E27FC236}">
                  <a16:creationId xmlns:a16="http://schemas.microsoft.com/office/drawing/2014/main" id="{9BC9BF05-D8D2-4B70-978E-7BBF28FD5EB9}"/>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561;p26">
              <a:extLst>
                <a:ext uri="{FF2B5EF4-FFF2-40B4-BE49-F238E27FC236}">
                  <a16:creationId xmlns:a16="http://schemas.microsoft.com/office/drawing/2014/main" id="{E7ED8163-3F88-42FA-81A2-9DB32D6C8E4B}"/>
                </a:ext>
              </a:extLst>
            </p:cNvPr>
            <p:cNvSpPr txBox="1"/>
            <p:nvPr/>
          </p:nvSpPr>
          <p:spPr>
            <a:xfrm>
              <a:off x="4854231" y="919200"/>
              <a:ext cx="3753963" cy="586059"/>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400" b="1" spc="20" dirty="0">
                  <a:solidFill>
                    <a:schemeClr val="bg1"/>
                  </a:solidFill>
                  <a:latin typeface="Montserrat" panose="00000500000000000000" pitchFamily="2" charset="0"/>
                </a:rPr>
                <a:t>Requisitos</a:t>
              </a:r>
            </a:p>
            <a:p>
              <a:pPr>
                <a:spcBef>
                  <a:spcPts val="0"/>
                </a:spcBef>
                <a:spcAft>
                  <a:spcPts val="0"/>
                </a:spcAft>
              </a:pPr>
              <a:r>
                <a:rPr lang="es-CO" sz="2400" b="1" spc="20" dirty="0">
                  <a:solidFill>
                    <a:schemeClr val="bg1"/>
                  </a:solidFill>
                  <a:latin typeface="Montserrat" panose="00000500000000000000" pitchFamily="2" charset="0"/>
                </a:rPr>
                <a:t> </a:t>
              </a:r>
              <a:r>
                <a:rPr lang="es-MX" sz="2000" b="1" dirty="0">
                  <a:solidFill>
                    <a:schemeClr val="bg1"/>
                  </a:solidFill>
                  <a:latin typeface="Montserrat" panose="00000500000000000000" pitchFamily="2" charset="0"/>
                </a:rPr>
                <a:t>www.chip.gov.co </a:t>
              </a:r>
              <a:endParaRPr lang="es-CO" sz="2400" b="1" dirty="0">
                <a:solidFill>
                  <a:schemeClr val="bg1"/>
                </a:solidFill>
                <a:latin typeface="Montserrat" panose="00000500000000000000" pitchFamily="2" charset="0"/>
              </a:endParaRPr>
            </a:p>
          </p:txBody>
        </p:sp>
        <p:sp>
          <p:nvSpPr>
            <p:cNvPr id="104" name="Google Shape;562;p26">
              <a:extLst>
                <a:ext uri="{FF2B5EF4-FFF2-40B4-BE49-F238E27FC236}">
                  <a16:creationId xmlns:a16="http://schemas.microsoft.com/office/drawing/2014/main" id="{3E985204-6EB8-41E3-836F-B7AB042BFE63}"/>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ea typeface="Fira Sans Extra Condensed Medium"/>
                  <a:cs typeface="Fira Sans Extra Condensed Medium"/>
                  <a:sym typeface="Fira Sans Extra Condensed Medium"/>
                </a:rPr>
                <a:t>05</a:t>
              </a:r>
              <a:endParaRPr sz="2500" dirty="0">
                <a:solidFill>
                  <a:srgbClr val="FFFFFF"/>
                </a:solidFill>
              </a:endParaRPr>
            </a:p>
          </p:txBody>
        </p:sp>
      </p:grpSp>
      <p:sp>
        <p:nvSpPr>
          <p:cNvPr id="78" name="Rectángulo 77">
            <a:extLst>
              <a:ext uri="{FF2B5EF4-FFF2-40B4-BE49-F238E27FC236}">
                <a16:creationId xmlns:a16="http://schemas.microsoft.com/office/drawing/2014/main" id="{1AF5D13C-AAC8-47DA-A572-86C66E36B0CD}"/>
              </a:ext>
            </a:extLst>
          </p:cNvPr>
          <p:cNvSpPr/>
          <p:nvPr/>
        </p:nvSpPr>
        <p:spPr>
          <a:xfrm>
            <a:off x="839322" y="1191210"/>
            <a:ext cx="8137253" cy="584775"/>
          </a:xfrm>
          <a:prstGeom prst="rect">
            <a:avLst/>
          </a:prstGeom>
          <a:solidFill>
            <a:schemeClr val="bg1">
              <a:lumMod val="95000"/>
              <a:alpha val="46000"/>
            </a:schemeClr>
          </a:solidFill>
        </p:spPr>
        <p:txBody>
          <a:bodyPr wrap="square">
            <a:spAutoFit/>
          </a:bodyPr>
          <a:lstStyle/>
          <a:p>
            <a:pPr algn="ctr"/>
            <a:r>
              <a:rPr lang="es-MX" sz="1600" dirty="0">
                <a:latin typeface="Montserrat" panose="00000500000000000000" pitchFamily="2" charset="0"/>
              </a:rPr>
              <a:t>Requisitos de la  información publicada en la página web </a:t>
            </a:r>
            <a:r>
              <a:rPr lang="es-MX" sz="1600" b="1" dirty="0">
                <a:latin typeface="Montserrat" panose="00000500000000000000" pitchFamily="2" charset="0"/>
              </a:rPr>
              <a:t>www.chip.gov.co </a:t>
            </a:r>
            <a:br>
              <a:rPr lang="es-MX" sz="1600" dirty="0">
                <a:latin typeface="Montserrat" panose="00000500000000000000" pitchFamily="2" charset="0"/>
              </a:rPr>
            </a:br>
            <a:r>
              <a:rPr lang="es-MX" sz="1600" dirty="0">
                <a:latin typeface="Montserrat" panose="00000500000000000000" pitchFamily="2" charset="0"/>
              </a:rPr>
              <a:t>(en la categoría de calificación esperada - 5/5 Alto</a:t>
            </a:r>
            <a:r>
              <a:rPr lang="es-MX" sz="1600" dirty="0"/>
              <a:t>)</a:t>
            </a:r>
          </a:p>
        </p:txBody>
      </p:sp>
      <p:grpSp>
        <p:nvGrpSpPr>
          <p:cNvPr id="79" name="Grupo 78">
            <a:extLst>
              <a:ext uri="{FF2B5EF4-FFF2-40B4-BE49-F238E27FC236}">
                <a16:creationId xmlns:a16="http://schemas.microsoft.com/office/drawing/2014/main" id="{0B4FB20E-AE7D-40CB-A792-5F8BF26FD53C}"/>
              </a:ext>
            </a:extLst>
          </p:cNvPr>
          <p:cNvGrpSpPr/>
          <p:nvPr/>
        </p:nvGrpSpPr>
        <p:grpSpPr>
          <a:xfrm>
            <a:off x="810274" y="2173959"/>
            <a:ext cx="3467500" cy="585241"/>
            <a:chOff x="930018" y="1544755"/>
            <a:chExt cx="3467500" cy="585241"/>
          </a:xfrm>
        </p:grpSpPr>
        <p:sp>
          <p:nvSpPr>
            <p:cNvPr id="80" name="Rectángulo: esquinas redondeadas 79">
              <a:extLst>
                <a:ext uri="{FF2B5EF4-FFF2-40B4-BE49-F238E27FC236}">
                  <a16:creationId xmlns:a16="http://schemas.microsoft.com/office/drawing/2014/main" id="{C5017431-777E-4099-BE3B-D11BE3CDCC55}"/>
                </a:ext>
              </a:extLst>
            </p:cNvPr>
            <p:cNvSpPr/>
            <p:nvPr/>
          </p:nvSpPr>
          <p:spPr>
            <a:xfrm>
              <a:off x="930018" y="154475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1" name="Rectángulo: esquinas redondeadas 80">
              <a:extLst>
                <a:ext uri="{FF2B5EF4-FFF2-40B4-BE49-F238E27FC236}">
                  <a16:creationId xmlns:a16="http://schemas.microsoft.com/office/drawing/2014/main" id="{83A0BFAF-5DE5-4A06-AC14-6783CC7D7F89}"/>
                </a:ext>
              </a:extLst>
            </p:cNvPr>
            <p:cNvSpPr/>
            <p:nvPr/>
          </p:nvSpPr>
          <p:spPr>
            <a:xfrm>
              <a:off x="930018" y="2055658"/>
              <a:ext cx="3467500" cy="74338"/>
            </a:xfrm>
            <a:prstGeom prst="roundRect">
              <a:avLst/>
            </a:prstGeom>
            <a:solidFill>
              <a:srgbClr val="087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86" name="Google Shape;1269;p38">
            <a:extLst>
              <a:ext uri="{FF2B5EF4-FFF2-40B4-BE49-F238E27FC236}">
                <a16:creationId xmlns:a16="http://schemas.microsoft.com/office/drawing/2014/main" id="{191B23CC-C52F-403D-970C-DE7D500F5780}"/>
              </a:ext>
            </a:extLst>
          </p:cNvPr>
          <p:cNvSpPr txBox="1"/>
          <p:nvPr/>
        </p:nvSpPr>
        <p:spPr>
          <a:xfrm>
            <a:off x="871393" y="2310110"/>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Calidad</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87" name="Grupo 86">
            <a:extLst>
              <a:ext uri="{FF2B5EF4-FFF2-40B4-BE49-F238E27FC236}">
                <a16:creationId xmlns:a16="http://schemas.microsoft.com/office/drawing/2014/main" id="{37A7B30A-38B8-43A5-8987-E47BD2413EB9}"/>
              </a:ext>
            </a:extLst>
          </p:cNvPr>
          <p:cNvGrpSpPr/>
          <p:nvPr/>
        </p:nvGrpSpPr>
        <p:grpSpPr>
          <a:xfrm>
            <a:off x="810274" y="2966979"/>
            <a:ext cx="3467500" cy="585241"/>
            <a:chOff x="930018" y="2337775"/>
            <a:chExt cx="3467500" cy="585241"/>
          </a:xfrm>
        </p:grpSpPr>
        <p:sp>
          <p:nvSpPr>
            <p:cNvPr id="88" name="Rectángulo: esquinas redondeadas 87">
              <a:extLst>
                <a:ext uri="{FF2B5EF4-FFF2-40B4-BE49-F238E27FC236}">
                  <a16:creationId xmlns:a16="http://schemas.microsoft.com/office/drawing/2014/main" id="{0DD2A6C8-7544-468B-BD41-66AA3F107770}"/>
                </a:ext>
              </a:extLst>
            </p:cNvPr>
            <p:cNvSpPr/>
            <p:nvPr/>
          </p:nvSpPr>
          <p:spPr>
            <a:xfrm>
              <a:off x="930018" y="233777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9" name="Rectángulo: esquinas redondeadas 88">
              <a:extLst>
                <a:ext uri="{FF2B5EF4-FFF2-40B4-BE49-F238E27FC236}">
                  <a16:creationId xmlns:a16="http://schemas.microsoft.com/office/drawing/2014/main" id="{F8D05E2F-918B-4517-8570-23C187B3A51E}"/>
                </a:ext>
              </a:extLst>
            </p:cNvPr>
            <p:cNvSpPr/>
            <p:nvPr/>
          </p:nvSpPr>
          <p:spPr>
            <a:xfrm>
              <a:off x="930018" y="2848678"/>
              <a:ext cx="3467500" cy="74338"/>
            </a:xfrm>
            <a:prstGeom prst="roundRect">
              <a:avLst/>
            </a:prstGeom>
            <a:solidFill>
              <a:srgbClr val="0C8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90" name="Google Shape;1269;p38">
            <a:extLst>
              <a:ext uri="{FF2B5EF4-FFF2-40B4-BE49-F238E27FC236}">
                <a16:creationId xmlns:a16="http://schemas.microsoft.com/office/drawing/2014/main" id="{CE9950FD-FD25-4DAA-8EF7-886020A17F7F}"/>
              </a:ext>
            </a:extLst>
          </p:cNvPr>
          <p:cNvSpPr txBox="1"/>
          <p:nvPr/>
        </p:nvSpPr>
        <p:spPr>
          <a:xfrm>
            <a:off x="871393" y="3103130"/>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Completitud</a:t>
            </a:r>
          </a:p>
          <a:p>
            <a:pPr>
              <a:spcBef>
                <a:spcPts val="0"/>
              </a:spcBef>
              <a:spcAft>
                <a:spcPts val="0"/>
              </a:spcAft>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91" name="Google Shape;1268;p38">
            <a:extLst>
              <a:ext uri="{FF2B5EF4-FFF2-40B4-BE49-F238E27FC236}">
                <a16:creationId xmlns:a16="http://schemas.microsoft.com/office/drawing/2014/main" id="{DF5E9069-683F-43D9-8C61-F0A72BCA33C8}"/>
              </a:ext>
            </a:extLst>
          </p:cNvPr>
          <p:cNvSpPr txBox="1"/>
          <p:nvPr/>
        </p:nvSpPr>
        <p:spPr>
          <a:xfrm>
            <a:off x="2612300" y="307736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2 puntos</a:t>
            </a:r>
          </a:p>
        </p:txBody>
      </p:sp>
      <p:grpSp>
        <p:nvGrpSpPr>
          <p:cNvPr id="92" name="Grupo 91">
            <a:extLst>
              <a:ext uri="{FF2B5EF4-FFF2-40B4-BE49-F238E27FC236}">
                <a16:creationId xmlns:a16="http://schemas.microsoft.com/office/drawing/2014/main" id="{21E8B21D-D90D-4611-930F-E2D1A166C388}"/>
              </a:ext>
            </a:extLst>
          </p:cNvPr>
          <p:cNvGrpSpPr/>
          <p:nvPr/>
        </p:nvGrpSpPr>
        <p:grpSpPr>
          <a:xfrm>
            <a:off x="2282766" y="3061441"/>
            <a:ext cx="299132" cy="300218"/>
            <a:chOff x="4014257" y="4368096"/>
            <a:chExt cx="782541" cy="785380"/>
          </a:xfrm>
        </p:grpSpPr>
        <p:sp>
          <p:nvSpPr>
            <p:cNvPr id="93" name="Google Shape;956;p32">
              <a:extLst>
                <a:ext uri="{FF2B5EF4-FFF2-40B4-BE49-F238E27FC236}">
                  <a16:creationId xmlns:a16="http://schemas.microsoft.com/office/drawing/2014/main" id="{76713745-50E7-4925-ACD1-2FE4968CD6B7}"/>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94" name="Google Shape;957;p32">
              <a:extLst>
                <a:ext uri="{FF2B5EF4-FFF2-40B4-BE49-F238E27FC236}">
                  <a16:creationId xmlns:a16="http://schemas.microsoft.com/office/drawing/2014/main" id="{71991A9A-B159-4D90-93E3-B584158A396F}"/>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96" name="Imagen 95">
              <a:extLst>
                <a:ext uri="{FF2B5EF4-FFF2-40B4-BE49-F238E27FC236}">
                  <a16:creationId xmlns:a16="http://schemas.microsoft.com/office/drawing/2014/main" id="{768871FB-CAC3-49DF-8B98-3966A2876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97" name="Grupo 96">
            <a:extLst>
              <a:ext uri="{FF2B5EF4-FFF2-40B4-BE49-F238E27FC236}">
                <a16:creationId xmlns:a16="http://schemas.microsoft.com/office/drawing/2014/main" id="{1E034A0C-D47E-450B-B1C6-A93D5ECD34BB}"/>
              </a:ext>
            </a:extLst>
          </p:cNvPr>
          <p:cNvGrpSpPr/>
          <p:nvPr/>
        </p:nvGrpSpPr>
        <p:grpSpPr>
          <a:xfrm>
            <a:off x="810274" y="3775916"/>
            <a:ext cx="3467500" cy="585241"/>
            <a:chOff x="930018" y="3146712"/>
            <a:chExt cx="3467500" cy="585241"/>
          </a:xfrm>
        </p:grpSpPr>
        <p:sp>
          <p:nvSpPr>
            <p:cNvPr id="106" name="Rectángulo: esquinas redondeadas 105">
              <a:extLst>
                <a:ext uri="{FF2B5EF4-FFF2-40B4-BE49-F238E27FC236}">
                  <a16:creationId xmlns:a16="http://schemas.microsoft.com/office/drawing/2014/main" id="{6DA3D434-2538-4BF0-A140-BF075236A5A8}"/>
                </a:ext>
              </a:extLst>
            </p:cNvPr>
            <p:cNvSpPr/>
            <p:nvPr/>
          </p:nvSpPr>
          <p:spPr>
            <a:xfrm>
              <a:off x="930018" y="3146712"/>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9" name="Rectángulo: esquinas redondeadas 108">
              <a:extLst>
                <a:ext uri="{FF2B5EF4-FFF2-40B4-BE49-F238E27FC236}">
                  <a16:creationId xmlns:a16="http://schemas.microsoft.com/office/drawing/2014/main" id="{618C6944-22CF-4E5C-87B1-3539746CF833}"/>
                </a:ext>
              </a:extLst>
            </p:cNvPr>
            <p:cNvSpPr/>
            <p:nvPr/>
          </p:nvSpPr>
          <p:spPr>
            <a:xfrm>
              <a:off x="930018" y="3657615"/>
              <a:ext cx="3467500" cy="74338"/>
            </a:xfrm>
            <a:prstGeom prst="roundRect">
              <a:avLst/>
            </a:prstGeom>
            <a:solidFill>
              <a:srgbClr val="10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10" name="Google Shape;1269;p38">
            <a:extLst>
              <a:ext uri="{FF2B5EF4-FFF2-40B4-BE49-F238E27FC236}">
                <a16:creationId xmlns:a16="http://schemas.microsoft.com/office/drawing/2014/main" id="{5509368E-4C40-4983-99B5-82F0A51A9577}"/>
              </a:ext>
            </a:extLst>
          </p:cNvPr>
          <p:cNvSpPr txBox="1"/>
          <p:nvPr/>
        </p:nvSpPr>
        <p:spPr>
          <a:xfrm>
            <a:off x="871393" y="3912067"/>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Oportunidad</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111" name="Google Shape;1268;p38">
            <a:extLst>
              <a:ext uri="{FF2B5EF4-FFF2-40B4-BE49-F238E27FC236}">
                <a16:creationId xmlns:a16="http://schemas.microsoft.com/office/drawing/2014/main" id="{29F1532F-3EE0-4A0D-A139-609373F0EA8B}"/>
              </a:ext>
            </a:extLst>
          </p:cNvPr>
          <p:cNvSpPr txBox="1"/>
          <p:nvPr/>
        </p:nvSpPr>
        <p:spPr>
          <a:xfrm>
            <a:off x="2612300" y="3886299"/>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1 punto</a:t>
            </a:r>
          </a:p>
        </p:txBody>
      </p:sp>
      <p:grpSp>
        <p:nvGrpSpPr>
          <p:cNvPr id="112" name="Grupo 111">
            <a:extLst>
              <a:ext uri="{FF2B5EF4-FFF2-40B4-BE49-F238E27FC236}">
                <a16:creationId xmlns:a16="http://schemas.microsoft.com/office/drawing/2014/main" id="{4D8C4C70-3D18-4F14-B6D7-BE25766664CB}"/>
              </a:ext>
            </a:extLst>
          </p:cNvPr>
          <p:cNvGrpSpPr/>
          <p:nvPr/>
        </p:nvGrpSpPr>
        <p:grpSpPr>
          <a:xfrm>
            <a:off x="2282766" y="3870378"/>
            <a:ext cx="299132" cy="300218"/>
            <a:chOff x="4014257" y="4368096"/>
            <a:chExt cx="782541" cy="785380"/>
          </a:xfrm>
        </p:grpSpPr>
        <p:sp>
          <p:nvSpPr>
            <p:cNvPr id="113" name="Google Shape;956;p32">
              <a:extLst>
                <a:ext uri="{FF2B5EF4-FFF2-40B4-BE49-F238E27FC236}">
                  <a16:creationId xmlns:a16="http://schemas.microsoft.com/office/drawing/2014/main" id="{7C5A9532-BDA2-4C29-845E-E6402A06AB84}"/>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14" name="Google Shape;957;p32">
              <a:extLst>
                <a:ext uri="{FF2B5EF4-FFF2-40B4-BE49-F238E27FC236}">
                  <a16:creationId xmlns:a16="http://schemas.microsoft.com/office/drawing/2014/main" id="{71A3B9BE-E7D4-4C6B-895C-F12CBAC1CD22}"/>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15" name="Imagen 114">
              <a:extLst>
                <a:ext uri="{FF2B5EF4-FFF2-40B4-BE49-F238E27FC236}">
                  <a16:creationId xmlns:a16="http://schemas.microsoft.com/office/drawing/2014/main" id="{1FDD1EA3-0799-4317-8294-78D890F35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16" name="Grupo 115">
            <a:extLst>
              <a:ext uri="{FF2B5EF4-FFF2-40B4-BE49-F238E27FC236}">
                <a16:creationId xmlns:a16="http://schemas.microsoft.com/office/drawing/2014/main" id="{67466361-2754-4230-80F4-A7FB84EC998A}"/>
              </a:ext>
            </a:extLst>
          </p:cNvPr>
          <p:cNvGrpSpPr/>
          <p:nvPr/>
        </p:nvGrpSpPr>
        <p:grpSpPr>
          <a:xfrm>
            <a:off x="4567192" y="2163078"/>
            <a:ext cx="3960181" cy="585241"/>
            <a:chOff x="4741367" y="1544755"/>
            <a:chExt cx="3467500" cy="585241"/>
          </a:xfrm>
        </p:grpSpPr>
        <p:sp>
          <p:nvSpPr>
            <p:cNvPr id="117" name="Rectángulo: esquinas redondeadas 116">
              <a:extLst>
                <a:ext uri="{FF2B5EF4-FFF2-40B4-BE49-F238E27FC236}">
                  <a16:creationId xmlns:a16="http://schemas.microsoft.com/office/drawing/2014/main" id="{FF058494-CA2A-4C49-8B9D-BC3E655311B0}"/>
                </a:ext>
              </a:extLst>
            </p:cNvPr>
            <p:cNvSpPr/>
            <p:nvPr/>
          </p:nvSpPr>
          <p:spPr>
            <a:xfrm>
              <a:off x="4741367" y="154475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8" name="Rectángulo: esquinas redondeadas 117">
              <a:extLst>
                <a:ext uri="{FF2B5EF4-FFF2-40B4-BE49-F238E27FC236}">
                  <a16:creationId xmlns:a16="http://schemas.microsoft.com/office/drawing/2014/main" id="{6E7D1414-629E-4E5C-AB2A-F71812B8887E}"/>
                </a:ext>
              </a:extLst>
            </p:cNvPr>
            <p:cNvSpPr/>
            <p:nvPr/>
          </p:nvSpPr>
          <p:spPr>
            <a:xfrm>
              <a:off x="4741367" y="2055658"/>
              <a:ext cx="3467500" cy="74338"/>
            </a:xfrm>
            <a:prstGeom prst="roundRect">
              <a:avLst/>
            </a:prstGeom>
            <a:solidFill>
              <a:srgbClr val="0A8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19" name="Google Shape;1269;p38">
            <a:extLst>
              <a:ext uri="{FF2B5EF4-FFF2-40B4-BE49-F238E27FC236}">
                <a16:creationId xmlns:a16="http://schemas.microsoft.com/office/drawing/2014/main" id="{932BFE37-B5B5-42F7-89F7-9B5BCD20613E}"/>
              </a:ext>
            </a:extLst>
          </p:cNvPr>
          <p:cNvSpPr txBox="1"/>
          <p:nvPr/>
        </p:nvSpPr>
        <p:spPr>
          <a:xfrm>
            <a:off x="4684886" y="2310110"/>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Vigencia</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120" name="Grupo 119">
            <a:extLst>
              <a:ext uri="{FF2B5EF4-FFF2-40B4-BE49-F238E27FC236}">
                <a16:creationId xmlns:a16="http://schemas.microsoft.com/office/drawing/2014/main" id="{40768AE3-E9E0-4FBA-A7A5-18CF033D4EF4}"/>
              </a:ext>
            </a:extLst>
          </p:cNvPr>
          <p:cNvGrpSpPr/>
          <p:nvPr/>
        </p:nvGrpSpPr>
        <p:grpSpPr>
          <a:xfrm>
            <a:off x="6401571" y="2268421"/>
            <a:ext cx="299132" cy="300218"/>
            <a:chOff x="4014257" y="4368096"/>
            <a:chExt cx="782541" cy="785380"/>
          </a:xfrm>
        </p:grpSpPr>
        <p:sp>
          <p:nvSpPr>
            <p:cNvPr id="121" name="Google Shape;956;p32">
              <a:extLst>
                <a:ext uri="{FF2B5EF4-FFF2-40B4-BE49-F238E27FC236}">
                  <a16:creationId xmlns:a16="http://schemas.microsoft.com/office/drawing/2014/main" id="{3DCD52DD-FC92-4370-B1C1-44C872316050}"/>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22" name="Google Shape;957;p32">
              <a:extLst>
                <a:ext uri="{FF2B5EF4-FFF2-40B4-BE49-F238E27FC236}">
                  <a16:creationId xmlns:a16="http://schemas.microsoft.com/office/drawing/2014/main" id="{C3402FF7-0BB9-492D-80DF-992D3EFB069F}"/>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23" name="Imagen 122">
              <a:extLst>
                <a:ext uri="{FF2B5EF4-FFF2-40B4-BE49-F238E27FC236}">
                  <a16:creationId xmlns:a16="http://schemas.microsoft.com/office/drawing/2014/main" id="{2610C57C-36C9-43B9-9C7A-4D661C59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24" name="Grupo 123">
            <a:extLst>
              <a:ext uri="{FF2B5EF4-FFF2-40B4-BE49-F238E27FC236}">
                <a16:creationId xmlns:a16="http://schemas.microsoft.com/office/drawing/2014/main" id="{24CD08F0-70C6-418C-9C08-CC67EA5C4B1A}"/>
              </a:ext>
            </a:extLst>
          </p:cNvPr>
          <p:cNvGrpSpPr/>
          <p:nvPr/>
        </p:nvGrpSpPr>
        <p:grpSpPr>
          <a:xfrm>
            <a:off x="4567192" y="2956098"/>
            <a:ext cx="3960181" cy="585241"/>
            <a:chOff x="4741367" y="2337775"/>
            <a:chExt cx="3467500" cy="585241"/>
          </a:xfrm>
        </p:grpSpPr>
        <p:sp>
          <p:nvSpPr>
            <p:cNvPr id="125" name="Rectángulo: esquinas redondeadas 124">
              <a:extLst>
                <a:ext uri="{FF2B5EF4-FFF2-40B4-BE49-F238E27FC236}">
                  <a16:creationId xmlns:a16="http://schemas.microsoft.com/office/drawing/2014/main" id="{B6B82FC8-1B92-43F3-9A03-F936F675CAFA}"/>
                </a:ext>
              </a:extLst>
            </p:cNvPr>
            <p:cNvSpPr/>
            <p:nvPr/>
          </p:nvSpPr>
          <p:spPr>
            <a:xfrm>
              <a:off x="4741367" y="233777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6" name="Rectángulo: esquinas redondeadas 125">
              <a:extLst>
                <a:ext uri="{FF2B5EF4-FFF2-40B4-BE49-F238E27FC236}">
                  <a16:creationId xmlns:a16="http://schemas.microsoft.com/office/drawing/2014/main" id="{1BF2D422-1D0E-487B-B1B2-15DE43E00C8E}"/>
                </a:ext>
              </a:extLst>
            </p:cNvPr>
            <p:cNvSpPr/>
            <p:nvPr/>
          </p:nvSpPr>
          <p:spPr>
            <a:xfrm>
              <a:off x="4741367" y="2848678"/>
              <a:ext cx="3467500" cy="74338"/>
            </a:xfrm>
            <a:prstGeom prst="roundRect">
              <a:avLst/>
            </a:prstGeom>
            <a:solidFill>
              <a:srgbClr val="0E9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27" name="Google Shape;1269;p38">
            <a:extLst>
              <a:ext uri="{FF2B5EF4-FFF2-40B4-BE49-F238E27FC236}">
                <a16:creationId xmlns:a16="http://schemas.microsoft.com/office/drawing/2014/main" id="{322B0DA3-90F8-41F5-A681-142D5AADAB4A}"/>
              </a:ext>
            </a:extLst>
          </p:cNvPr>
          <p:cNvSpPr txBox="1"/>
          <p:nvPr/>
        </p:nvSpPr>
        <p:spPr>
          <a:xfrm>
            <a:off x="4684886" y="3103130"/>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Accesibilidad</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128" name="Grupo 127">
            <a:extLst>
              <a:ext uri="{FF2B5EF4-FFF2-40B4-BE49-F238E27FC236}">
                <a16:creationId xmlns:a16="http://schemas.microsoft.com/office/drawing/2014/main" id="{168F1C75-3A7A-4394-A244-EE19DD92AAB7}"/>
              </a:ext>
            </a:extLst>
          </p:cNvPr>
          <p:cNvGrpSpPr/>
          <p:nvPr/>
        </p:nvGrpSpPr>
        <p:grpSpPr>
          <a:xfrm>
            <a:off x="4567192" y="3765035"/>
            <a:ext cx="3960181" cy="585241"/>
            <a:chOff x="4741367" y="3146712"/>
            <a:chExt cx="3467500" cy="585241"/>
          </a:xfrm>
        </p:grpSpPr>
        <p:sp>
          <p:nvSpPr>
            <p:cNvPr id="138" name="Rectángulo: esquinas redondeadas 137">
              <a:extLst>
                <a:ext uri="{FF2B5EF4-FFF2-40B4-BE49-F238E27FC236}">
                  <a16:creationId xmlns:a16="http://schemas.microsoft.com/office/drawing/2014/main" id="{1FD2F8F1-ADFC-49C1-9758-62B56A1EDFB5}"/>
                </a:ext>
              </a:extLst>
            </p:cNvPr>
            <p:cNvSpPr/>
            <p:nvPr/>
          </p:nvSpPr>
          <p:spPr>
            <a:xfrm>
              <a:off x="4741367" y="3146712"/>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2" charset="0"/>
              </a:endParaRPr>
            </a:p>
          </p:txBody>
        </p:sp>
        <p:sp>
          <p:nvSpPr>
            <p:cNvPr id="139" name="Rectángulo: esquinas redondeadas 138">
              <a:extLst>
                <a:ext uri="{FF2B5EF4-FFF2-40B4-BE49-F238E27FC236}">
                  <a16:creationId xmlns:a16="http://schemas.microsoft.com/office/drawing/2014/main" id="{43DDD274-9154-4A1C-9CEC-B27D4A0564A1}"/>
                </a:ext>
              </a:extLst>
            </p:cNvPr>
            <p:cNvSpPr/>
            <p:nvPr/>
          </p:nvSpPr>
          <p:spPr>
            <a:xfrm>
              <a:off x="4741367" y="3657615"/>
              <a:ext cx="3467500" cy="74338"/>
            </a:xfrm>
            <a:prstGeom prst="roundRect">
              <a:avLst/>
            </a:prstGeom>
            <a:solidFill>
              <a:srgbClr val="14A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2" charset="0"/>
              </a:endParaRPr>
            </a:p>
          </p:txBody>
        </p:sp>
      </p:grpSp>
      <p:sp>
        <p:nvSpPr>
          <p:cNvPr id="140" name="Google Shape;1269;p38">
            <a:extLst>
              <a:ext uri="{FF2B5EF4-FFF2-40B4-BE49-F238E27FC236}">
                <a16:creationId xmlns:a16="http://schemas.microsoft.com/office/drawing/2014/main" id="{8B33AE23-A0F4-4906-8CBC-0022C73412B9}"/>
              </a:ext>
            </a:extLst>
          </p:cNvPr>
          <p:cNvSpPr txBox="1"/>
          <p:nvPr/>
        </p:nvSpPr>
        <p:spPr>
          <a:xfrm>
            <a:off x="4684886" y="3912067"/>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Relevancia</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141" name="Grupo 140">
            <a:extLst>
              <a:ext uri="{FF2B5EF4-FFF2-40B4-BE49-F238E27FC236}">
                <a16:creationId xmlns:a16="http://schemas.microsoft.com/office/drawing/2014/main" id="{503F8AA0-007B-4688-9224-66171CFE07E8}"/>
              </a:ext>
            </a:extLst>
          </p:cNvPr>
          <p:cNvGrpSpPr/>
          <p:nvPr/>
        </p:nvGrpSpPr>
        <p:grpSpPr>
          <a:xfrm>
            <a:off x="6401571" y="3870378"/>
            <a:ext cx="299132" cy="300218"/>
            <a:chOff x="4014257" y="4368096"/>
            <a:chExt cx="782541" cy="785380"/>
          </a:xfrm>
        </p:grpSpPr>
        <p:sp>
          <p:nvSpPr>
            <p:cNvPr id="142" name="Google Shape;956;p32">
              <a:extLst>
                <a:ext uri="{FF2B5EF4-FFF2-40B4-BE49-F238E27FC236}">
                  <a16:creationId xmlns:a16="http://schemas.microsoft.com/office/drawing/2014/main" id="{DAE7A6FB-0F23-4BA8-AA74-6C6AF32DF801}"/>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47" name="Google Shape;957;p32">
              <a:extLst>
                <a:ext uri="{FF2B5EF4-FFF2-40B4-BE49-F238E27FC236}">
                  <a16:creationId xmlns:a16="http://schemas.microsoft.com/office/drawing/2014/main" id="{627B7A54-3B93-4690-8CF7-5EACCE19E917}"/>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56" name="Imagen 155">
              <a:extLst>
                <a:ext uri="{FF2B5EF4-FFF2-40B4-BE49-F238E27FC236}">
                  <a16:creationId xmlns:a16="http://schemas.microsoft.com/office/drawing/2014/main" id="{DCF297A0-919A-4D46-9F2C-977BD1DE9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65" name="Grupo 164">
            <a:extLst>
              <a:ext uri="{FF2B5EF4-FFF2-40B4-BE49-F238E27FC236}">
                <a16:creationId xmlns:a16="http://schemas.microsoft.com/office/drawing/2014/main" id="{8B8CB174-4202-4D97-B7F7-28D0C56C6165}"/>
              </a:ext>
            </a:extLst>
          </p:cNvPr>
          <p:cNvGrpSpPr/>
          <p:nvPr/>
        </p:nvGrpSpPr>
        <p:grpSpPr>
          <a:xfrm>
            <a:off x="810274" y="4593212"/>
            <a:ext cx="3467500" cy="728803"/>
            <a:chOff x="930018" y="3964008"/>
            <a:chExt cx="3467500" cy="585241"/>
          </a:xfrm>
        </p:grpSpPr>
        <p:sp>
          <p:nvSpPr>
            <p:cNvPr id="174" name="Rectángulo: esquinas redondeadas 173">
              <a:extLst>
                <a:ext uri="{FF2B5EF4-FFF2-40B4-BE49-F238E27FC236}">
                  <a16:creationId xmlns:a16="http://schemas.microsoft.com/office/drawing/2014/main" id="{CF0516EA-AD70-48C6-9CE2-2971D274B677}"/>
                </a:ext>
              </a:extLst>
            </p:cNvPr>
            <p:cNvSpPr/>
            <p:nvPr/>
          </p:nvSpPr>
          <p:spPr>
            <a:xfrm>
              <a:off x="930018" y="3964008"/>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9" name="Rectángulo: esquinas redondeadas 178">
              <a:extLst>
                <a:ext uri="{FF2B5EF4-FFF2-40B4-BE49-F238E27FC236}">
                  <a16:creationId xmlns:a16="http://schemas.microsoft.com/office/drawing/2014/main" id="{A9F967F7-2BA1-4224-9D08-233E0795E6A3}"/>
                </a:ext>
              </a:extLst>
            </p:cNvPr>
            <p:cNvSpPr/>
            <p:nvPr/>
          </p:nvSpPr>
          <p:spPr>
            <a:xfrm>
              <a:off x="930018" y="4474911"/>
              <a:ext cx="3467500" cy="74338"/>
            </a:xfrm>
            <a:prstGeom prst="roundRect">
              <a:avLst/>
            </a:prstGeom>
            <a:solidFill>
              <a:srgbClr val="16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80" name="Google Shape;1269;p38">
            <a:extLst>
              <a:ext uri="{FF2B5EF4-FFF2-40B4-BE49-F238E27FC236}">
                <a16:creationId xmlns:a16="http://schemas.microsoft.com/office/drawing/2014/main" id="{23D8A884-4F88-43FF-8FB6-0EAFDFA0B340}"/>
              </a:ext>
            </a:extLst>
          </p:cNvPr>
          <p:cNvSpPr txBox="1"/>
          <p:nvPr/>
        </p:nvSpPr>
        <p:spPr>
          <a:xfrm>
            <a:off x="780210" y="4782972"/>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Presentación</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186" name="Grupo 185">
            <a:extLst>
              <a:ext uri="{FF2B5EF4-FFF2-40B4-BE49-F238E27FC236}">
                <a16:creationId xmlns:a16="http://schemas.microsoft.com/office/drawing/2014/main" id="{0A48552E-BA27-4D78-A29D-24893F71F962}"/>
              </a:ext>
            </a:extLst>
          </p:cNvPr>
          <p:cNvGrpSpPr/>
          <p:nvPr/>
        </p:nvGrpSpPr>
        <p:grpSpPr>
          <a:xfrm>
            <a:off x="4567192" y="4582331"/>
            <a:ext cx="3960181" cy="728803"/>
            <a:chOff x="4741367" y="3964008"/>
            <a:chExt cx="3467500" cy="585241"/>
          </a:xfrm>
        </p:grpSpPr>
        <p:sp>
          <p:nvSpPr>
            <p:cNvPr id="187" name="Rectángulo: esquinas redondeadas 186">
              <a:extLst>
                <a:ext uri="{FF2B5EF4-FFF2-40B4-BE49-F238E27FC236}">
                  <a16:creationId xmlns:a16="http://schemas.microsoft.com/office/drawing/2014/main" id="{68B0D863-402B-4675-9479-D5C4E9EC7532}"/>
                </a:ext>
              </a:extLst>
            </p:cNvPr>
            <p:cNvSpPr/>
            <p:nvPr/>
          </p:nvSpPr>
          <p:spPr>
            <a:xfrm>
              <a:off x="4741367" y="3964008"/>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2" name="Rectángulo: esquinas redondeadas 191">
              <a:extLst>
                <a:ext uri="{FF2B5EF4-FFF2-40B4-BE49-F238E27FC236}">
                  <a16:creationId xmlns:a16="http://schemas.microsoft.com/office/drawing/2014/main" id="{C4152733-B3B7-47EC-BFAC-1184562D07A4}"/>
                </a:ext>
              </a:extLst>
            </p:cNvPr>
            <p:cNvSpPr/>
            <p:nvPr/>
          </p:nvSpPr>
          <p:spPr>
            <a:xfrm>
              <a:off x="4741367" y="4474911"/>
              <a:ext cx="3467500" cy="74338"/>
            </a:xfrm>
            <a:prstGeom prst="roundRect">
              <a:avLst/>
            </a:prstGeom>
            <a:solidFill>
              <a:srgbClr val="19D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3" name="Google Shape;1269;p38">
            <a:extLst>
              <a:ext uri="{FF2B5EF4-FFF2-40B4-BE49-F238E27FC236}">
                <a16:creationId xmlns:a16="http://schemas.microsoft.com/office/drawing/2014/main" id="{C1309158-07E4-4BAB-B811-1A3EAF3CA456}"/>
              </a:ext>
            </a:extLst>
          </p:cNvPr>
          <p:cNvSpPr txBox="1"/>
          <p:nvPr/>
        </p:nvSpPr>
        <p:spPr>
          <a:xfrm>
            <a:off x="4684886" y="4593212"/>
            <a:ext cx="2061715" cy="670260"/>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sz="1100" b="1" dirty="0">
                <a:solidFill>
                  <a:srgbClr val="434343"/>
                </a:solidFill>
                <a:latin typeface="Montserrat" panose="00000500000000000000" pitchFamily="2" charset="0"/>
                <a:ea typeface="Fira Sans Extra Condensed Medium"/>
                <a:cs typeface="Fira Sans Extra Condensed Medium"/>
                <a:sym typeface="Fira Sans Extra Condensed Medium"/>
              </a:rPr>
              <a:t>Utilidad para la gestión del conocimiento en contabilidad pública</a:t>
            </a:r>
            <a:endParaRPr lang="es-CO" sz="1100" b="1" dirty="0">
              <a:solidFill>
                <a:srgbClr val="434343"/>
              </a:solidFill>
              <a:latin typeface="Montserrat" panose="00000500000000000000" pitchFamily="2" charset="0"/>
              <a:ea typeface="Fira Sans Extra Condensed Medium"/>
              <a:cs typeface="Fira Sans Extra Condensed Medium"/>
              <a:sym typeface="Fira Sans Extra Condensed Medium"/>
            </a:endParaRPr>
          </a:p>
          <a:p>
            <a:pPr marL="0" lvl="0" indent="0" algn="l" rtl="0">
              <a:spcBef>
                <a:spcPts val="0"/>
              </a:spcBef>
              <a:spcAft>
                <a:spcPts val="0"/>
              </a:spcAft>
              <a:buNone/>
            </a:pPr>
            <a:endParaRPr lang="es-CO" sz="16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194" name="Grupo 193">
            <a:extLst>
              <a:ext uri="{FF2B5EF4-FFF2-40B4-BE49-F238E27FC236}">
                <a16:creationId xmlns:a16="http://schemas.microsoft.com/office/drawing/2014/main" id="{9B81634E-86E1-4ACF-8932-445FDEC373DC}"/>
              </a:ext>
            </a:extLst>
          </p:cNvPr>
          <p:cNvGrpSpPr/>
          <p:nvPr/>
        </p:nvGrpSpPr>
        <p:grpSpPr>
          <a:xfrm>
            <a:off x="6401571" y="3018311"/>
            <a:ext cx="299132" cy="300218"/>
            <a:chOff x="4014257" y="4368096"/>
            <a:chExt cx="782541" cy="785380"/>
          </a:xfrm>
        </p:grpSpPr>
        <p:sp>
          <p:nvSpPr>
            <p:cNvPr id="195" name="Google Shape;956;p32">
              <a:extLst>
                <a:ext uri="{FF2B5EF4-FFF2-40B4-BE49-F238E27FC236}">
                  <a16:creationId xmlns:a16="http://schemas.microsoft.com/office/drawing/2014/main" id="{4AEB7CAA-598B-45D2-85C7-D5D263D287E9}"/>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204" name="Google Shape;957;p32">
              <a:extLst>
                <a:ext uri="{FF2B5EF4-FFF2-40B4-BE49-F238E27FC236}">
                  <a16:creationId xmlns:a16="http://schemas.microsoft.com/office/drawing/2014/main" id="{CB013665-F3FE-41ED-9C22-368B41C4F290}"/>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205" name="Imagen 204">
              <a:extLst>
                <a:ext uri="{FF2B5EF4-FFF2-40B4-BE49-F238E27FC236}">
                  <a16:creationId xmlns:a16="http://schemas.microsoft.com/office/drawing/2014/main" id="{EDBB2347-052A-42D1-BCC9-E1DA340AC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
        <p:nvSpPr>
          <p:cNvPr id="211" name="Google Shape;1268;p38">
            <a:extLst>
              <a:ext uri="{FF2B5EF4-FFF2-40B4-BE49-F238E27FC236}">
                <a16:creationId xmlns:a16="http://schemas.microsoft.com/office/drawing/2014/main" id="{3BD7D131-DCDF-493D-93F3-339E927C7C9A}"/>
              </a:ext>
            </a:extLst>
          </p:cNvPr>
          <p:cNvSpPr txBox="1"/>
          <p:nvPr/>
        </p:nvSpPr>
        <p:spPr>
          <a:xfrm>
            <a:off x="6925798" y="232397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2 puntos</a:t>
            </a:r>
          </a:p>
        </p:txBody>
      </p:sp>
      <p:sp>
        <p:nvSpPr>
          <p:cNvPr id="213" name="Google Shape;1268;p38">
            <a:extLst>
              <a:ext uri="{FF2B5EF4-FFF2-40B4-BE49-F238E27FC236}">
                <a16:creationId xmlns:a16="http://schemas.microsoft.com/office/drawing/2014/main" id="{2D14269D-C509-4BAA-93FB-84B23CE2F0B4}"/>
              </a:ext>
            </a:extLst>
          </p:cNvPr>
          <p:cNvSpPr txBox="1"/>
          <p:nvPr/>
        </p:nvSpPr>
        <p:spPr>
          <a:xfrm>
            <a:off x="6945030" y="395661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itchFamily="2" charset="0"/>
                <a:ea typeface="Roboto"/>
                <a:cs typeface="Roboto"/>
                <a:sym typeface="Roboto"/>
              </a:rPr>
              <a:t>Mejora </a:t>
            </a:r>
            <a:r>
              <a:rPr lang="es-CO" dirty="0">
                <a:solidFill>
                  <a:schemeClr val="accent6"/>
                </a:solidFill>
                <a:latin typeface="Montserrat" pitchFamily="2" charset="0"/>
                <a:ea typeface="Roboto"/>
                <a:cs typeface="Roboto"/>
                <a:sym typeface="Roboto"/>
              </a:rPr>
              <a:t>1 punto</a:t>
            </a:r>
          </a:p>
        </p:txBody>
      </p:sp>
      <p:sp>
        <p:nvSpPr>
          <p:cNvPr id="214" name="Google Shape;1268;p38">
            <a:extLst>
              <a:ext uri="{FF2B5EF4-FFF2-40B4-BE49-F238E27FC236}">
                <a16:creationId xmlns:a16="http://schemas.microsoft.com/office/drawing/2014/main" id="{7FAAD06D-5FF6-4084-8107-F39443FA7D01}"/>
              </a:ext>
            </a:extLst>
          </p:cNvPr>
          <p:cNvSpPr txBox="1"/>
          <p:nvPr/>
        </p:nvSpPr>
        <p:spPr>
          <a:xfrm>
            <a:off x="6945389" y="313263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4 puntos</a:t>
            </a:r>
          </a:p>
        </p:txBody>
      </p:sp>
      <p:grpSp>
        <p:nvGrpSpPr>
          <p:cNvPr id="82" name="Grupo 81">
            <a:extLst>
              <a:ext uri="{FF2B5EF4-FFF2-40B4-BE49-F238E27FC236}">
                <a16:creationId xmlns:a16="http://schemas.microsoft.com/office/drawing/2014/main" id="{4A78D7CD-5878-4C1D-BB4F-FC1BA932B3BD}"/>
              </a:ext>
            </a:extLst>
          </p:cNvPr>
          <p:cNvGrpSpPr/>
          <p:nvPr/>
        </p:nvGrpSpPr>
        <p:grpSpPr>
          <a:xfrm>
            <a:off x="2295460" y="2272344"/>
            <a:ext cx="299132" cy="300218"/>
            <a:chOff x="4014257" y="4368096"/>
            <a:chExt cx="782541" cy="785380"/>
          </a:xfrm>
        </p:grpSpPr>
        <p:sp>
          <p:nvSpPr>
            <p:cNvPr id="83" name="Google Shape;956;p32">
              <a:extLst>
                <a:ext uri="{FF2B5EF4-FFF2-40B4-BE49-F238E27FC236}">
                  <a16:creationId xmlns:a16="http://schemas.microsoft.com/office/drawing/2014/main" id="{837EDE0B-5248-4186-B5E3-ABA618A3DA7A}"/>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84" name="Google Shape;957;p32">
              <a:extLst>
                <a:ext uri="{FF2B5EF4-FFF2-40B4-BE49-F238E27FC236}">
                  <a16:creationId xmlns:a16="http://schemas.microsoft.com/office/drawing/2014/main" id="{01E77EAC-50B6-41B2-905A-D48E31B63DF7}"/>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85" name="Imagen 84">
              <a:extLst>
                <a:ext uri="{FF2B5EF4-FFF2-40B4-BE49-F238E27FC236}">
                  <a16:creationId xmlns:a16="http://schemas.microsoft.com/office/drawing/2014/main" id="{ED3C5333-9E8A-447B-98C1-7FB0E7947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sp>
        <p:nvSpPr>
          <p:cNvPr id="95" name="Google Shape;1268;p38">
            <a:extLst>
              <a:ext uri="{FF2B5EF4-FFF2-40B4-BE49-F238E27FC236}">
                <a16:creationId xmlns:a16="http://schemas.microsoft.com/office/drawing/2014/main" id="{697116D7-2505-429A-BA9C-A0B974D7630C}"/>
              </a:ext>
            </a:extLst>
          </p:cNvPr>
          <p:cNvSpPr txBox="1"/>
          <p:nvPr/>
        </p:nvSpPr>
        <p:spPr>
          <a:xfrm>
            <a:off x="2621202" y="2297615"/>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3 puntos</a:t>
            </a:r>
          </a:p>
        </p:txBody>
      </p:sp>
      <p:sp>
        <p:nvSpPr>
          <p:cNvPr id="105" name="Google Shape;1268;p38">
            <a:extLst>
              <a:ext uri="{FF2B5EF4-FFF2-40B4-BE49-F238E27FC236}">
                <a16:creationId xmlns:a16="http://schemas.microsoft.com/office/drawing/2014/main" id="{39559121-DFFB-45C0-A4CB-BE2A51ED622C}"/>
              </a:ext>
            </a:extLst>
          </p:cNvPr>
          <p:cNvSpPr txBox="1"/>
          <p:nvPr/>
        </p:nvSpPr>
        <p:spPr>
          <a:xfrm>
            <a:off x="2539225" y="4785448"/>
            <a:ext cx="2478425" cy="238764"/>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200" dirty="0">
                <a:solidFill>
                  <a:srgbClr val="434343"/>
                </a:solidFill>
                <a:latin typeface="Montserrat" panose="00000500000000000000" pitchFamily="2" charset="0"/>
                <a:ea typeface="Roboto"/>
                <a:cs typeface="Roboto"/>
                <a:sym typeface="Roboto"/>
              </a:rPr>
              <a:t>Igual en ambas</a:t>
            </a:r>
          </a:p>
          <a:p>
            <a:pPr lvl="0">
              <a:spcBef>
                <a:spcPts val="0"/>
              </a:spcBef>
              <a:spcAft>
                <a:spcPts val="0"/>
              </a:spcAft>
            </a:pPr>
            <a:r>
              <a:rPr lang="es-CO" sz="1200" dirty="0">
                <a:solidFill>
                  <a:srgbClr val="434343"/>
                </a:solidFill>
                <a:latin typeface="Montserrat" panose="00000500000000000000" pitchFamily="2" charset="0"/>
                <a:ea typeface="Roboto"/>
                <a:cs typeface="Roboto"/>
                <a:sym typeface="Roboto"/>
              </a:rPr>
              <a:t> mediciones</a:t>
            </a:r>
          </a:p>
        </p:txBody>
      </p:sp>
      <p:sp>
        <p:nvSpPr>
          <p:cNvPr id="107" name="Google Shape;1268;p38">
            <a:extLst>
              <a:ext uri="{FF2B5EF4-FFF2-40B4-BE49-F238E27FC236}">
                <a16:creationId xmlns:a16="http://schemas.microsoft.com/office/drawing/2014/main" id="{9A69CEB8-F759-485C-B86B-A0632AFC63F8}"/>
              </a:ext>
            </a:extLst>
          </p:cNvPr>
          <p:cNvSpPr txBox="1"/>
          <p:nvPr/>
        </p:nvSpPr>
        <p:spPr>
          <a:xfrm>
            <a:off x="6925798" y="4733970"/>
            <a:ext cx="2478425" cy="238764"/>
          </a:xfrm>
          <a:prstGeom prst="rect">
            <a:avLst/>
          </a:prstGeom>
          <a:noFill/>
          <a:ln>
            <a:noFill/>
          </a:ln>
        </p:spPr>
        <p:txBody>
          <a:bodyPr spcFirstLastPara="1" wrap="square" lIns="91425" tIns="91425" rIns="91425" bIns="91425" anchor="ctr" anchorCtr="0">
            <a:noAutofit/>
          </a:bodyPr>
          <a:lstStyle/>
          <a:p>
            <a:pPr lvl="0">
              <a:spcBef>
                <a:spcPts val="0"/>
              </a:spcBef>
              <a:spcAft>
                <a:spcPts val="0"/>
              </a:spcAft>
            </a:pPr>
            <a:r>
              <a:rPr lang="es-CO" sz="1200" dirty="0">
                <a:solidFill>
                  <a:srgbClr val="434343"/>
                </a:solidFill>
                <a:latin typeface="Montserrat" panose="00000500000000000000" pitchFamily="2" charset="0"/>
                <a:ea typeface="Roboto"/>
                <a:cs typeface="Roboto"/>
                <a:sym typeface="Roboto"/>
              </a:rPr>
              <a:t>Igual en ambas</a:t>
            </a:r>
          </a:p>
          <a:p>
            <a:pPr lvl="0">
              <a:spcBef>
                <a:spcPts val="0"/>
              </a:spcBef>
              <a:spcAft>
                <a:spcPts val="0"/>
              </a:spcAft>
            </a:pPr>
            <a:r>
              <a:rPr lang="es-CO" sz="1200" dirty="0">
                <a:solidFill>
                  <a:srgbClr val="434343"/>
                </a:solidFill>
                <a:latin typeface="Montserrat" panose="00000500000000000000" pitchFamily="2" charset="0"/>
                <a:ea typeface="Roboto"/>
                <a:cs typeface="Roboto"/>
                <a:sym typeface="Roboto"/>
              </a:rPr>
              <a:t> mediciones</a:t>
            </a:r>
          </a:p>
        </p:txBody>
      </p:sp>
    </p:spTree>
    <p:extLst>
      <p:ext uri="{BB962C8B-B14F-4D97-AF65-F5344CB8AC3E}">
        <p14:creationId xmlns:p14="http://schemas.microsoft.com/office/powerpoint/2010/main" val="12767416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ángulo 94">
            <a:extLst>
              <a:ext uri="{FF2B5EF4-FFF2-40B4-BE49-F238E27FC236}">
                <a16:creationId xmlns:a16="http://schemas.microsoft.com/office/drawing/2014/main" id="{ADD23833-CF86-4283-8B1B-70B89D1D9942}"/>
              </a:ext>
            </a:extLst>
          </p:cNvPr>
          <p:cNvSpPr/>
          <p:nvPr/>
        </p:nvSpPr>
        <p:spPr>
          <a:xfrm>
            <a:off x="1022709" y="1164560"/>
            <a:ext cx="7117007" cy="584775"/>
          </a:xfrm>
          <a:prstGeom prst="rect">
            <a:avLst/>
          </a:prstGeom>
          <a:solidFill>
            <a:schemeClr val="bg1">
              <a:lumMod val="95000"/>
              <a:alpha val="46000"/>
            </a:schemeClr>
          </a:solidFill>
        </p:spPr>
        <p:txBody>
          <a:bodyPr wrap="square">
            <a:spAutoFit/>
          </a:bodyPr>
          <a:lstStyle/>
          <a:p>
            <a:pPr algn="ctr"/>
            <a:r>
              <a:rPr lang="es-MX" sz="1600" dirty="0">
                <a:latin typeface="Montserrat" panose="00000500000000000000" pitchFamily="2" charset="0"/>
              </a:rPr>
              <a:t>Grado de </a:t>
            </a:r>
            <a:r>
              <a:rPr lang="es-MX" sz="1600" b="1" dirty="0">
                <a:latin typeface="Montserrat" panose="00000500000000000000" pitchFamily="2" charset="0"/>
              </a:rPr>
              <a:t>utilidad de los desarrollos de la CGN</a:t>
            </a:r>
            <a:br>
              <a:rPr lang="es-MX" sz="1600" dirty="0">
                <a:latin typeface="Montserrat" panose="00000500000000000000" pitchFamily="2" charset="0"/>
              </a:rPr>
            </a:br>
            <a:r>
              <a:rPr lang="es-MX" sz="1600" dirty="0">
                <a:latin typeface="Montserrat" panose="00000500000000000000" pitchFamily="2" charset="0"/>
              </a:rPr>
              <a:t>(en la categoría de calificación esperada - 5/5 Alto)</a:t>
            </a:r>
          </a:p>
        </p:txBody>
      </p:sp>
      <p:grpSp>
        <p:nvGrpSpPr>
          <p:cNvPr id="2" name="Grupo 1">
            <a:extLst>
              <a:ext uri="{FF2B5EF4-FFF2-40B4-BE49-F238E27FC236}">
                <a16:creationId xmlns:a16="http://schemas.microsoft.com/office/drawing/2014/main" id="{D926F6C6-0B59-4A14-8244-87F637EB7187}"/>
              </a:ext>
            </a:extLst>
          </p:cNvPr>
          <p:cNvGrpSpPr/>
          <p:nvPr/>
        </p:nvGrpSpPr>
        <p:grpSpPr>
          <a:xfrm>
            <a:off x="309716" y="2318478"/>
            <a:ext cx="4087802" cy="585241"/>
            <a:chOff x="930018" y="2318478"/>
            <a:chExt cx="3467500" cy="585241"/>
          </a:xfrm>
        </p:grpSpPr>
        <p:sp>
          <p:nvSpPr>
            <p:cNvPr id="129" name="Rectángulo: esquinas redondeadas 128">
              <a:extLst>
                <a:ext uri="{FF2B5EF4-FFF2-40B4-BE49-F238E27FC236}">
                  <a16:creationId xmlns:a16="http://schemas.microsoft.com/office/drawing/2014/main" id="{EA01E044-52B7-4B61-ACA0-273CE3E6A6C5}"/>
                </a:ext>
              </a:extLst>
            </p:cNvPr>
            <p:cNvSpPr/>
            <p:nvPr/>
          </p:nvSpPr>
          <p:spPr>
            <a:xfrm>
              <a:off x="930018" y="2318478"/>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5" name="Rectángulo: esquinas redondeadas 104">
              <a:extLst>
                <a:ext uri="{FF2B5EF4-FFF2-40B4-BE49-F238E27FC236}">
                  <a16:creationId xmlns:a16="http://schemas.microsoft.com/office/drawing/2014/main" id="{7EAB7ED3-8E59-4CC2-8022-3E0F0C5BA62B}"/>
                </a:ext>
              </a:extLst>
            </p:cNvPr>
            <p:cNvSpPr/>
            <p:nvPr/>
          </p:nvSpPr>
          <p:spPr>
            <a:xfrm>
              <a:off x="930018" y="2829381"/>
              <a:ext cx="3467500" cy="74338"/>
            </a:xfrm>
            <a:prstGeom prst="roundRect">
              <a:avLst/>
            </a:prstGeom>
            <a:solidFill>
              <a:srgbClr val="087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7" name="Google Shape;1269;p38">
            <a:extLst>
              <a:ext uri="{FF2B5EF4-FFF2-40B4-BE49-F238E27FC236}">
                <a16:creationId xmlns:a16="http://schemas.microsoft.com/office/drawing/2014/main" id="{102ABF77-95BC-4705-9F16-DD6CD0DF6326}"/>
              </a:ext>
            </a:extLst>
          </p:cNvPr>
          <p:cNvSpPr txBox="1"/>
          <p:nvPr/>
        </p:nvSpPr>
        <p:spPr>
          <a:xfrm>
            <a:off x="416813" y="2465510"/>
            <a:ext cx="2655153"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Aplicación Móvil</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108" name="Google Shape;1268;p38">
            <a:extLst>
              <a:ext uri="{FF2B5EF4-FFF2-40B4-BE49-F238E27FC236}">
                <a16:creationId xmlns:a16="http://schemas.microsoft.com/office/drawing/2014/main" id="{D1835296-498B-467A-8983-0A09A8556386}"/>
              </a:ext>
            </a:extLst>
          </p:cNvPr>
          <p:cNvSpPr txBox="1"/>
          <p:nvPr/>
        </p:nvSpPr>
        <p:spPr>
          <a:xfrm>
            <a:off x="2568754" y="243974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 Mejora </a:t>
            </a:r>
            <a:r>
              <a:rPr lang="es-CO" dirty="0">
                <a:solidFill>
                  <a:schemeClr val="accent6"/>
                </a:solidFill>
                <a:latin typeface="Montserrat" panose="00000500000000000000" pitchFamily="2" charset="0"/>
                <a:ea typeface="Roboto"/>
                <a:cs typeface="Roboto"/>
                <a:sym typeface="Roboto"/>
              </a:rPr>
              <a:t>4 puntos</a:t>
            </a:r>
          </a:p>
        </p:txBody>
      </p:sp>
      <p:grpSp>
        <p:nvGrpSpPr>
          <p:cNvPr id="3" name="Grupo 2">
            <a:extLst>
              <a:ext uri="{FF2B5EF4-FFF2-40B4-BE49-F238E27FC236}">
                <a16:creationId xmlns:a16="http://schemas.microsoft.com/office/drawing/2014/main" id="{39A10420-F8E7-4F39-B5A1-E14F5AA84B59}"/>
              </a:ext>
            </a:extLst>
          </p:cNvPr>
          <p:cNvGrpSpPr/>
          <p:nvPr/>
        </p:nvGrpSpPr>
        <p:grpSpPr>
          <a:xfrm>
            <a:off x="309716" y="3077426"/>
            <a:ext cx="4087802" cy="585241"/>
            <a:chOff x="930018" y="3111498"/>
            <a:chExt cx="3467500" cy="585241"/>
          </a:xfrm>
        </p:grpSpPr>
        <p:sp>
          <p:nvSpPr>
            <p:cNvPr id="134" name="Rectángulo: esquinas redondeadas 133">
              <a:extLst>
                <a:ext uri="{FF2B5EF4-FFF2-40B4-BE49-F238E27FC236}">
                  <a16:creationId xmlns:a16="http://schemas.microsoft.com/office/drawing/2014/main" id="{E21C1698-8ABA-441B-80F4-43BCDE480A08}"/>
                </a:ext>
              </a:extLst>
            </p:cNvPr>
            <p:cNvSpPr/>
            <p:nvPr/>
          </p:nvSpPr>
          <p:spPr>
            <a:xfrm>
              <a:off x="930018" y="3111498"/>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2" charset="0"/>
              </a:endParaRPr>
            </a:p>
          </p:txBody>
        </p:sp>
        <p:sp>
          <p:nvSpPr>
            <p:cNvPr id="135" name="Rectángulo: esquinas redondeadas 134">
              <a:extLst>
                <a:ext uri="{FF2B5EF4-FFF2-40B4-BE49-F238E27FC236}">
                  <a16:creationId xmlns:a16="http://schemas.microsoft.com/office/drawing/2014/main" id="{D6E474B6-A9B4-440E-BEAE-54BB40FEC6A5}"/>
                </a:ext>
              </a:extLst>
            </p:cNvPr>
            <p:cNvSpPr/>
            <p:nvPr/>
          </p:nvSpPr>
          <p:spPr>
            <a:xfrm>
              <a:off x="930018" y="3622401"/>
              <a:ext cx="3467500" cy="74338"/>
            </a:xfrm>
            <a:prstGeom prst="roundRect">
              <a:avLst/>
            </a:prstGeom>
            <a:solidFill>
              <a:srgbClr val="0C8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2" charset="0"/>
              </a:endParaRPr>
            </a:p>
          </p:txBody>
        </p:sp>
      </p:grpSp>
      <p:grpSp>
        <p:nvGrpSpPr>
          <p:cNvPr id="4" name="Grupo 3">
            <a:extLst>
              <a:ext uri="{FF2B5EF4-FFF2-40B4-BE49-F238E27FC236}">
                <a16:creationId xmlns:a16="http://schemas.microsoft.com/office/drawing/2014/main" id="{DC16E347-F565-4088-9705-E14D3AA39447}"/>
              </a:ext>
            </a:extLst>
          </p:cNvPr>
          <p:cNvGrpSpPr/>
          <p:nvPr/>
        </p:nvGrpSpPr>
        <p:grpSpPr>
          <a:xfrm>
            <a:off x="309716" y="3920435"/>
            <a:ext cx="4087802" cy="723763"/>
            <a:chOff x="930018" y="3920435"/>
            <a:chExt cx="3467500" cy="585241"/>
          </a:xfrm>
        </p:grpSpPr>
        <p:sp>
          <p:nvSpPr>
            <p:cNvPr id="143" name="Rectángulo: esquinas redondeadas 142">
              <a:extLst>
                <a:ext uri="{FF2B5EF4-FFF2-40B4-BE49-F238E27FC236}">
                  <a16:creationId xmlns:a16="http://schemas.microsoft.com/office/drawing/2014/main" id="{A634D340-C106-49F6-A5F8-6BC01255EE86}"/>
                </a:ext>
              </a:extLst>
            </p:cNvPr>
            <p:cNvSpPr/>
            <p:nvPr/>
          </p:nvSpPr>
          <p:spPr>
            <a:xfrm>
              <a:off x="930018" y="392043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4" name="Rectángulo: esquinas redondeadas 143">
              <a:extLst>
                <a:ext uri="{FF2B5EF4-FFF2-40B4-BE49-F238E27FC236}">
                  <a16:creationId xmlns:a16="http://schemas.microsoft.com/office/drawing/2014/main" id="{CA589B55-F2C1-41B0-8385-91B6C893B96F}"/>
                </a:ext>
              </a:extLst>
            </p:cNvPr>
            <p:cNvSpPr/>
            <p:nvPr/>
          </p:nvSpPr>
          <p:spPr>
            <a:xfrm>
              <a:off x="930018" y="4431338"/>
              <a:ext cx="3467500" cy="74338"/>
            </a:xfrm>
            <a:prstGeom prst="roundRect">
              <a:avLst/>
            </a:prstGeom>
            <a:solidFill>
              <a:srgbClr val="10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45" name="Google Shape;1269;p38">
            <a:extLst>
              <a:ext uri="{FF2B5EF4-FFF2-40B4-BE49-F238E27FC236}">
                <a16:creationId xmlns:a16="http://schemas.microsoft.com/office/drawing/2014/main" id="{C6690B1E-EAA2-450A-9700-17A75F3C24AF}"/>
              </a:ext>
            </a:extLst>
          </p:cNvPr>
          <p:cNvSpPr txBox="1"/>
          <p:nvPr/>
        </p:nvSpPr>
        <p:spPr>
          <a:xfrm>
            <a:off x="416814" y="3256136"/>
            <a:ext cx="1642524" cy="23241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Geoportal BDME</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5" name="Grupo 4">
            <a:extLst>
              <a:ext uri="{FF2B5EF4-FFF2-40B4-BE49-F238E27FC236}">
                <a16:creationId xmlns:a16="http://schemas.microsoft.com/office/drawing/2014/main" id="{6A793680-9E4F-44A4-90C2-A22AE13ACBB3}"/>
              </a:ext>
            </a:extLst>
          </p:cNvPr>
          <p:cNvGrpSpPr/>
          <p:nvPr/>
        </p:nvGrpSpPr>
        <p:grpSpPr>
          <a:xfrm>
            <a:off x="4741366" y="2318478"/>
            <a:ext cx="4087801" cy="585241"/>
            <a:chOff x="4741367" y="2318478"/>
            <a:chExt cx="3467500" cy="585241"/>
          </a:xfrm>
        </p:grpSpPr>
        <p:sp>
          <p:nvSpPr>
            <p:cNvPr id="152" name="Rectángulo: esquinas redondeadas 151">
              <a:extLst>
                <a:ext uri="{FF2B5EF4-FFF2-40B4-BE49-F238E27FC236}">
                  <a16:creationId xmlns:a16="http://schemas.microsoft.com/office/drawing/2014/main" id="{16EA43A6-6D08-4DCF-BC64-663BAC33B03A}"/>
                </a:ext>
              </a:extLst>
            </p:cNvPr>
            <p:cNvSpPr/>
            <p:nvPr/>
          </p:nvSpPr>
          <p:spPr>
            <a:xfrm>
              <a:off x="4741367" y="2318478"/>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3" name="Rectángulo: esquinas redondeadas 152">
              <a:extLst>
                <a:ext uri="{FF2B5EF4-FFF2-40B4-BE49-F238E27FC236}">
                  <a16:creationId xmlns:a16="http://schemas.microsoft.com/office/drawing/2014/main" id="{3E751C65-D857-4CD6-AB39-38C441E857E6}"/>
                </a:ext>
              </a:extLst>
            </p:cNvPr>
            <p:cNvSpPr/>
            <p:nvPr/>
          </p:nvSpPr>
          <p:spPr>
            <a:xfrm>
              <a:off x="4741367" y="2829381"/>
              <a:ext cx="3467500" cy="74338"/>
            </a:xfrm>
            <a:prstGeom prst="roundRect">
              <a:avLst/>
            </a:prstGeom>
            <a:solidFill>
              <a:srgbClr val="0A8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54" name="Google Shape;1269;p38">
            <a:extLst>
              <a:ext uri="{FF2B5EF4-FFF2-40B4-BE49-F238E27FC236}">
                <a16:creationId xmlns:a16="http://schemas.microsoft.com/office/drawing/2014/main" id="{710D20E8-6C60-4D85-8F9A-D12BCC056374}"/>
              </a:ext>
            </a:extLst>
          </p:cNvPr>
          <p:cNvSpPr txBox="1"/>
          <p:nvPr/>
        </p:nvSpPr>
        <p:spPr>
          <a:xfrm>
            <a:off x="4817688" y="2465510"/>
            <a:ext cx="1817054" cy="229237"/>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b="1" dirty="0">
                <a:solidFill>
                  <a:srgbClr val="434343"/>
                </a:solidFill>
                <a:latin typeface="Montserrat" panose="00000500000000000000" pitchFamily="2" charset="0"/>
                <a:ea typeface="Fira Sans Extra Condensed Medium"/>
                <a:cs typeface="Fira Sans Extra Condensed Medium"/>
                <a:sym typeface="Fira Sans Extra Condensed Medium"/>
              </a:rPr>
              <a:t>Calendario Contable CGN</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155" name="Google Shape;1268;p38">
            <a:extLst>
              <a:ext uri="{FF2B5EF4-FFF2-40B4-BE49-F238E27FC236}">
                <a16:creationId xmlns:a16="http://schemas.microsoft.com/office/drawing/2014/main" id="{73E8598C-FC15-4F08-909E-B7A67575E30E}"/>
              </a:ext>
            </a:extLst>
          </p:cNvPr>
          <p:cNvSpPr txBox="1"/>
          <p:nvPr/>
        </p:nvSpPr>
        <p:spPr>
          <a:xfrm>
            <a:off x="7018748" y="2386577"/>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6 puntos</a:t>
            </a:r>
          </a:p>
        </p:txBody>
      </p:sp>
      <p:grpSp>
        <p:nvGrpSpPr>
          <p:cNvPr id="157" name="Grupo 156">
            <a:extLst>
              <a:ext uri="{FF2B5EF4-FFF2-40B4-BE49-F238E27FC236}">
                <a16:creationId xmlns:a16="http://schemas.microsoft.com/office/drawing/2014/main" id="{42B074A0-1F59-4133-A9FE-27D160FB73DB}"/>
              </a:ext>
            </a:extLst>
          </p:cNvPr>
          <p:cNvGrpSpPr/>
          <p:nvPr/>
        </p:nvGrpSpPr>
        <p:grpSpPr>
          <a:xfrm>
            <a:off x="6637574" y="2381165"/>
            <a:ext cx="299132" cy="300218"/>
            <a:chOff x="4014257" y="4368096"/>
            <a:chExt cx="782541" cy="785380"/>
          </a:xfrm>
        </p:grpSpPr>
        <p:sp>
          <p:nvSpPr>
            <p:cNvPr id="158" name="Google Shape;956;p32">
              <a:extLst>
                <a:ext uri="{FF2B5EF4-FFF2-40B4-BE49-F238E27FC236}">
                  <a16:creationId xmlns:a16="http://schemas.microsoft.com/office/drawing/2014/main" id="{A5E89EBA-9303-4E60-9346-E016B51841A3}"/>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59" name="Google Shape;957;p32">
              <a:extLst>
                <a:ext uri="{FF2B5EF4-FFF2-40B4-BE49-F238E27FC236}">
                  <a16:creationId xmlns:a16="http://schemas.microsoft.com/office/drawing/2014/main" id="{8F2AC189-DA45-4B55-AD7F-1F95423D02CF}"/>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60" name="Imagen 159">
              <a:extLst>
                <a:ext uri="{FF2B5EF4-FFF2-40B4-BE49-F238E27FC236}">
                  <a16:creationId xmlns:a16="http://schemas.microsoft.com/office/drawing/2014/main" id="{CCF9B64C-0861-492F-A6FD-3750CE7DD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6" name="Grupo 5">
            <a:extLst>
              <a:ext uri="{FF2B5EF4-FFF2-40B4-BE49-F238E27FC236}">
                <a16:creationId xmlns:a16="http://schemas.microsoft.com/office/drawing/2014/main" id="{248349EB-AF60-40D4-8C98-DAD896DFA40C}"/>
              </a:ext>
            </a:extLst>
          </p:cNvPr>
          <p:cNvGrpSpPr/>
          <p:nvPr/>
        </p:nvGrpSpPr>
        <p:grpSpPr>
          <a:xfrm>
            <a:off x="4741366" y="3111498"/>
            <a:ext cx="4087801" cy="585241"/>
            <a:chOff x="4741367" y="3111498"/>
            <a:chExt cx="3467500" cy="585241"/>
          </a:xfrm>
        </p:grpSpPr>
        <p:sp>
          <p:nvSpPr>
            <p:cNvPr id="161" name="Rectángulo: esquinas redondeadas 160">
              <a:extLst>
                <a:ext uri="{FF2B5EF4-FFF2-40B4-BE49-F238E27FC236}">
                  <a16:creationId xmlns:a16="http://schemas.microsoft.com/office/drawing/2014/main" id="{0D26D589-AFB4-43AF-AE58-7AA204B0D469}"/>
                </a:ext>
              </a:extLst>
            </p:cNvPr>
            <p:cNvSpPr/>
            <p:nvPr/>
          </p:nvSpPr>
          <p:spPr>
            <a:xfrm>
              <a:off x="4741367" y="3111498"/>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2" name="Rectángulo: esquinas redondeadas 161">
              <a:extLst>
                <a:ext uri="{FF2B5EF4-FFF2-40B4-BE49-F238E27FC236}">
                  <a16:creationId xmlns:a16="http://schemas.microsoft.com/office/drawing/2014/main" id="{272DBC1F-F2B2-4C29-8546-7661268CF85A}"/>
                </a:ext>
              </a:extLst>
            </p:cNvPr>
            <p:cNvSpPr/>
            <p:nvPr/>
          </p:nvSpPr>
          <p:spPr>
            <a:xfrm>
              <a:off x="4741367" y="3622401"/>
              <a:ext cx="3467500" cy="74338"/>
            </a:xfrm>
            <a:prstGeom prst="roundRect">
              <a:avLst/>
            </a:prstGeom>
            <a:solidFill>
              <a:srgbClr val="0E9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63" name="Google Shape;1269;p38">
            <a:extLst>
              <a:ext uri="{FF2B5EF4-FFF2-40B4-BE49-F238E27FC236}">
                <a16:creationId xmlns:a16="http://schemas.microsoft.com/office/drawing/2014/main" id="{AB683800-82D1-4C56-A4DE-D6E0A1E763FA}"/>
              </a:ext>
            </a:extLst>
          </p:cNvPr>
          <p:cNvSpPr txBox="1"/>
          <p:nvPr/>
        </p:nvSpPr>
        <p:spPr>
          <a:xfrm>
            <a:off x="4741366" y="3144050"/>
            <a:ext cx="1954254" cy="351285"/>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300" b="1" dirty="0">
                <a:solidFill>
                  <a:srgbClr val="434343"/>
                </a:solidFill>
                <a:latin typeface="Montserrat" panose="00000500000000000000" pitchFamily="2" charset="0"/>
                <a:ea typeface="Fira Sans Extra Condensed Medium"/>
                <a:cs typeface="Fira Sans Extra Condensed Medium"/>
                <a:sym typeface="Fira Sans Extra Condensed Medium"/>
              </a:rPr>
              <a:t>Informativo Contando en Breve</a:t>
            </a: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164" name="Google Shape;1268;p38">
            <a:extLst>
              <a:ext uri="{FF2B5EF4-FFF2-40B4-BE49-F238E27FC236}">
                <a16:creationId xmlns:a16="http://schemas.microsoft.com/office/drawing/2014/main" id="{2B791AC5-213B-4AF8-A593-26E8956DF05A}"/>
              </a:ext>
            </a:extLst>
          </p:cNvPr>
          <p:cNvSpPr txBox="1"/>
          <p:nvPr/>
        </p:nvSpPr>
        <p:spPr>
          <a:xfrm>
            <a:off x="7004005" y="3191799"/>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Desmejora </a:t>
            </a:r>
            <a:r>
              <a:rPr lang="es-CO" dirty="0">
                <a:solidFill>
                  <a:schemeClr val="accent6"/>
                </a:solidFill>
                <a:latin typeface="Montserrat" panose="00000500000000000000" pitchFamily="2" charset="0"/>
                <a:ea typeface="Roboto"/>
                <a:cs typeface="Roboto"/>
                <a:sym typeface="Roboto"/>
              </a:rPr>
              <a:t>1 punto</a:t>
            </a:r>
          </a:p>
        </p:txBody>
      </p:sp>
      <p:grpSp>
        <p:nvGrpSpPr>
          <p:cNvPr id="7" name="Grupo 6">
            <a:extLst>
              <a:ext uri="{FF2B5EF4-FFF2-40B4-BE49-F238E27FC236}">
                <a16:creationId xmlns:a16="http://schemas.microsoft.com/office/drawing/2014/main" id="{1D7D9E90-6364-4B2D-A535-EA0B163A8F19}"/>
              </a:ext>
            </a:extLst>
          </p:cNvPr>
          <p:cNvGrpSpPr/>
          <p:nvPr/>
        </p:nvGrpSpPr>
        <p:grpSpPr>
          <a:xfrm>
            <a:off x="4741366" y="3920435"/>
            <a:ext cx="4087801" cy="723763"/>
            <a:chOff x="4741367" y="3920435"/>
            <a:chExt cx="3467500" cy="585241"/>
          </a:xfrm>
        </p:grpSpPr>
        <p:sp>
          <p:nvSpPr>
            <p:cNvPr id="170" name="Rectángulo: esquinas redondeadas 169">
              <a:extLst>
                <a:ext uri="{FF2B5EF4-FFF2-40B4-BE49-F238E27FC236}">
                  <a16:creationId xmlns:a16="http://schemas.microsoft.com/office/drawing/2014/main" id="{F4229953-B48F-49F2-8D22-9DFF53A40B60}"/>
                </a:ext>
              </a:extLst>
            </p:cNvPr>
            <p:cNvSpPr/>
            <p:nvPr/>
          </p:nvSpPr>
          <p:spPr>
            <a:xfrm>
              <a:off x="4741367" y="392043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2" charset="0"/>
              </a:endParaRPr>
            </a:p>
          </p:txBody>
        </p:sp>
        <p:sp>
          <p:nvSpPr>
            <p:cNvPr id="171" name="Rectángulo: esquinas redondeadas 170">
              <a:extLst>
                <a:ext uri="{FF2B5EF4-FFF2-40B4-BE49-F238E27FC236}">
                  <a16:creationId xmlns:a16="http://schemas.microsoft.com/office/drawing/2014/main" id="{FF1A955E-ACAD-426C-B422-A2F704AEA478}"/>
                </a:ext>
              </a:extLst>
            </p:cNvPr>
            <p:cNvSpPr/>
            <p:nvPr/>
          </p:nvSpPr>
          <p:spPr>
            <a:xfrm>
              <a:off x="4741367" y="4431338"/>
              <a:ext cx="3467500" cy="74338"/>
            </a:xfrm>
            <a:prstGeom prst="roundRect">
              <a:avLst/>
            </a:prstGeom>
            <a:solidFill>
              <a:srgbClr val="14A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2" charset="0"/>
              </a:endParaRPr>
            </a:p>
          </p:txBody>
        </p:sp>
      </p:grpSp>
      <p:sp>
        <p:nvSpPr>
          <p:cNvPr id="172" name="Google Shape;1269;p38">
            <a:extLst>
              <a:ext uri="{FF2B5EF4-FFF2-40B4-BE49-F238E27FC236}">
                <a16:creationId xmlns:a16="http://schemas.microsoft.com/office/drawing/2014/main" id="{8E493543-C667-4496-9119-3FD606D476F4}"/>
              </a:ext>
            </a:extLst>
          </p:cNvPr>
          <p:cNvSpPr txBox="1"/>
          <p:nvPr/>
        </p:nvSpPr>
        <p:spPr>
          <a:xfrm>
            <a:off x="4755755" y="3943326"/>
            <a:ext cx="1878987" cy="585237"/>
          </a:xfrm>
          <a:prstGeom prst="rect">
            <a:avLst/>
          </a:prstGeom>
          <a:noFill/>
          <a:ln>
            <a:noFill/>
          </a:ln>
        </p:spPr>
        <p:txBody>
          <a:bodyPr spcFirstLastPara="1" wrap="square" lIns="91425" tIns="288000" rIns="91425" bIns="91425" anchor="ctr" anchorCtr="0">
            <a:noAutofit/>
          </a:bodyPr>
          <a:lstStyle/>
          <a:p>
            <a:pPr algn="just">
              <a:spcBef>
                <a:spcPts val="0"/>
              </a:spcBef>
              <a:spcAft>
                <a:spcPts val="0"/>
              </a:spcAft>
            </a:pPr>
            <a:r>
              <a:rPr lang="es-MX" sz="1000" b="1" dirty="0">
                <a:solidFill>
                  <a:srgbClr val="434343"/>
                </a:solidFill>
                <a:latin typeface="Montserrat" panose="00000500000000000000" pitchFamily="2" charset="0"/>
                <a:ea typeface="Fira Sans Extra Condensed Medium"/>
                <a:cs typeface="Fira Sans Extra Condensed Medium"/>
                <a:sym typeface="Fira Sans Extra Condensed Medium"/>
              </a:rPr>
              <a:t>Tutoriales CHIP y otros videos relacionados con el quehacer misional de la CGN</a:t>
            </a:r>
            <a:endParaRPr lang="es-CO" sz="1000" b="1" dirty="0">
              <a:solidFill>
                <a:srgbClr val="434343"/>
              </a:solidFill>
              <a:latin typeface="Montserrat" panose="00000500000000000000" pitchFamily="2" charset="0"/>
              <a:ea typeface="Fira Sans Extra Condensed Medium"/>
              <a:cs typeface="Fira Sans Extra Condensed Medium"/>
              <a:sym typeface="Fira Sans Extra Condensed Medium"/>
            </a:endParaRPr>
          </a:p>
          <a:p>
            <a:pPr marL="0" lvl="0" indent="0" algn="l" rtl="0">
              <a:spcBef>
                <a:spcPts val="0"/>
              </a:spcBef>
              <a:spcAft>
                <a:spcPts val="0"/>
              </a:spcAft>
              <a:buNone/>
            </a:pPr>
            <a:endParaRPr lang="es-CO" sz="11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73" name="Google Shape;554;p26">
            <a:extLst>
              <a:ext uri="{FF2B5EF4-FFF2-40B4-BE49-F238E27FC236}">
                <a16:creationId xmlns:a16="http://schemas.microsoft.com/office/drawing/2014/main" id="{045475B3-6ACD-4278-8DE4-C9271BC6EABE}"/>
              </a:ext>
            </a:extLst>
          </p:cNvPr>
          <p:cNvGrpSpPr/>
          <p:nvPr/>
        </p:nvGrpSpPr>
        <p:grpSpPr>
          <a:xfrm>
            <a:off x="684435" y="110804"/>
            <a:ext cx="5613334" cy="761856"/>
            <a:chOff x="3223397" y="819725"/>
            <a:chExt cx="4811328" cy="810244"/>
          </a:xfrm>
        </p:grpSpPr>
        <p:sp>
          <p:nvSpPr>
            <p:cNvPr id="74" name="Google Shape;555;p26">
              <a:extLst>
                <a:ext uri="{FF2B5EF4-FFF2-40B4-BE49-F238E27FC236}">
                  <a16:creationId xmlns:a16="http://schemas.microsoft.com/office/drawing/2014/main" id="{3796C0B2-11C7-4BB3-BD3E-9460461AF669}"/>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556;p26">
              <a:extLst>
                <a:ext uri="{FF2B5EF4-FFF2-40B4-BE49-F238E27FC236}">
                  <a16:creationId xmlns:a16="http://schemas.microsoft.com/office/drawing/2014/main" id="{1CCDE384-FF89-47CB-890B-561F1CF48E62}"/>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557;p26">
              <a:extLst>
                <a:ext uri="{FF2B5EF4-FFF2-40B4-BE49-F238E27FC236}">
                  <a16:creationId xmlns:a16="http://schemas.microsoft.com/office/drawing/2014/main" id="{BA39BDDB-0DF8-46DE-A857-88B034192928}"/>
                </a:ext>
              </a:extLst>
            </p:cNvPr>
            <p:cNvSpPr/>
            <p:nvPr/>
          </p:nvSpPr>
          <p:spPr>
            <a:xfrm>
              <a:off x="3223398" y="904212"/>
              <a:ext cx="4811327"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558;p26">
              <a:extLst>
                <a:ext uri="{FF2B5EF4-FFF2-40B4-BE49-F238E27FC236}">
                  <a16:creationId xmlns:a16="http://schemas.microsoft.com/office/drawing/2014/main" id="{323467C3-6B54-40A9-A5A0-5347E7AC2E3F}"/>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561;p26">
              <a:extLst>
                <a:ext uri="{FF2B5EF4-FFF2-40B4-BE49-F238E27FC236}">
                  <a16:creationId xmlns:a16="http://schemas.microsoft.com/office/drawing/2014/main" id="{67659804-F1E3-4B3F-B525-2D25168A7BC4}"/>
                </a:ext>
              </a:extLst>
            </p:cNvPr>
            <p:cNvSpPr txBox="1"/>
            <p:nvPr/>
          </p:nvSpPr>
          <p:spPr>
            <a:xfrm>
              <a:off x="4854232" y="919199"/>
              <a:ext cx="3180493" cy="633826"/>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000" b="1" spc="20" dirty="0">
                  <a:solidFill>
                    <a:schemeClr val="bg1"/>
                  </a:solidFill>
                  <a:latin typeface="Montserrat" panose="00000500000000000000" pitchFamily="2" charset="0"/>
                </a:rPr>
                <a:t>Utilidad </a:t>
              </a:r>
              <a:r>
                <a:rPr lang="es-MX" sz="2000" b="1" dirty="0">
                  <a:solidFill>
                    <a:schemeClr val="bg1"/>
                  </a:solidFill>
                  <a:latin typeface="Montserrat" panose="00000500000000000000" pitchFamily="2" charset="0"/>
                </a:rPr>
                <a:t>de los desarrollos </a:t>
              </a:r>
              <a:endParaRPr lang="es-CO" sz="2000" b="1" dirty="0">
                <a:solidFill>
                  <a:schemeClr val="bg1"/>
                </a:solidFill>
                <a:latin typeface="Montserrat" panose="00000500000000000000" pitchFamily="2" charset="0"/>
              </a:endParaRPr>
            </a:p>
          </p:txBody>
        </p:sp>
        <p:sp>
          <p:nvSpPr>
            <p:cNvPr id="79" name="Google Shape;562;p26">
              <a:extLst>
                <a:ext uri="{FF2B5EF4-FFF2-40B4-BE49-F238E27FC236}">
                  <a16:creationId xmlns:a16="http://schemas.microsoft.com/office/drawing/2014/main" id="{0D6762A3-5396-4CB1-B215-24A594FB6200}"/>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ea typeface="Fira Sans Extra Condensed Medium"/>
                  <a:cs typeface="Fira Sans Extra Condensed Medium"/>
                  <a:sym typeface="Fira Sans Extra Condensed Medium"/>
                </a:rPr>
                <a:t>06</a:t>
              </a:r>
              <a:endParaRPr sz="2500" dirty="0">
                <a:solidFill>
                  <a:srgbClr val="FFFFFF"/>
                </a:solidFill>
              </a:endParaRPr>
            </a:p>
          </p:txBody>
        </p:sp>
      </p:grpSp>
      <p:sp>
        <p:nvSpPr>
          <p:cNvPr id="136" name="Google Shape;1269;p38">
            <a:extLst>
              <a:ext uri="{FF2B5EF4-FFF2-40B4-BE49-F238E27FC236}">
                <a16:creationId xmlns:a16="http://schemas.microsoft.com/office/drawing/2014/main" id="{C164F9B1-F30D-40C7-B501-C05ECA8800D7}"/>
              </a:ext>
            </a:extLst>
          </p:cNvPr>
          <p:cNvSpPr txBox="1"/>
          <p:nvPr/>
        </p:nvSpPr>
        <p:spPr>
          <a:xfrm>
            <a:off x="416813" y="4057205"/>
            <a:ext cx="2036079" cy="353522"/>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b="1" dirty="0">
                <a:solidFill>
                  <a:srgbClr val="434343"/>
                </a:solidFill>
                <a:latin typeface="Montserrat" panose="00000500000000000000" pitchFamily="2" charset="0"/>
                <a:ea typeface="Fira Sans Extra Condensed Medium"/>
                <a:cs typeface="Fira Sans Extra Condensed Medium"/>
                <a:sym typeface="Fira Sans Extra Condensed Medium"/>
              </a:rPr>
              <a:t>Geoportal de Información </a:t>
            </a:r>
          </a:p>
          <a:p>
            <a:pPr>
              <a:spcBef>
                <a:spcPts val="0"/>
              </a:spcBef>
              <a:spcAft>
                <a:spcPts val="0"/>
              </a:spcAft>
            </a:pPr>
            <a:r>
              <a:rPr lang="es-MX" b="1" dirty="0">
                <a:solidFill>
                  <a:srgbClr val="434343"/>
                </a:solidFill>
                <a:latin typeface="Montserrat" panose="00000500000000000000" pitchFamily="2" charset="0"/>
                <a:ea typeface="Fira Sans Extra Condensed Medium"/>
                <a:cs typeface="Fira Sans Extra Condensed Medium"/>
                <a:sym typeface="Fira Sans Extra Condensed Medium"/>
              </a:rPr>
              <a:t>Contable Pública</a:t>
            </a:r>
            <a:endParaRPr lang="es-CO" b="1" dirty="0">
              <a:solidFill>
                <a:srgbClr val="434343"/>
              </a:solidFill>
              <a:latin typeface="Montserrat" panose="00000500000000000000" pitchFamily="2" charset="0"/>
              <a:ea typeface="Fira Sans Extra Condensed Medium"/>
              <a:cs typeface="Fira Sans Extra Condensed Medium"/>
              <a:sym typeface="Fira Sans Extra Condensed Medium"/>
            </a:endParaRP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68" name="Google Shape;1268;p38">
            <a:extLst>
              <a:ext uri="{FF2B5EF4-FFF2-40B4-BE49-F238E27FC236}">
                <a16:creationId xmlns:a16="http://schemas.microsoft.com/office/drawing/2014/main" id="{FCACAAAB-20B5-4572-AC3B-54BF5D8E749C}"/>
              </a:ext>
            </a:extLst>
          </p:cNvPr>
          <p:cNvSpPr txBox="1"/>
          <p:nvPr/>
        </p:nvSpPr>
        <p:spPr>
          <a:xfrm>
            <a:off x="2513467" y="4114825"/>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7 puntos</a:t>
            </a:r>
          </a:p>
        </p:txBody>
      </p:sp>
      <p:sp>
        <p:nvSpPr>
          <p:cNvPr id="80" name="Google Shape;1268;p38">
            <a:extLst>
              <a:ext uri="{FF2B5EF4-FFF2-40B4-BE49-F238E27FC236}">
                <a16:creationId xmlns:a16="http://schemas.microsoft.com/office/drawing/2014/main" id="{FC27B119-2513-4F38-AEB6-31E8203DC74F}"/>
              </a:ext>
            </a:extLst>
          </p:cNvPr>
          <p:cNvSpPr txBox="1"/>
          <p:nvPr/>
        </p:nvSpPr>
        <p:spPr>
          <a:xfrm>
            <a:off x="7174809" y="4077234"/>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17 puntos</a:t>
            </a:r>
          </a:p>
        </p:txBody>
      </p:sp>
      <p:sp>
        <p:nvSpPr>
          <p:cNvPr id="85" name="Google Shape;1268;p38">
            <a:extLst>
              <a:ext uri="{FF2B5EF4-FFF2-40B4-BE49-F238E27FC236}">
                <a16:creationId xmlns:a16="http://schemas.microsoft.com/office/drawing/2014/main" id="{499BB1AD-F2FF-4082-A1ED-4196AFDB8324}"/>
              </a:ext>
            </a:extLst>
          </p:cNvPr>
          <p:cNvSpPr txBox="1"/>
          <p:nvPr/>
        </p:nvSpPr>
        <p:spPr>
          <a:xfrm>
            <a:off x="2559229" y="3220792"/>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itchFamily="2" charset="0"/>
                <a:ea typeface="Roboto"/>
                <a:cs typeface="Roboto"/>
                <a:sym typeface="Roboto"/>
              </a:rPr>
              <a:t>Mejora </a:t>
            </a:r>
            <a:r>
              <a:rPr lang="es-CO" dirty="0">
                <a:solidFill>
                  <a:schemeClr val="accent6"/>
                </a:solidFill>
                <a:latin typeface="Montserrat" pitchFamily="2" charset="0"/>
                <a:ea typeface="Roboto"/>
                <a:cs typeface="Roboto"/>
                <a:sym typeface="Roboto"/>
              </a:rPr>
              <a:t>4 puntos</a:t>
            </a:r>
          </a:p>
        </p:txBody>
      </p:sp>
      <p:grpSp>
        <p:nvGrpSpPr>
          <p:cNvPr id="90" name="Grupo 89">
            <a:extLst>
              <a:ext uri="{FF2B5EF4-FFF2-40B4-BE49-F238E27FC236}">
                <a16:creationId xmlns:a16="http://schemas.microsoft.com/office/drawing/2014/main" id="{23861A56-AA37-4596-9FBF-E33288AA4EB8}"/>
              </a:ext>
            </a:extLst>
          </p:cNvPr>
          <p:cNvGrpSpPr/>
          <p:nvPr/>
        </p:nvGrpSpPr>
        <p:grpSpPr>
          <a:xfrm>
            <a:off x="314066" y="4813061"/>
            <a:ext cx="4087802" cy="723763"/>
            <a:chOff x="930018" y="3920435"/>
            <a:chExt cx="3467500" cy="585241"/>
          </a:xfrm>
        </p:grpSpPr>
        <p:sp>
          <p:nvSpPr>
            <p:cNvPr id="91" name="Rectángulo: esquinas redondeadas 90">
              <a:extLst>
                <a:ext uri="{FF2B5EF4-FFF2-40B4-BE49-F238E27FC236}">
                  <a16:creationId xmlns:a16="http://schemas.microsoft.com/office/drawing/2014/main" id="{901BDA68-1744-4983-AE4E-BFC53FB0E167}"/>
                </a:ext>
              </a:extLst>
            </p:cNvPr>
            <p:cNvSpPr/>
            <p:nvPr/>
          </p:nvSpPr>
          <p:spPr>
            <a:xfrm>
              <a:off x="930018" y="3920435"/>
              <a:ext cx="3467500" cy="58523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2" name="Rectángulo: esquinas redondeadas 91">
              <a:extLst>
                <a:ext uri="{FF2B5EF4-FFF2-40B4-BE49-F238E27FC236}">
                  <a16:creationId xmlns:a16="http://schemas.microsoft.com/office/drawing/2014/main" id="{10ACAC1B-C7EC-4587-B9A2-C213D38B302A}"/>
                </a:ext>
              </a:extLst>
            </p:cNvPr>
            <p:cNvSpPr/>
            <p:nvPr/>
          </p:nvSpPr>
          <p:spPr>
            <a:xfrm>
              <a:off x="930018" y="4431338"/>
              <a:ext cx="3467500" cy="74338"/>
            </a:xfrm>
            <a:prstGeom prst="roundRect">
              <a:avLst/>
            </a:prstGeom>
            <a:solidFill>
              <a:srgbClr val="10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93" name="Google Shape;1269;p38">
            <a:extLst>
              <a:ext uri="{FF2B5EF4-FFF2-40B4-BE49-F238E27FC236}">
                <a16:creationId xmlns:a16="http://schemas.microsoft.com/office/drawing/2014/main" id="{5DB138F3-384A-43B7-94B2-475549E9C19C}"/>
              </a:ext>
            </a:extLst>
          </p:cNvPr>
          <p:cNvSpPr txBox="1"/>
          <p:nvPr/>
        </p:nvSpPr>
        <p:spPr>
          <a:xfrm>
            <a:off x="421163" y="4949831"/>
            <a:ext cx="2036079" cy="353522"/>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MX" b="1" dirty="0">
                <a:solidFill>
                  <a:srgbClr val="434343"/>
                </a:solidFill>
                <a:latin typeface="Montserrat" panose="00000500000000000000" pitchFamily="2" charset="0"/>
                <a:ea typeface="Fira Sans Extra Condensed Medium"/>
                <a:cs typeface="Fira Sans Extra Condensed Medium"/>
                <a:sym typeface="Fira Sans Extra Condensed Medium"/>
              </a:rPr>
              <a:t>Podcast CGN al Instante</a:t>
            </a:r>
            <a:endParaRPr lang="es-CO" b="1" dirty="0">
              <a:solidFill>
                <a:srgbClr val="434343"/>
              </a:solidFill>
              <a:latin typeface="Montserrat" panose="00000500000000000000" pitchFamily="2" charset="0"/>
              <a:ea typeface="Fira Sans Extra Condensed Medium"/>
              <a:cs typeface="Fira Sans Extra Condensed Medium"/>
              <a:sym typeface="Fira Sans Extra Condensed Medium"/>
            </a:endParaRPr>
          </a:p>
          <a:p>
            <a:pPr marL="0" lvl="0" indent="0" algn="l" rtl="0">
              <a:spcBef>
                <a:spcPts val="0"/>
              </a:spcBef>
              <a:spcAft>
                <a:spcPts val="0"/>
              </a:spcAft>
              <a:buNone/>
            </a:pPr>
            <a:endParaRPr lang="es-CO"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99" name="CuadroTexto 98">
            <a:extLst>
              <a:ext uri="{FF2B5EF4-FFF2-40B4-BE49-F238E27FC236}">
                <a16:creationId xmlns:a16="http://schemas.microsoft.com/office/drawing/2014/main" id="{8B8D8DE1-C9A3-48F7-80C4-76D95804D030}"/>
              </a:ext>
            </a:extLst>
          </p:cNvPr>
          <p:cNvSpPr txBox="1"/>
          <p:nvPr/>
        </p:nvSpPr>
        <p:spPr>
          <a:xfrm>
            <a:off x="1907865" y="4895759"/>
            <a:ext cx="2956560" cy="461665"/>
          </a:xfrm>
          <a:prstGeom prst="rect">
            <a:avLst/>
          </a:prstGeom>
          <a:noFill/>
        </p:spPr>
        <p:txBody>
          <a:bodyPr wrap="square">
            <a:spAutoFit/>
          </a:bodyPr>
          <a:lstStyle/>
          <a:p>
            <a:pPr algn="ctr"/>
            <a:r>
              <a:rPr lang="es-MX" sz="1200" dirty="0">
                <a:solidFill>
                  <a:srgbClr val="434343"/>
                </a:solidFill>
                <a:latin typeface="Montserrat" panose="00000500000000000000" pitchFamily="2" charset="0"/>
                <a:ea typeface="Roboto"/>
                <a:sym typeface="Roboto"/>
              </a:rPr>
              <a:t>E</a:t>
            </a:r>
            <a:r>
              <a:rPr lang="es-CO" sz="1200" dirty="0">
                <a:solidFill>
                  <a:srgbClr val="434343"/>
                </a:solidFill>
                <a:latin typeface="Montserrat" panose="00000500000000000000" pitchFamily="2" charset="0"/>
                <a:ea typeface="Roboto"/>
                <a:sym typeface="Roboto"/>
              </a:rPr>
              <a:t>ste ítem no se midió</a:t>
            </a:r>
          </a:p>
          <a:p>
            <a:pPr algn="ctr"/>
            <a:r>
              <a:rPr lang="es-CO" sz="1200" dirty="0">
                <a:solidFill>
                  <a:srgbClr val="434343"/>
                </a:solidFill>
                <a:latin typeface="Montserrat" panose="00000500000000000000" pitchFamily="2" charset="0"/>
                <a:ea typeface="Roboto"/>
                <a:sym typeface="Roboto"/>
              </a:rPr>
              <a:t> en el 2021</a:t>
            </a:r>
            <a:endParaRPr lang="es-CO" sz="1200" dirty="0">
              <a:latin typeface="Montserrat" panose="00000500000000000000" pitchFamily="2" charset="0"/>
            </a:endParaRPr>
          </a:p>
        </p:txBody>
      </p:sp>
      <p:grpSp>
        <p:nvGrpSpPr>
          <p:cNvPr id="100" name="Grupo 99">
            <a:extLst>
              <a:ext uri="{FF2B5EF4-FFF2-40B4-BE49-F238E27FC236}">
                <a16:creationId xmlns:a16="http://schemas.microsoft.com/office/drawing/2014/main" id="{5BA42A3B-8625-48AE-B226-CD8564F7152A}"/>
              </a:ext>
            </a:extLst>
          </p:cNvPr>
          <p:cNvGrpSpPr/>
          <p:nvPr/>
        </p:nvGrpSpPr>
        <p:grpSpPr>
          <a:xfrm rot="10800000">
            <a:off x="6638257" y="3215951"/>
            <a:ext cx="305244" cy="301998"/>
            <a:chOff x="4014257" y="4368096"/>
            <a:chExt cx="791333" cy="785380"/>
          </a:xfrm>
        </p:grpSpPr>
        <p:sp>
          <p:nvSpPr>
            <p:cNvPr id="101" name="Google Shape;956;p32">
              <a:extLst>
                <a:ext uri="{FF2B5EF4-FFF2-40B4-BE49-F238E27FC236}">
                  <a16:creationId xmlns:a16="http://schemas.microsoft.com/office/drawing/2014/main" id="{ED6D016D-C7DE-4398-845D-997354EC06BA}"/>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7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02" name="Google Shape;957;p32">
              <a:extLst>
                <a:ext uri="{FF2B5EF4-FFF2-40B4-BE49-F238E27FC236}">
                  <a16:creationId xmlns:a16="http://schemas.microsoft.com/office/drawing/2014/main" id="{9D4475F8-ECB5-4D67-8456-4F7AB99FEE2E}"/>
                </a:ext>
              </a:extLst>
            </p:cNvPr>
            <p:cNvSpPr/>
            <p:nvPr/>
          </p:nvSpPr>
          <p:spPr>
            <a:xfrm>
              <a:off x="4033641" y="4368096"/>
              <a:ext cx="771949" cy="771951"/>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C0000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03" name="Imagen 102">
              <a:extLst>
                <a:ext uri="{FF2B5EF4-FFF2-40B4-BE49-F238E27FC236}">
                  <a16:creationId xmlns:a16="http://schemas.microsoft.com/office/drawing/2014/main" id="{467B43B2-E920-46B6-880C-42F8B7D76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5" y="4528907"/>
              <a:ext cx="405770" cy="485409"/>
            </a:xfrm>
            <a:prstGeom prst="rect">
              <a:avLst/>
            </a:prstGeom>
          </p:spPr>
        </p:pic>
      </p:grpSp>
      <p:grpSp>
        <p:nvGrpSpPr>
          <p:cNvPr id="166" name="Grupo 165">
            <a:extLst>
              <a:ext uri="{FF2B5EF4-FFF2-40B4-BE49-F238E27FC236}">
                <a16:creationId xmlns:a16="http://schemas.microsoft.com/office/drawing/2014/main" id="{28E00B70-D3DA-49EC-8CFB-2E2F5BAB72E7}"/>
              </a:ext>
            </a:extLst>
          </p:cNvPr>
          <p:cNvGrpSpPr/>
          <p:nvPr/>
        </p:nvGrpSpPr>
        <p:grpSpPr>
          <a:xfrm>
            <a:off x="6708563" y="4050903"/>
            <a:ext cx="299132" cy="300218"/>
            <a:chOff x="4014257" y="4368096"/>
            <a:chExt cx="782541" cy="785380"/>
          </a:xfrm>
        </p:grpSpPr>
        <p:sp>
          <p:nvSpPr>
            <p:cNvPr id="167" name="Google Shape;956;p32">
              <a:extLst>
                <a:ext uri="{FF2B5EF4-FFF2-40B4-BE49-F238E27FC236}">
                  <a16:creationId xmlns:a16="http://schemas.microsoft.com/office/drawing/2014/main" id="{EA6A3C11-A445-4653-B835-50F9751AE725}"/>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68" name="Google Shape;957;p32">
              <a:extLst>
                <a:ext uri="{FF2B5EF4-FFF2-40B4-BE49-F238E27FC236}">
                  <a16:creationId xmlns:a16="http://schemas.microsoft.com/office/drawing/2014/main" id="{A2079435-EF7A-4651-8C48-8D34CC7B4F41}"/>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69" name="Imagen 168">
              <a:extLst>
                <a:ext uri="{FF2B5EF4-FFF2-40B4-BE49-F238E27FC236}">
                  <a16:creationId xmlns:a16="http://schemas.microsoft.com/office/drawing/2014/main" id="{218841F4-CD52-4EAE-9168-B5068C2D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04" name="Grupo 103">
            <a:extLst>
              <a:ext uri="{FF2B5EF4-FFF2-40B4-BE49-F238E27FC236}">
                <a16:creationId xmlns:a16="http://schemas.microsoft.com/office/drawing/2014/main" id="{D541D177-F6B7-458F-A1CF-33944DE9F3B0}"/>
              </a:ext>
            </a:extLst>
          </p:cNvPr>
          <p:cNvGrpSpPr/>
          <p:nvPr/>
        </p:nvGrpSpPr>
        <p:grpSpPr>
          <a:xfrm>
            <a:off x="2247264" y="2401645"/>
            <a:ext cx="299132" cy="300218"/>
            <a:chOff x="4014257" y="4368096"/>
            <a:chExt cx="782541" cy="785380"/>
          </a:xfrm>
        </p:grpSpPr>
        <p:sp>
          <p:nvSpPr>
            <p:cNvPr id="106" name="Google Shape;956;p32">
              <a:extLst>
                <a:ext uri="{FF2B5EF4-FFF2-40B4-BE49-F238E27FC236}">
                  <a16:creationId xmlns:a16="http://schemas.microsoft.com/office/drawing/2014/main" id="{F4A7D31F-AD9A-41DB-980C-B3675858CBB8}"/>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09" name="Google Shape;957;p32">
              <a:extLst>
                <a:ext uri="{FF2B5EF4-FFF2-40B4-BE49-F238E27FC236}">
                  <a16:creationId xmlns:a16="http://schemas.microsoft.com/office/drawing/2014/main" id="{11E2E259-976E-4203-A3E6-0D8E6F16CF05}"/>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10" name="Imagen 109">
              <a:extLst>
                <a:ext uri="{FF2B5EF4-FFF2-40B4-BE49-F238E27FC236}">
                  <a16:creationId xmlns:a16="http://schemas.microsoft.com/office/drawing/2014/main" id="{6E434328-7E6C-47ED-9CEE-5620E0BEB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11" name="Grupo 110">
            <a:extLst>
              <a:ext uri="{FF2B5EF4-FFF2-40B4-BE49-F238E27FC236}">
                <a16:creationId xmlns:a16="http://schemas.microsoft.com/office/drawing/2014/main" id="{0E9CFAC6-BD14-4B9D-B3F8-B32B78FA1322}"/>
              </a:ext>
            </a:extLst>
          </p:cNvPr>
          <p:cNvGrpSpPr/>
          <p:nvPr/>
        </p:nvGrpSpPr>
        <p:grpSpPr>
          <a:xfrm>
            <a:off x="2236989" y="3203677"/>
            <a:ext cx="299132" cy="300218"/>
            <a:chOff x="4014257" y="4368096"/>
            <a:chExt cx="782541" cy="785380"/>
          </a:xfrm>
        </p:grpSpPr>
        <p:sp>
          <p:nvSpPr>
            <p:cNvPr id="112" name="Google Shape;956;p32">
              <a:extLst>
                <a:ext uri="{FF2B5EF4-FFF2-40B4-BE49-F238E27FC236}">
                  <a16:creationId xmlns:a16="http://schemas.microsoft.com/office/drawing/2014/main" id="{B13DF1DA-1E77-42AC-9AEA-398B298EE308}"/>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13" name="Google Shape;957;p32">
              <a:extLst>
                <a:ext uri="{FF2B5EF4-FFF2-40B4-BE49-F238E27FC236}">
                  <a16:creationId xmlns:a16="http://schemas.microsoft.com/office/drawing/2014/main" id="{15F697DC-DCAE-4BC7-8124-297521A20E7D}"/>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14" name="Imagen 113">
              <a:extLst>
                <a:ext uri="{FF2B5EF4-FFF2-40B4-BE49-F238E27FC236}">
                  <a16:creationId xmlns:a16="http://schemas.microsoft.com/office/drawing/2014/main" id="{677D2BEC-0CC5-4816-A502-CCA71488F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115" name="Grupo 114">
            <a:extLst>
              <a:ext uri="{FF2B5EF4-FFF2-40B4-BE49-F238E27FC236}">
                <a16:creationId xmlns:a16="http://schemas.microsoft.com/office/drawing/2014/main" id="{66129C67-3803-48F7-9C05-C7DCFE9A8071}"/>
              </a:ext>
            </a:extLst>
          </p:cNvPr>
          <p:cNvGrpSpPr/>
          <p:nvPr/>
        </p:nvGrpSpPr>
        <p:grpSpPr>
          <a:xfrm>
            <a:off x="2236989" y="4084008"/>
            <a:ext cx="299132" cy="300218"/>
            <a:chOff x="4014257" y="4368096"/>
            <a:chExt cx="782541" cy="785380"/>
          </a:xfrm>
        </p:grpSpPr>
        <p:sp>
          <p:nvSpPr>
            <p:cNvPr id="116" name="Google Shape;956;p32">
              <a:extLst>
                <a:ext uri="{FF2B5EF4-FFF2-40B4-BE49-F238E27FC236}">
                  <a16:creationId xmlns:a16="http://schemas.microsoft.com/office/drawing/2014/main" id="{D7C18421-6054-4584-B19F-CF2FCB91EB7B}"/>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117" name="Google Shape;957;p32">
              <a:extLst>
                <a:ext uri="{FF2B5EF4-FFF2-40B4-BE49-F238E27FC236}">
                  <a16:creationId xmlns:a16="http://schemas.microsoft.com/office/drawing/2014/main" id="{68A233D2-A8FA-46F3-8510-2E350DC30CA3}"/>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118" name="Imagen 117">
              <a:extLst>
                <a:ext uri="{FF2B5EF4-FFF2-40B4-BE49-F238E27FC236}">
                  <a16:creationId xmlns:a16="http://schemas.microsoft.com/office/drawing/2014/main" id="{A0029608-0624-4418-9E0B-9D6095844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pic>
        <p:nvPicPr>
          <p:cNvPr id="119" name="Picture 2" descr="SOCIEDAD GIZARTEA: NOTICIAS: NUEVOS ARTÍCULOS EN GIZARTEA">
            <a:extLst>
              <a:ext uri="{FF2B5EF4-FFF2-40B4-BE49-F238E27FC236}">
                <a16:creationId xmlns:a16="http://schemas.microsoft.com/office/drawing/2014/main" id="{68E57787-4BAC-4859-AA05-0F626A9F58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9021">
            <a:off x="4452959" y="4876193"/>
            <a:ext cx="953167" cy="59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367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ángulo 94">
            <a:extLst>
              <a:ext uri="{FF2B5EF4-FFF2-40B4-BE49-F238E27FC236}">
                <a16:creationId xmlns:a16="http://schemas.microsoft.com/office/drawing/2014/main" id="{ADD23833-CF86-4283-8B1B-70B89D1D9942}"/>
              </a:ext>
            </a:extLst>
          </p:cNvPr>
          <p:cNvSpPr/>
          <p:nvPr/>
        </p:nvSpPr>
        <p:spPr>
          <a:xfrm>
            <a:off x="1002611" y="1101188"/>
            <a:ext cx="3194896" cy="1569660"/>
          </a:xfrm>
          <a:prstGeom prst="rect">
            <a:avLst/>
          </a:prstGeom>
          <a:solidFill>
            <a:schemeClr val="bg1">
              <a:lumMod val="95000"/>
              <a:alpha val="46000"/>
            </a:schemeClr>
          </a:solidFill>
        </p:spPr>
        <p:txBody>
          <a:bodyPr wrap="square">
            <a:spAutoFit/>
          </a:bodyPr>
          <a:lstStyle/>
          <a:p>
            <a:pPr algn="ctr"/>
            <a:r>
              <a:rPr lang="es-MX" sz="1600" b="1" dirty="0">
                <a:latin typeface="Montserrat" panose="00000500000000000000" pitchFamily="2" charset="0"/>
              </a:rPr>
              <a:t>Satisfacción</a:t>
            </a:r>
            <a:r>
              <a:rPr lang="es-MX" sz="1600" dirty="0">
                <a:latin typeface="Montserrat" panose="00000500000000000000" pitchFamily="2" charset="0"/>
              </a:rPr>
              <a:t> con la respuesta suministrada por </a:t>
            </a:r>
            <a:br>
              <a:rPr lang="es-MX" sz="1600" dirty="0">
                <a:latin typeface="Montserrat" panose="00000500000000000000" pitchFamily="2" charset="0"/>
              </a:rPr>
            </a:br>
            <a:r>
              <a:rPr lang="es-MX" sz="1600" dirty="0">
                <a:latin typeface="Montserrat" panose="00000500000000000000" pitchFamily="2" charset="0"/>
              </a:rPr>
              <a:t>la CGN para las PQRSD</a:t>
            </a:r>
            <a:br>
              <a:rPr lang="es-MX" sz="1600" dirty="0">
                <a:latin typeface="Montserrat" panose="00000500000000000000" pitchFamily="2" charset="0"/>
              </a:rPr>
            </a:br>
            <a:r>
              <a:rPr lang="es-MX" sz="1600" dirty="0">
                <a:latin typeface="Montserrat" panose="00000500000000000000" pitchFamily="2" charset="0"/>
              </a:rPr>
              <a:t>(en la categoría de calificación esperada - 5/5 Alto)</a:t>
            </a:r>
          </a:p>
        </p:txBody>
      </p:sp>
      <p:grpSp>
        <p:nvGrpSpPr>
          <p:cNvPr id="73" name="Google Shape;554;p26">
            <a:extLst>
              <a:ext uri="{FF2B5EF4-FFF2-40B4-BE49-F238E27FC236}">
                <a16:creationId xmlns:a16="http://schemas.microsoft.com/office/drawing/2014/main" id="{045475B3-6ACD-4278-8DE4-C9271BC6EABE}"/>
              </a:ext>
            </a:extLst>
          </p:cNvPr>
          <p:cNvGrpSpPr/>
          <p:nvPr/>
        </p:nvGrpSpPr>
        <p:grpSpPr>
          <a:xfrm>
            <a:off x="684435" y="110804"/>
            <a:ext cx="3513072" cy="761856"/>
            <a:chOff x="3223397" y="819725"/>
            <a:chExt cx="3546281" cy="810244"/>
          </a:xfrm>
        </p:grpSpPr>
        <p:sp>
          <p:nvSpPr>
            <p:cNvPr id="74" name="Google Shape;555;p26">
              <a:extLst>
                <a:ext uri="{FF2B5EF4-FFF2-40B4-BE49-F238E27FC236}">
                  <a16:creationId xmlns:a16="http://schemas.microsoft.com/office/drawing/2014/main" id="{3796C0B2-11C7-4BB3-BD3E-9460461AF669}"/>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556;p26">
              <a:extLst>
                <a:ext uri="{FF2B5EF4-FFF2-40B4-BE49-F238E27FC236}">
                  <a16:creationId xmlns:a16="http://schemas.microsoft.com/office/drawing/2014/main" id="{1CCDE384-FF89-47CB-890B-561F1CF48E62}"/>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557;p26">
              <a:extLst>
                <a:ext uri="{FF2B5EF4-FFF2-40B4-BE49-F238E27FC236}">
                  <a16:creationId xmlns:a16="http://schemas.microsoft.com/office/drawing/2014/main" id="{BA39BDDB-0DF8-46DE-A857-88B034192928}"/>
                </a:ext>
              </a:extLst>
            </p:cNvPr>
            <p:cNvSpPr/>
            <p:nvPr/>
          </p:nvSpPr>
          <p:spPr>
            <a:xfrm>
              <a:off x="3223398" y="904212"/>
              <a:ext cx="3546280"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558;p26">
              <a:extLst>
                <a:ext uri="{FF2B5EF4-FFF2-40B4-BE49-F238E27FC236}">
                  <a16:creationId xmlns:a16="http://schemas.microsoft.com/office/drawing/2014/main" id="{323467C3-6B54-40A9-A5A0-5347E7AC2E3F}"/>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562;p26">
              <a:extLst>
                <a:ext uri="{FF2B5EF4-FFF2-40B4-BE49-F238E27FC236}">
                  <a16:creationId xmlns:a16="http://schemas.microsoft.com/office/drawing/2014/main" id="{0D6762A3-5396-4CB1-B215-24A594FB6200}"/>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ea typeface="Fira Sans Extra Condensed Medium"/>
                  <a:cs typeface="Fira Sans Extra Condensed Medium"/>
                  <a:sym typeface="Fira Sans Extra Condensed Medium"/>
                </a:rPr>
                <a:t>07</a:t>
              </a:r>
              <a:endParaRPr sz="2500" dirty="0">
                <a:solidFill>
                  <a:srgbClr val="FFFFFF"/>
                </a:solidFill>
              </a:endParaRPr>
            </a:p>
          </p:txBody>
        </p:sp>
      </p:grpSp>
      <p:sp>
        <p:nvSpPr>
          <p:cNvPr id="58" name="Rectángulo: esquinas redondeadas 57">
            <a:extLst>
              <a:ext uri="{FF2B5EF4-FFF2-40B4-BE49-F238E27FC236}">
                <a16:creationId xmlns:a16="http://schemas.microsoft.com/office/drawing/2014/main" id="{C1340A64-003D-424C-837A-DC909C641D40}"/>
              </a:ext>
            </a:extLst>
          </p:cNvPr>
          <p:cNvSpPr/>
          <p:nvPr/>
        </p:nvSpPr>
        <p:spPr>
          <a:xfrm>
            <a:off x="1009789" y="2745905"/>
            <a:ext cx="2585772" cy="984305"/>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9" name="Rectángulo: esquinas redondeadas 58">
            <a:extLst>
              <a:ext uri="{FF2B5EF4-FFF2-40B4-BE49-F238E27FC236}">
                <a16:creationId xmlns:a16="http://schemas.microsoft.com/office/drawing/2014/main" id="{15765233-2D66-4E89-B765-3257391D5D46}"/>
              </a:ext>
            </a:extLst>
          </p:cNvPr>
          <p:cNvSpPr/>
          <p:nvPr/>
        </p:nvSpPr>
        <p:spPr>
          <a:xfrm>
            <a:off x="1009790" y="3571364"/>
            <a:ext cx="2585772" cy="143587"/>
          </a:xfrm>
          <a:prstGeom prst="roundRect">
            <a:avLst/>
          </a:prstGeom>
          <a:solidFill>
            <a:srgbClr val="14A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7" name="Rectángulo 66">
            <a:extLst>
              <a:ext uri="{FF2B5EF4-FFF2-40B4-BE49-F238E27FC236}">
                <a16:creationId xmlns:a16="http://schemas.microsoft.com/office/drawing/2014/main" id="{B0725FE4-BF45-45EB-96F7-8A28C31C6A64}"/>
              </a:ext>
            </a:extLst>
          </p:cNvPr>
          <p:cNvSpPr/>
          <p:nvPr/>
        </p:nvSpPr>
        <p:spPr>
          <a:xfrm>
            <a:off x="5100729" y="1209871"/>
            <a:ext cx="3539721" cy="1677382"/>
          </a:xfrm>
          <a:prstGeom prst="rect">
            <a:avLst/>
          </a:prstGeom>
          <a:solidFill>
            <a:schemeClr val="bg1">
              <a:lumMod val="95000"/>
              <a:alpha val="46000"/>
            </a:schemeClr>
          </a:solidFill>
        </p:spPr>
        <p:txBody>
          <a:bodyPr wrap="square">
            <a:spAutoFit/>
          </a:bodyPr>
          <a:lstStyle/>
          <a:p>
            <a:pPr algn="ctr"/>
            <a:r>
              <a:rPr lang="es-MX" sz="1500" b="1" dirty="0">
                <a:latin typeface="Montserrat" panose="00000500000000000000" pitchFamily="2" charset="0"/>
              </a:rPr>
              <a:t>Utilidad</a:t>
            </a:r>
            <a:r>
              <a:rPr lang="es-MX" sz="1500" dirty="0">
                <a:latin typeface="Montserrat" panose="00000500000000000000" pitchFamily="2" charset="0"/>
              </a:rPr>
              <a:t> de la funcionalidad </a:t>
            </a:r>
            <a:r>
              <a:rPr lang="es-MX" sz="1500" b="1" dirty="0">
                <a:latin typeface="Montserrat" panose="00000500000000000000" pitchFamily="2" charset="0"/>
              </a:rPr>
              <a:t>“operaciones recíprocas”</a:t>
            </a:r>
            <a:r>
              <a:rPr lang="es-MX" sz="1500" dirty="0">
                <a:latin typeface="Montserrat" panose="00000500000000000000" pitchFamily="2" charset="0"/>
              </a:rPr>
              <a:t>, disponible en la página web del Sistema CHIP para mejorar la calidad de la información</a:t>
            </a:r>
          </a:p>
          <a:p>
            <a:pPr algn="ctr"/>
            <a:r>
              <a:rPr lang="es-MX" dirty="0">
                <a:latin typeface="Montserrat" panose="00000500000000000000" pitchFamily="2" charset="0"/>
              </a:rPr>
              <a:t>(en la categoría de calificación esperada - 5/5 Alto)</a:t>
            </a:r>
          </a:p>
        </p:txBody>
      </p:sp>
      <p:sp>
        <p:nvSpPr>
          <p:cNvPr id="84" name="Rectángulo: esquinas redondeadas 83">
            <a:extLst>
              <a:ext uri="{FF2B5EF4-FFF2-40B4-BE49-F238E27FC236}">
                <a16:creationId xmlns:a16="http://schemas.microsoft.com/office/drawing/2014/main" id="{59EFF05C-CB88-4F86-ACEB-178577B56A0D}"/>
              </a:ext>
            </a:extLst>
          </p:cNvPr>
          <p:cNvSpPr/>
          <p:nvPr/>
        </p:nvSpPr>
        <p:spPr>
          <a:xfrm>
            <a:off x="6048940" y="3378144"/>
            <a:ext cx="2487809" cy="114844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5" name="Rectángulo: esquinas redondeadas 84">
            <a:extLst>
              <a:ext uri="{FF2B5EF4-FFF2-40B4-BE49-F238E27FC236}">
                <a16:creationId xmlns:a16="http://schemas.microsoft.com/office/drawing/2014/main" id="{33C77A74-8EF9-4EAA-B3A1-F5FAF5D2DCE4}"/>
              </a:ext>
            </a:extLst>
          </p:cNvPr>
          <p:cNvSpPr/>
          <p:nvPr/>
        </p:nvSpPr>
        <p:spPr>
          <a:xfrm>
            <a:off x="6044729" y="4403999"/>
            <a:ext cx="2487810" cy="130925"/>
          </a:xfrm>
          <a:prstGeom prst="roundRect">
            <a:avLst/>
          </a:prstGeom>
          <a:solidFill>
            <a:srgbClr val="F38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1" name="Google Shape;1269;p38">
            <a:extLst>
              <a:ext uri="{FF2B5EF4-FFF2-40B4-BE49-F238E27FC236}">
                <a16:creationId xmlns:a16="http://schemas.microsoft.com/office/drawing/2014/main" id="{D563ED76-9BAA-4EAD-93D9-6E778CDA57F7}"/>
              </a:ext>
            </a:extLst>
          </p:cNvPr>
          <p:cNvSpPr txBox="1"/>
          <p:nvPr/>
        </p:nvSpPr>
        <p:spPr>
          <a:xfrm>
            <a:off x="6238801" y="3611949"/>
            <a:ext cx="1776947" cy="483691"/>
          </a:xfrm>
          <a:prstGeom prst="rect">
            <a:avLst/>
          </a:prstGeom>
          <a:noFill/>
          <a:ln>
            <a:noFill/>
          </a:ln>
        </p:spPr>
        <p:txBody>
          <a:bodyPr spcFirstLastPara="1" wrap="square" lIns="91425" tIns="288000" rIns="91425" bIns="91425" anchor="ctr" anchorCtr="0">
            <a:noAutofit/>
          </a:bodyPr>
          <a:lstStyle/>
          <a:p>
            <a:pPr>
              <a:spcBef>
                <a:spcPts val="0"/>
              </a:spcBef>
              <a:spcAft>
                <a:spcPts val="0"/>
              </a:spcAft>
            </a:pPr>
            <a:r>
              <a:rPr lang="es-CO" sz="1600" b="1" dirty="0">
                <a:solidFill>
                  <a:srgbClr val="434343"/>
                </a:solidFill>
                <a:latin typeface="Montserrat" panose="00000500000000000000" pitchFamily="2" charset="0"/>
                <a:ea typeface="Fira Sans Extra Condensed Medium"/>
                <a:cs typeface="Fira Sans Extra Condensed Medium"/>
                <a:sym typeface="Fira Sans Extra Condensed Medium"/>
              </a:rPr>
              <a:t>Operaciones</a:t>
            </a:r>
          </a:p>
          <a:p>
            <a:pPr>
              <a:spcBef>
                <a:spcPts val="0"/>
              </a:spcBef>
              <a:spcAft>
                <a:spcPts val="0"/>
              </a:spcAft>
            </a:pPr>
            <a:r>
              <a:rPr lang="es-CO" sz="1600" b="1" dirty="0">
                <a:solidFill>
                  <a:srgbClr val="434343"/>
                </a:solidFill>
                <a:latin typeface="Montserrat" panose="00000500000000000000" pitchFamily="2" charset="0"/>
                <a:ea typeface="Fira Sans Extra Condensed Medium"/>
                <a:cs typeface="Fira Sans Extra Condensed Medium"/>
                <a:sym typeface="Fira Sans Extra Condensed Medium"/>
              </a:rPr>
              <a:t>Recíprocas</a:t>
            </a:r>
          </a:p>
          <a:p>
            <a:pPr marL="0" lvl="0" indent="0" algn="l" rtl="0">
              <a:spcBef>
                <a:spcPts val="0"/>
              </a:spcBef>
              <a:spcAft>
                <a:spcPts val="0"/>
              </a:spcAft>
              <a:buNone/>
            </a:pPr>
            <a:endParaRPr sz="1600"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sp>
        <p:nvSpPr>
          <p:cNvPr id="93" name="Google Shape;1269;p38">
            <a:extLst>
              <a:ext uri="{FF2B5EF4-FFF2-40B4-BE49-F238E27FC236}">
                <a16:creationId xmlns:a16="http://schemas.microsoft.com/office/drawing/2014/main" id="{DAAB4B93-0AD8-4BFD-83FC-C9B4D556F2B1}"/>
              </a:ext>
            </a:extLst>
          </p:cNvPr>
          <p:cNvSpPr txBox="1"/>
          <p:nvPr/>
        </p:nvSpPr>
        <p:spPr>
          <a:xfrm>
            <a:off x="1370490" y="2517830"/>
            <a:ext cx="1074078" cy="722695"/>
          </a:xfrm>
          <a:prstGeom prst="rect">
            <a:avLst/>
          </a:prstGeom>
          <a:noFill/>
          <a:ln>
            <a:noFill/>
          </a:ln>
        </p:spPr>
        <p:txBody>
          <a:bodyPr spcFirstLastPara="1" wrap="square" lIns="91425" tIns="288000" rIns="91425" bIns="91425" anchor="ctr" anchorCtr="0">
            <a:noAutofit/>
          </a:bodyPr>
          <a:lstStyle/>
          <a:p>
            <a:pPr marL="0" lvl="0" indent="0" algn="l" rtl="0">
              <a:spcBef>
                <a:spcPts val="0"/>
              </a:spcBef>
              <a:spcAft>
                <a:spcPts val="0"/>
              </a:spcAft>
              <a:buNone/>
            </a:pPr>
            <a:r>
              <a:rPr lang="es-MX" sz="1600" b="1" dirty="0">
                <a:solidFill>
                  <a:srgbClr val="434343"/>
                </a:solidFill>
                <a:latin typeface="Montserrat" panose="00000500000000000000" pitchFamily="2" charset="0"/>
                <a:ea typeface="Fira Sans Extra Condensed Medium"/>
                <a:cs typeface="Fira Sans Extra Condensed Medium"/>
                <a:sym typeface="Fira Sans Extra Condensed Medium"/>
              </a:rPr>
              <a:t>PQRSD</a:t>
            </a:r>
            <a:endParaRPr sz="1600" b="1" dirty="0">
              <a:solidFill>
                <a:srgbClr val="434343"/>
              </a:solidFill>
              <a:latin typeface="Montserrat" panose="00000500000000000000" pitchFamily="2" charset="0"/>
              <a:ea typeface="Fira Sans Extra Condensed Medium"/>
              <a:cs typeface="Fira Sans Extra Condensed Medium"/>
              <a:sym typeface="Fira Sans Extra Condensed Medium"/>
            </a:endParaRPr>
          </a:p>
        </p:txBody>
      </p:sp>
      <p:grpSp>
        <p:nvGrpSpPr>
          <p:cNvPr id="94" name="Google Shape;554;p26">
            <a:extLst>
              <a:ext uri="{FF2B5EF4-FFF2-40B4-BE49-F238E27FC236}">
                <a16:creationId xmlns:a16="http://schemas.microsoft.com/office/drawing/2014/main" id="{7BF093A8-0F63-4C9F-9CE2-6F20423944D8}"/>
              </a:ext>
            </a:extLst>
          </p:cNvPr>
          <p:cNvGrpSpPr/>
          <p:nvPr/>
        </p:nvGrpSpPr>
        <p:grpSpPr>
          <a:xfrm>
            <a:off x="5094202" y="110804"/>
            <a:ext cx="4049798" cy="761856"/>
            <a:chOff x="3223397" y="819725"/>
            <a:chExt cx="3797243" cy="810244"/>
          </a:xfrm>
        </p:grpSpPr>
        <p:sp>
          <p:nvSpPr>
            <p:cNvPr id="96" name="Google Shape;555;p26">
              <a:extLst>
                <a:ext uri="{FF2B5EF4-FFF2-40B4-BE49-F238E27FC236}">
                  <a16:creationId xmlns:a16="http://schemas.microsoft.com/office/drawing/2014/main" id="{44DDA8F3-98EF-4532-8E28-A43968439E53}"/>
                </a:ext>
              </a:extLst>
            </p:cNvPr>
            <p:cNvSpPr/>
            <p:nvPr/>
          </p:nvSpPr>
          <p:spPr>
            <a:xfrm>
              <a:off x="4401385" y="819725"/>
              <a:ext cx="487620" cy="266874"/>
            </a:xfrm>
            <a:custGeom>
              <a:avLst/>
              <a:gdLst/>
              <a:ahLst/>
              <a:cxnLst/>
              <a:rect l="l" t="t" r="r" b="b"/>
              <a:pathLst>
                <a:path w="16861" h="9228" extrusionOk="0">
                  <a:moveTo>
                    <a:pt x="13514" y="1"/>
                  </a:moveTo>
                  <a:lnTo>
                    <a:pt x="1" y="1739"/>
                  </a:lnTo>
                  <a:lnTo>
                    <a:pt x="1" y="9228"/>
                  </a:lnTo>
                  <a:lnTo>
                    <a:pt x="16860" y="9228"/>
                  </a:lnTo>
                  <a:lnTo>
                    <a:pt x="13514"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556;p26">
              <a:extLst>
                <a:ext uri="{FF2B5EF4-FFF2-40B4-BE49-F238E27FC236}">
                  <a16:creationId xmlns:a16="http://schemas.microsoft.com/office/drawing/2014/main" id="{13351AF6-322C-4098-AC70-9EEEDEECEAEB}"/>
                </a:ext>
              </a:extLst>
            </p:cNvPr>
            <p:cNvSpPr/>
            <p:nvPr/>
          </p:nvSpPr>
          <p:spPr>
            <a:xfrm>
              <a:off x="3223397" y="1363442"/>
              <a:ext cx="487938" cy="266527"/>
            </a:xfrm>
            <a:custGeom>
              <a:avLst/>
              <a:gdLst/>
              <a:ahLst/>
              <a:cxnLst/>
              <a:rect l="l" t="t" r="r" b="b"/>
              <a:pathLst>
                <a:path w="16872" h="9216" extrusionOk="0">
                  <a:moveTo>
                    <a:pt x="1" y="1"/>
                  </a:moveTo>
                  <a:lnTo>
                    <a:pt x="3346" y="9216"/>
                  </a:lnTo>
                  <a:lnTo>
                    <a:pt x="16872" y="7013"/>
                  </a:lnTo>
                  <a:lnTo>
                    <a:pt x="16872" y="1"/>
                  </a:lnTo>
                  <a:close/>
                </a:path>
              </a:pathLst>
            </a:custGeom>
            <a:solidFill>
              <a:srgbClr val="57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557;p26">
              <a:extLst>
                <a:ext uri="{FF2B5EF4-FFF2-40B4-BE49-F238E27FC236}">
                  <a16:creationId xmlns:a16="http://schemas.microsoft.com/office/drawing/2014/main" id="{E3A9BECE-EDD3-4740-8FD0-3827C7700DD1}"/>
                </a:ext>
              </a:extLst>
            </p:cNvPr>
            <p:cNvSpPr/>
            <p:nvPr/>
          </p:nvSpPr>
          <p:spPr>
            <a:xfrm>
              <a:off x="3223398" y="904212"/>
              <a:ext cx="3797242" cy="636327"/>
            </a:xfrm>
            <a:custGeom>
              <a:avLst/>
              <a:gdLst>
                <a:gd name="connsiteX0" fmla="*/ 0 w 166140"/>
                <a:gd name="connsiteY0" fmla="*/ 0 h 22003"/>
                <a:gd name="connsiteX1" fmla="*/ 0 w 166140"/>
                <a:gd name="connsiteY1" fmla="*/ 22003 h 22003"/>
                <a:gd name="connsiteX2" fmla="*/ 159782 w 166140"/>
                <a:gd name="connsiteY2" fmla="*/ 22003 h 22003"/>
                <a:gd name="connsiteX3" fmla="*/ 166140 w 166140"/>
                <a:gd name="connsiteY3" fmla="*/ 11001 h 22003"/>
                <a:gd name="connsiteX4" fmla="*/ 159782 w 166140"/>
                <a:gd name="connsiteY4" fmla="*/ 0 h 22003"/>
                <a:gd name="connsiteX5" fmla="*/ 0 w 166140"/>
                <a:gd name="connsiteY5" fmla="*/ 0 h 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0" h="22003" extrusionOk="0">
                  <a:moveTo>
                    <a:pt x="0" y="0"/>
                  </a:moveTo>
                  <a:lnTo>
                    <a:pt x="0" y="22003"/>
                  </a:lnTo>
                  <a:lnTo>
                    <a:pt x="159782" y="22003"/>
                  </a:lnTo>
                  <a:lnTo>
                    <a:pt x="166140" y="11001"/>
                  </a:lnTo>
                  <a:lnTo>
                    <a:pt x="159782" y="0"/>
                  </a:lnTo>
                  <a:lnTo>
                    <a:pt x="0" y="0"/>
                  </a:lnTo>
                  <a:close/>
                </a:path>
              </a:pathLst>
            </a:custGeom>
            <a:solidFill>
              <a:srgbClr val="F38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558;p26">
              <a:extLst>
                <a:ext uri="{FF2B5EF4-FFF2-40B4-BE49-F238E27FC236}">
                  <a16:creationId xmlns:a16="http://schemas.microsoft.com/office/drawing/2014/main" id="{69DF35B6-2E50-4974-9544-AC54BB722A1E}"/>
                </a:ext>
              </a:extLst>
            </p:cNvPr>
            <p:cNvSpPr/>
            <p:nvPr/>
          </p:nvSpPr>
          <p:spPr>
            <a:xfrm>
              <a:off x="3320168" y="819725"/>
              <a:ext cx="1472375" cy="810223"/>
            </a:xfrm>
            <a:custGeom>
              <a:avLst/>
              <a:gdLst/>
              <a:ahLst/>
              <a:cxnLst/>
              <a:rect l="l" t="t" r="r" b="b"/>
              <a:pathLst>
                <a:path w="50912" h="28016" extrusionOk="0">
                  <a:moveTo>
                    <a:pt x="10180" y="1"/>
                  </a:moveTo>
                  <a:lnTo>
                    <a:pt x="0" y="28016"/>
                  </a:lnTo>
                  <a:lnTo>
                    <a:pt x="41779" y="28016"/>
                  </a:lnTo>
                  <a:lnTo>
                    <a:pt x="50911"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62;p26">
              <a:extLst>
                <a:ext uri="{FF2B5EF4-FFF2-40B4-BE49-F238E27FC236}">
                  <a16:creationId xmlns:a16="http://schemas.microsoft.com/office/drawing/2014/main" id="{7F706637-CE97-4147-B6E4-826830FBB6CA}"/>
                </a:ext>
              </a:extLst>
            </p:cNvPr>
            <p:cNvSpPr/>
            <p:nvPr/>
          </p:nvSpPr>
          <p:spPr>
            <a:xfrm>
              <a:off x="3784050" y="919200"/>
              <a:ext cx="606300" cy="606300"/>
            </a:xfrm>
            <a:prstGeom prst="ellipse">
              <a:avLst/>
            </a:prstGeom>
            <a:noFill/>
            <a:ln w="19050"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Fira Sans Extra Condensed Medium"/>
                  <a:ea typeface="Fira Sans Extra Condensed Medium"/>
                  <a:cs typeface="Fira Sans Extra Condensed Medium"/>
                  <a:sym typeface="Fira Sans Extra Condensed Medium"/>
                </a:rPr>
                <a:t>08</a:t>
              </a:r>
              <a:endParaRPr sz="2500" dirty="0">
                <a:solidFill>
                  <a:srgbClr val="FFFFFF"/>
                </a:solidFill>
              </a:endParaRPr>
            </a:p>
          </p:txBody>
        </p:sp>
      </p:grpSp>
      <p:sp>
        <p:nvSpPr>
          <p:cNvPr id="101" name="Google Shape;561;p26">
            <a:extLst>
              <a:ext uri="{FF2B5EF4-FFF2-40B4-BE49-F238E27FC236}">
                <a16:creationId xmlns:a16="http://schemas.microsoft.com/office/drawing/2014/main" id="{4168564D-7370-48E4-B34A-6503E174CC3A}"/>
              </a:ext>
            </a:extLst>
          </p:cNvPr>
          <p:cNvSpPr txBox="1"/>
          <p:nvPr/>
        </p:nvSpPr>
        <p:spPr>
          <a:xfrm>
            <a:off x="2217877" y="204337"/>
            <a:ext cx="1979630" cy="595974"/>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2000" b="1" spc="20" dirty="0">
                <a:solidFill>
                  <a:schemeClr val="bg1"/>
                </a:solidFill>
                <a:latin typeface="Montserrat" panose="00000500000000000000" pitchFamily="2" charset="0"/>
              </a:rPr>
              <a:t>Satisfacción </a:t>
            </a:r>
            <a:r>
              <a:rPr lang="es-CO" sz="2000" spc="20" dirty="0">
                <a:solidFill>
                  <a:schemeClr val="bg1"/>
                </a:solidFill>
                <a:latin typeface="Montserrat" panose="00000500000000000000" pitchFamily="2" charset="0"/>
              </a:rPr>
              <a:t>PQRSD</a:t>
            </a:r>
            <a:endParaRPr lang="es-CO" sz="2000" dirty="0">
              <a:solidFill>
                <a:schemeClr val="bg1"/>
              </a:solidFill>
              <a:latin typeface="Montserrat" panose="00000500000000000000" pitchFamily="2" charset="0"/>
            </a:endParaRPr>
          </a:p>
        </p:txBody>
      </p:sp>
      <p:sp>
        <p:nvSpPr>
          <p:cNvPr id="102" name="Google Shape;561;p26">
            <a:extLst>
              <a:ext uri="{FF2B5EF4-FFF2-40B4-BE49-F238E27FC236}">
                <a16:creationId xmlns:a16="http://schemas.microsoft.com/office/drawing/2014/main" id="{F027CD63-AA93-4412-ABE4-FBC0DF3530C0}"/>
              </a:ext>
            </a:extLst>
          </p:cNvPr>
          <p:cNvSpPr txBox="1"/>
          <p:nvPr/>
        </p:nvSpPr>
        <p:spPr>
          <a:xfrm>
            <a:off x="6660341" y="204337"/>
            <a:ext cx="2655153" cy="595974"/>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s-CO" sz="1800" b="1" spc="20" dirty="0">
                <a:solidFill>
                  <a:schemeClr val="bg1"/>
                </a:solidFill>
                <a:latin typeface="Montserrat" panose="00000500000000000000" pitchFamily="2" charset="0"/>
              </a:rPr>
              <a:t>Utilidad</a:t>
            </a:r>
          </a:p>
          <a:p>
            <a:pPr>
              <a:spcBef>
                <a:spcPts val="0"/>
              </a:spcBef>
              <a:spcAft>
                <a:spcPts val="0"/>
              </a:spcAft>
            </a:pPr>
            <a:r>
              <a:rPr lang="es-CO" spc="20" dirty="0">
                <a:solidFill>
                  <a:schemeClr val="bg1"/>
                </a:solidFill>
                <a:latin typeface="Montserrat" panose="00000500000000000000" pitchFamily="2" charset="0"/>
              </a:rPr>
              <a:t>Operaciones Recíprocas</a:t>
            </a:r>
            <a:endParaRPr lang="es-CO" dirty="0">
              <a:solidFill>
                <a:schemeClr val="bg1"/>
              </a:solidFill>
              <a:latin typeface="Montserrat" panose="00000500000000000000" pitchFamily="2" charset="0"/>
            </a:endParaRPr>
          </a:p>
        </p:txBody>
      </p:sp>
      <p:sp>
        <p:nvSpPr>
          <p:cNvPr id="35" name="Google Shape;1268;p38">
            <a:extLst>
              <a:ext uri="{FF2B5EF4-FFF2-40B4-BE49-F238E27FC236}">
                <a16:creationId xmlns:a16="http://schemas.microsoft.com/office/drawing/2014/main" id="{ACE87EE1-5951-4B65-B91A-611F1DAFA733}"/>
              </a:ext>
            </a:extLst>
          </p:cNvPr>
          <p:cNvSpPr txBox="1"/>
          <p:nvPr/>
        </p:nvSpPr>
        <p:spPr>
          <a:xfrm>
            <a:off x="6106207" y="4098659"/>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6 puntos</a:t>
            </a:r>
          </a:p>
        </p:txBody>
      </p:sp>
      <p:sp>
        <p:nvSpPr>
          <p:cNvPr id="30" name="Rectángulo: esquinas redondeadas 29">
            <a:extLst>
              <a:ext uri="{FF2B5EF4-FFF2-40B4-BE49-F238E27FC236}">
                <a16:creationId xmlns:a16="http://schemas.microsoft.com/office/drawing/2014/main" id="{556BEFE4-6CCF-474E-950B-58472FCD1A2B}"/>
              </a:ext>
            </a:extLst>
          </p:cNvPr>
          <p:cNvSpPr/>
          <p:nvPr/>
        </p:nvSpPr>
        <p:spPr>
          <a:xfrm>
            <a:off x="326572" y="4229733"/>
            <a:ext cx="4021069" cy="984306"/>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1" name="Rectángulo: esquinas redondeadas 30">
            <a:extLst>
              <a:ext uri="{FF2B5EF4-FFF2-40B4-BE49-F238E27FC236}">
                <a16:creationId xmlns:a16="http://schemas.microsoft.com/office/drawing/2014/main" id="{638B34A6-AF97-46B6-B8C0-9585A052EA8C}"/>
              </a:ext>
            </a:extLst>
          </p:cNvPr>
          <p:cNvSpPr/>
          <p:nvPr/>
        </p:nvSpPr>
        <p:spPr>
          <a:xfrm>
            <a:off x="290945" y="5082895"/>
            <a:ext cx="4056696" cy="120139"/>
          </a:xfrm>
          <a:prstGeom prst="roundRect">
            <a:avLst/>
          </a:prstGeom>
          <a:solidFill>
            <a:srgbClr val="F38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endParaRPr>
          </a:p>
        </p:txBody>
      </p:sp>
      <p:sp>
        <p:nvSpPr>
          <p:cNvPr id="33" name="Rectángulo 32">
            <a:extLst>
              <a:ext uri="{FF2B5EF4-FFF2-40B4-BE49-F238E27FC236}">
                <a16:creationId xmlns:a16="http://schemas.microsoft.com/office/drawing/2014/main" id="{35008F77-65FB-4027-A0AB-F62028C6770D}"/>
              </a:ext>
            </a:extLst>
          </p:cNvPr>
          <p:cNvSpPr/>
          <p:nvPr/>
        </p:nvSpPr>
        <p:spPr>
          <a:xfrm>
            <a:off x="416645" y="4307548"/>
            <a:ext cx="4317954" cy="646331"/>
          </a:xfrm>
          <a:prstGeom prst="rect">
            <a:avLst/>
          </a:prstGeom>
        </p:spPr>
        <p:txBody>
          <a:bodyPr wrap="square">
            <a:spAutoFit/>
          </a:bodyPr>
          <a:lstStyle/>
          <a:p>
            <a:pPr>
              <a:spcBef>
                <a:spcPts val="0"/>
              </a:spcBef>
              <a:spcAft>
                <a:spcPts val="0"/>
              </a:spcAft>
            </a:pPr>
            <a:r>
              <a:rPr lang="es-CO" sz="1200" dirty="0">
                <a:solidFill>
                  <a:srgbClr val="434343"/>
                </a:solidFill>
                <a:latin typeface="Montserrat" panose="00000500000000000000" pitchFamily="2" charset="0"/>
                <a:ea typeface="Roboto"/>
                <a:cs typeface="Roboto"/>
                <a:sym typeface="Roboto"/>
              </a:rPr>
              <a:t>Si calificó con 1, 2 o 3 la pregunta Califique el grado de satisfacción con la respuesta suministrada por la CGN </a:t>
            </a:r>
          </a:p>
          <a:p>
            <a:pPr>
              <a:spcBef>
                <a:spcPts val="0"/>
              </a:spcBef>
              <a:spcAft>
                <a:spcPts val="0"/>
              </a:spcAft>
            </a:pPr>
            <a:r>
              <a:rPr lang="es-CO" sz="1200" dirty="0">
                <a:solidFill>
                  <a:srgbClr val="434343"/>
                </a:solidFill>
                <a:latin typeface="Montserrat" panose="00000500000000000000" pitchFamily="2" charset="0"/>
                <a:ea typeface="Roboto"/>
                <a:cs typeface="Roboto"/>
                <a:sym typeface="Roboto"/>
              </a:rPr>
              <a:t>para las </a:t>
            </a:r>
            <a:r>
              <a:rPr lang="es-CO" sz="1200" b="1" dirty="0">
                <a:solidFill>
                  <a:srgbClr val="434343"/>
                </a:solidFill>
                <a:latin typeface="Montserrat" panose="00000500000000000000" pitchFamily="2" charset="0"/>
                <a:ea typeface="Roboto"/>
                <a:cs typeface="Roboto"/>
                <a:sym typeface="Roboto"/>
              </a:rPr>
              <a:t>PQRSD</a:t>
            </a:r>
            <a:r>
              <a:rPr lang="es-CO" sz="1200" dirty="0">
                <a:solidFill>
                  <a:srgbClr val="434343"/>
                </a:solidFill>
                <a:latin typeface="Montserrat" panose="00000500000000000000" pitchFamily="2" charset="0"/>
                <a:ea typeface="Roboto"/>
                <a:cs typeface="Roboto"/>
                <a:sym typeface="Roboto"/>
              </a:rPr>
              <a:t>, indique por qué.</a:t>
            </a:r>
          </a:p>
        </p:txBody>
      </p:sp>
      <p:sp>
        <p:nvSpPr>
          <p:cNvPr id="41" name="Google Shape;1268;p38">
            <a:extLst>
              <a:ext uri="{FF2B5EF4-FFF2-40B4-BE49-F238E27FC236}">
                <a16:creationId xmlns:a16="http://schemas.microsoft.com/office/drawing/2014/main" id="{D98D7643-09D2-441D-AF30-89BC8D09A0FE}"/>
              </a:ext>
            </a:extLst>
          </p:cNvPr>
          <p:cNvSpPr txBox="1"/>
          <p:nvPr/>
        </p:nvSpPr>
        <p:spPr>
          <a:xfrm>
            <a:off x="1241631" y="3198376"/>
            <a:ext cx="2655153" cy="255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dirty="0">
                <a:solidFill>
                  <a:srgbClr val="434343"/>
                </a:solidFill>
                <a:latin typeface="Montserrat" panose="00000500000000000000" pitchFamily="2" charset="0"/>
                <a:ea typeface="Roboto"/>
                <a:cs typeface="Roboto"/>
                <a:sym typeface="Roboto"/>
              </a:rPr>
              <a:t>Mejora </a:t>
            </a:r>
            <a:r>
              <a:rPr lang="es-CO" dirty="0">
                <a:solidFill>
                  <a:schemeClr val="accent6"/>
                </a:solidFill>
                <a:latin typeface="Montserrat" panose="00000500000000000000" pitchFamily="2" charset="0"/>
                <a:ea typeface="Roboto"/>
                <a:cs typeface="Roboto"/>
                <a:sym typeface="Roboto"/>
              </a:rPr>
              <a:t>6 puntos</a:t>
            </a:r>
          </a:p>
        </p:txBody>
      </p:sp>
      <p:grpSp>
        <p:nvGrpSpPr>
          <p:cNvPr id="42" name="Grupo 41">
            <a:extLst>
              <a:ext uri="{FF2B5EF4-FFF2-40B4-BE49-F238E27FC236}">
                <a16:creationId xmlns:a16="http://schemas.microsoft.com/office/drawing/2014/main" id="{72C968D2-4F3E-433E-BC2E-EFB2A88BDA31}"/>
              </a:ext>
            </a:extLst>
          </p:cNvPr>
          <p:cNvGrpSpPr/>
          <p:nvPr/>
        </p:nvGrpSpPr>
        <p:grpSpPr>
          <a:xfrm>
            <a:off x="3090162" y="2854595"/>
            <a:ext cx="479272" cy="482371"/>
            <a:chOff x="4014257" y="4368096"/>
            <a:chExt cx="782541" cy="785380"/>
          </a:xfrm>
        </p:grpSpPr>
        <p:sp>
          <p:nvSpPr>
            <p:cNvPr id="43" name="Google Shape;956;p32">
              <a:extLst>
                <a:ext uri="{FF2B5EF4-FFF2-40B4-BE49-F238E27FC236}">
                  <a16:creationId xmlns:a16="http://schemas.microsoft.com/office/drawing/2014/main" id="{34332780-CB5B-4CB7-B390-3D4E3C17B56C}"/>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44" name="Google Shape;957;p32">
              <a:extLst>
                <a:ext uri="{FF2B5EF4-FFF2-40B4-BE49-F238E27FC236}">
                  <a16:creationId xmlns:a16="http://schemas.microsoft.com/office/drawing/2014/main" id="{070B7BEE-102F-46CF-875D-A49F4E796D60}"/>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45" name="Imagen 44">
              <a:extLst>
                <a:ext uri="{FF2B5EF4-FFF2-40B4-BE49-F238E27FC236}">
                  <a16:creationId xmlns:a16="http://schemas.microsoft.com/office/drawing/2014/main" id="{8ADD0859-391B-42D3-A889-2CE181952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6"/>
              <a:ext cx="405771" cy="485410"/>
            </a:xfrm>
            <a:prstGeom prst="rect">
              <a:avLst/>
            </a:prstGeom>
          </p:spPr>
        </p:pic>
      </p:grpSp>
      <p:grpSp>
        <p:nvGrpSpPr>
          <p:cNvPr id="47" name="Grupo 46">
            <a:extLst>
              <a:ext uri="{FF2B5EF4-FFF2-40B4-BE49-F238E27FC236}">
                <a16:creationId xmlns:a16="http://schemas.microsoft.com/office/drawing/2014/main" id="{5391839C-4A87-46A0-ADDC-174601D9CEE2}"/>
              </a:ext>
            </a:extLst>
          </p:cNvPr>
          <p:cNvGrpSpPr/>
          <p:nvPr/>
        </p:nvGrpSpPr>
        <p:grpSpPr>
          <a:xfrm>
            <a:off x="7840783" y="3557039"/>
            <a:ext cx="479272" cy="482371"/>
            <a:chOff x="4014257" y="4368096"/>
            <a:chExt cx="782541" cy="785380"/>
          </a:xfrm>
        </p:grpSpPr>
        <p:sp>
          <p:nvSpPr>
            <p:cNvPr id="48" name="Google Shape;956;p32">
              <a:extLst>
                <a:ext uri="{FF2B5EF4-FFF2-40B4-BE49-F238E27FC236}">
                  <a16:creationId xmlns:a16="http://schemas.microsoft.com/office/drawing/2014/main" id="{F7A7C4E1-9E45-4079-AB05-D24D090EEBA4}"/>
                </a:ext>
              </a:extLst>
            </p:cNvPr>
            <p:cNvSpPr/>
            <p:nvPr/>
          </p:nvSpPr>
          <p:spPr>
            <a:xfrm>
              <a:off x="4014257" y="4381526"/>
              <a:ext cx="771950" cy="771950"/>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00" dirty="0"/>
            </a:p>
          </p:txBody>
        </p:sp>
        <p:sp>
          <p:nvSpPr>
            <p:cNvPr id="49" name="Google Shape;957;p32">
              <a:extLst>
                <a:ext uri="{FF2B5EF4-FFF2-40B4-BE49-F238E27FC236}">
                  <a16:creationId xmlns:a16="http://schemas.microsoft.com/office/drawing/2014/main" id="{4824C8C6-779F-4A7F-852E-AA75225E0C2C}"/>
                </a:ext>
              </a:extLst>
            </p:cNvPr>
            <p:cNvSpPr/>
            <p:nvPr/>
          </p:nvSpPr>
          <p:spPr>
            <a:xfrm>
              <a:off x="4024848" y="4368096"/>
              <a:ext cx="771950" cy="771950"/>
            </a:xfrm>
            <a:custGeom>
              <a:avLst/>
              <a:gdLst/>
              <a:ahLst/>
              <a:cxnLst/>
              <a:rect l="l" t="t" r="r" b="b"/>
              <a:pathLst>
                <a:path w="13967" h="13967" extrusionOk="0">
                  <a:moveTo>
                    <a:pt x="6990" y="0"/>
                  </a:moveTo>
                  <a:cubicBezTo>
                    <a:pt x="3132" y="0"/>
                    <a:pt x="1" y="3120"/>
                    <a:pt x="1" y="6977"/>
                  </a:cubicBezTo>
                  <a:cubicBezTo>
                    <a:pt x="1" y="10835"/>
                    <a:pt x="3132" y="13966"/>
                    <a:pt x="6990" y="13966"/>
                  </a:cubicBezTo>
                  <a:cubicBezTo>
                    <a:pt x="10847" y="13966"/>
                    <a:pt x="13967" y="10835"/>
                    <a:pt x="13967" y="6977"/>
                  </a:cubicBezTo>
                  <a:cubicBezTo>
                    <a:pt x="13967" y="3120"/>
                    <a:pt x="10847" y="0"/>
                    <a:pt x="6990" y="0"/>
                  </a:cubicBezTo>
                  <a:close/>
                </a:path>
              </a:pathLst>
            </a:custGeom>
            <a:solidFill>
              <a:srgbClr val="92D050"/>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500" dirty="0">
                <a:solidFill>
                  <a:schemeClr val="accent6"/>
                </a:solidFill>
              </a:endParaRPr>
            </a:p>
          </p:txBody>
        </p:sp>
        <p:pic>
          <p:nvPicPr>
            <p:cNvPr id="50" name="Imagen 49">
              <a:extLst>
                <a:ext uri="{FF2B5EF4-FFF2-40B4-BE49-F238E27FC236}">
                  <a16:creationId xmlns:a16="http://schemas.microsoft.com/office/drawing/2014/main" id="{89195471-A3E2-4F49-B42A-D4C80E3B8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05466" y="4528907"/>
              <a:ext cx="405771" cy="485410"/>
            </a:xfrm>
            <a:prstGeom prst="rect">
              <a:avLst/>
            </a:prstGeom>
          </p:spPr>
        </p:pic>
      </p:grpSp>
    </p:spTree>
    <p:extLst>
      <p:ext uri="{BB962C8B-B14F-4D97-AF65-F5344CB8AC3E}">
        <p14:creationId xmlns:p14="http://schemas.microsoft.com/office/powerpoint/2010/main" val="2940825184"/>
      </p:ext>
    </p:extLst>
  </p:cSld>
  <p:clrMapOvr>
    <a:masterClrMapping/>
  </p:clrMapOvr>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GN-Certificaciones2020  -  Modo de compatibilidad" id="{B9063427-0AEE-4202-8DBD-09B402DDD999}" vid="{09CF05E1-054B-4130-B209-B9DCACA84EE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PlantillaCGN-Certificaciones2020</Template>
  <TotalTime>1168</TotalTime>
  <Words>2415</Words>
  <Application>Microsoft Office PowerPoint</Application>
  <PresentationFormat>Presentación en pantalla (16:10)</PresentationFormat>
  <Paragraphs>414</Paragraphs>
  <Slides>23</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Microsoft YaHei Light</vt:lpstr>
      <vt:lpstr>Arial</vt:lpstr>
      <vt:lpstr>Bookman Old Style</vt:lpstr>
      <vt:lpstr>Calibri</vt:lpstr>
      <vt:lpstr>Fira Sans Extra Condensed Medium</vt:lpstr>
      <vt:lpstr>Montserrat</vt:lpstr>
      <vt:lpstr>Montserrat SemiBold</vt:lpstr>
      <vt:lpstr>Tema de Office</vt:lpstr>
      <vt:lpstr>Logo del Ministerio de Hacienda y Crédito Público</vt:lpstr>
      <vt:lpstr>Encuesta sobre  Información y Comunicación  Externa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Nuestras certificaciones del Icontec</vt:lpstr>
      <vt:lpstr>Agradecimiento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Alarcón Robles</dc:creator>
  <cp:lastModifiedBy>Allison Cristina Marin florez</cp:lastModifiedBy>
  <cp:revision>67</cp:revision>
  <dcterms:created xsi:type="dcterms:W3CDTF">2020-12-21T18:34:06Z</dcterms:created>
  <dcterms:modified xsi:type="dcterms:W3CDTF">2022-12-07T22:05:56Z</dcterms:modified>
</cp:coreProperties>
</file>