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7" r:id="rId3"/>
    <p:sldId id="313" r:id="rId4"/>
    <p:sldId id="269" r:id="rId5"/>
    <p:sldId id="298" r:id="rId6"/>
    <p:sldId id="299" r:id="rId7"/>
    <p:sldId id="279" r:id="rId8"/>
    <p:sldId id="280" r:id="rId9"/>
    <p:sldId id="260" r:id="rId10"/>
    <p:sldId id="262" r:id="rId11"/>
    <p:sldId id="297" r:id="rId12"/>
    <p:sldId id="267" r:id="rId13"/>
    <p:sldId id="314" r:id="rId14"/>
    <p:sldId id="315" r:id="rId15"/>
    <p:sldId id="316" r:id="rId16"/>
    <p:sldId id="317" r:id="rId17"/>
    <p:sldId id="300" r:id="rId18"/>
    <p:sldId id="308" r:id="rId19"/>
    <p:sldId id="310" r:id="rId2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SAGE-WAJS" initials="WAJ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0C0C0"/>
    <a:srgbClr val="F2F2F2"/>
    <a:srgbClr val="AF272D"/>
    <a:srgbClr val="FECAD5"/>
    <a:srgbClr val="FEE2E8"/>
    <a:srgbClr val="FD8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69" autoAdjust="0"/>
    <p:restoredTop sz="94660"/>
  </p:normalViewPr>
  <p:slideViewPr>
    <p:cSldViewPr>
      <p:cViewPr varScale="1">
        <p:scale>
          <a:sx n="116" d="100"/>
          <a:sy n="116" d="100"/>
        </p:scale>
        <p:origin x="21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8141821255395"/>
          <c:y val="0.10031099959836673"/>
          <c:w val="0.80406597148179593"/>
          <c:h val="0.77181565075026204"/>
        </c:manualLayout>
      </c:layout>
      <c:scatterChart>
        <c:scatterStyle val="lineMarker"/>
        <c:varyColors val="0"/>
        <c:ser>
          <c:idx val="0"/>
          <c:order val="0"/>
          <c:tx>
            <c:strRef>
              <c:f>'tendencia ingresos'!$B$4</c:f>
              <c:strCache>
                <c:ptCount val="1"/>
                <c:pt idx="0">
                  <c:v>INGRESOS EFECTIVOS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'tendencia ingresos'!$A$5:$A$15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'tendencia ingresos'!$B$5:$B$15</c:f>
              <c:numCache>
                <c:formatCode>_(* #,##0_);_(* \(#,##0\);_(* "-"??_);_(@_)</c:formatCode>
                <c:ptCount val="11"/>
                <c:pt idx="0">
                  <c:v>37000</c:v>
                </c:pt>
                <c:pt idx="1">
                  <c:v>46219.421815000002</c:v>
                </c:pt>
                <c:pt idx="2">
                  <c:v>62240.765011000003</c:v>
                </c:pt>
                <c:pt idx="3">
                  <c:v>76020.228818000003</c:v>
                </c:pt>
                <c:pt idx="4">
                  <c:v>90915.893074000007</c:v>
                </c:pt>
                <c:pt idx="5">
                  <c:v>94310</c:v>
                </c:pt>
              </c:numCache>
            </c:numRef>
          </c:yVal>
          <c:smooth val="0"/>
        </c:ser>
        <c:ser>
          <c:idx val="1"/>
          <c:order val="1"/>
          <c:tx>
            <c:strRef>
              <c:f>'tendencia ingresos'!$C$4</c:f>
              <c:strCache>
                <c:ptCount val="1"/>
                <c:pt idx="0">
                  <c:v>INGRESOS PROYECTADOS</c:v>
                </c:pt>
              </c:strCache>
            </c:strRef>
          </c:tx>
          <c:spPr>
            <a:ln w="19050" cap="rnd">
              <a:solidFill>
                <a:srgbClr val="C00000"/>
              </a:solidFill>
              <a:prstDash val="sysDash"/>
              <a:round/>
            </a:ln>
            <a:effectLst/>
          </c:spPr>
          <c:marker>
            <c:symbol val="circle"/>
            <c:size val="5"/>
            <c:spPr>
              <a:solidFill>
                <a:srgbClr val="C00000"/>
              </a:solidFill>
              <a:ln w="9525">
                <a:solidFill>
                  <a:schemeClr val="accent2"/>
                </a:solidFill>
                <a:prstDash val="sysDash"/>
              </a:ln>
              <a:effectLst/>
            </c:spPr>
          </c:marker>
          <c:dLbls>
            <c:dLbl>
              <c:idx val="10"/>
              <c:layout>
                <c:manualLayout>
                  <c:x val="-1.2774449491637379E-2"/>
                  <c:y val="-1.8193628505343302E-2"/>
                </c:manualLayout>
              </c:layout>
              <c:showLegendKey val="0"/>
              <c:showVal val="1"/>
              <c:showCatName val="0"/>
              <c:showSerName val="0"/>
              <c:showPercent val="0"/>
              <c:showBubbleSize val="0"/>
              <c:extLst>
                <c:ext xmlns:c15="http://schemas.microsoft.com/office/drawing/2012/chart" uri="{CE6537A1-D6FC-4f65-9D91-7224C49458BB}"/>
              </c:extLst>
            </c:dLbl>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'tendencia ingresos'!$A$5:$A$15</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xVal>
          <c:yVal>
            <c:numRef>
              <c:f>'tendencia ingresos'!$C$5:$C$15</c:f>
              <c:numCache>
                <c:formatCode>General</c:formatCode>
                <c:ptCount val="11"/>
                <c:pt idx="6" formatCode="_(* #,##0_);_(* \(#,##0\);_(* &quot;-&quot;??_);_(@_)">
                  <c:v>106932</c:v>
                </c:pt>
                <c:pt idx="7" formatCode="_(* #,##0_);_(* \(#,##0\);_(* &quot;-&quot;??_);_(@_)">
                  <c:v>110835.018</c:v>
                </c:pt>
                <c:pt idx="8" formatCode="_(* #,##0_);_(* \(#,##0\);_(* &quot;-&quot;??_);_(@_)">
                  <c:v>114880</c:v>
                </c:pt>
                <c:pt idx="9" formatCode="_(* #,##0_);_(* \(#,##0\);_(* &quot;-&quot;??_);_(@_)">
                  <c:v>119073</c:v>
                </c:pt>
                <c:pt idx="10" formatCode="_(* #,##0_);_(* \(#,##0\);_(* &quot;-&quot;??_);_(@_)">
                  <c:v>122000</c:v>
                </c:pt>
              </c:numCache>
            </c:numRef>
          </c:yVal>
          <c:smooth val="0"/>
        </c:ser>
        <c:dLbls>
          <c:showLegendKey val="0"/>
          <c:showVal val="0"/>
          <c:showCatName val="0"/>
          <c:showSerName val="0"/>
          <c:showPercent val="0"/>
          <c:showBubbleSize val="0"/>
        </c:dLbls>
        <c:axId val="280441560"/>
        <c:axId val="280440776"/>
      </c:scatterChart>
      <c:valAx>
        <c:axId val="280441560"/>
        <c:scaling>
          <c:orientation val="minMax"/>
          <c:max val="2020"/>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280440776"/>
        <c:crosses val="autoZero"/>
        <c:crossBetween val="midCat"/>
        <c:majorUnit val="1"/>
      </c:valAx>
      <c:valAx>
        <c:axId val="280440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a:solidFill>
                      <a:schemeClr val="tx1"/>
                    </a:solidFill>
                  </a:rPr>
                  <a:t>MILLONES DE PESOS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280441560"/>
        <c:crossesAt val="1000"/>
        <c:crossBetween val="midCat"/>
      </c:val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762974122819485"/>
          <c:y val="3.8316797145834754E-2"/>
          <c:w val="0.76755681603347314"/>
          <c:h val="0.73803013134163808"/>
        </c:manualLayout>
      </c:layout>
      <c:barChart>
        <c:barDir val="col"/>
        <c:grouping val="clustered"/>
        <c:varyColors val="0"/>
        <c:ser>
          <c:idx val="0"/>
          <c:order val="0"/>
          <c:tx>
            <c:strRef>
              <c:f>'[SOPORTE PRESENTACION MGMP 2017-2020.xlsx]3. V.F. Gráfica'!$B$5</c:f>
              <c:strCache>
                <c:ptCount val="1"/>
                <c:pt idx="0">
                  <c:v>Solicitud MGMP</c:v>
                </c:pt>
              </c:strCache>
            </c:strRef>
          </c:tx>
          <c:spPr>
            <a:solidFill>
              <a:schemeClr val="accent1"/>
            </a:solidFill>
            <a:ln>
              <a:noFill/>
            </a:ln>
            <a:effectLst/>
            <a:scene3d>
              <a:camera prst="orthographicFront"/>
              <a:lightRig rig="threePt" dir="t"/>
            </a:scene3d>
            <a:sp3d prstMaterial="plastic">
              <a:bevelT/>
              <a:bevelB/>
            </a:sp3d>
          </c:spPr>
          <c:invertIfNegative val="0"/>
          <c:cat>
            <c:numRef>
              <c:f>'[SOPORTE PRESENTACION MGMP 2017-2020.xlsx]3. V.F. Gráfica'!$A$6:$A$10</c:f>
              <c:numCache>
                <c:formatCode>General</c:formatCode>
                <c:ptCount val="5"/>
                <c:pt idx="0">
                  <c:v>2016</c:v>
                </c:pt>
                <c:pt idx="1">
                  <c:v>2017</c:v>
                </c:pt>
                <c:pt idx="2">
                  <c:v>2018</c:v>
                </c:pt>
                <c:pt idx="3">
                  <c:v>2019</c:v>
                </c:pt>
                <c:pt idx="4">
                  <c:v>2020</c:v>
                </c:pt>
              </c:numCache>
            </c:numRef>
          </c:cat>
          <c:val>
            <c:numRef>
              <c:f>'[SOPORTE PRESENTACION MGMP 2017-2020.xlsx]3. V.F. Gráfica'!$B$6:$B$10</c:f>
              <c:numCache>
                <c:formatCode>General</c:formatCode>
                <c:ptCount val="5"/>
                <c:pt idx="0">
                  <c:v>3</c:v>
                </c:pt>
                <c:pt idx="1">
                  <c:v>6</c:v>
                </c:pt>
                <c:pt idx="2">
                  <c:v>11</c:v>
                </c:pt>
                <c:pt idx="3">
                  <c:v>15</c:v>
                </c:pt>
                <c:pt idx="4">
                  <c:v>19</c:v>
                </c:pt>
              </c:numCache>
            </c:numRef>
          </c:val>
        </c:ser>
        <c:ser>
          <c:idx val="1"/>
          <c:order val="1"/>
          <c:tx>
            <c:strRef>
              <c:f>'[SOPORTE PRESENTACION MGMP 2017-2020.xlsx]3. V.F. Gráfica'!$C$5</c:f>
              <c:strCache>
                <c:ptCount val="1"/>
                <c:pt idx="0">
                  <c:v>V.F. Autorizadas</c:v>
                </c:pt>
              </c:strCache>
            </c:strRef>
          </c:tx>
          <c:spPr>
            <a:solidFill>
              <a:srgbClr val="C00000"/>
            </a:solidFill>
            <a:ln>
              <a:noFill/>
            </a:ln>
            <a:effectLst/>
            <a:scene3d>
              <a:camera prst="orthographicFront"/>
              <a:lightRig rig="threePt" dir="t"/>
            </a:scene3d>
            <a:sp3d>
              <a:bevelT/>
            </a:sp3d>
          </c:spPr>
          <c:invertIfNegative val="0"/>
          <c:cat>
            <c:numRef>
              <c:f>'[SOPORTE PRESENTACION MGMP 2017-2020.xlsx]3. V.F. Gráfica'!$A$6:$A$10</c:f>
              <c:numCache>
                <c:formatCode>General</c:formatCode>
                <c:ptCount val="5"/>
                <c:pt idx="0">
                  <c:v>2016</c:v>
                </c:pt>
                <c:pt idx="1">
                  <c:v>2017</c:v>
                </c:pt>
                <c:pt idx="2">
                  <c:v>2018</c:v>
                </c:pt>
                <c:pt idx="3">
                  <c:v>2019</c:v>
                </c:pt>
                <c:pt idx="4">
                  <c:v>2020</c:v>
                </c:pt>
              </c:numCache>
            </c:numRef>
          </c:cat>
          <c:val>
            <c:numRef>
              <c:f>'[SOPORTE PRESENTACION MGMP 2017-2020.xlsx]3. V.F. Gráfica'!$C$6:$C$10</c:f>
              <c:numCache>
                <c:formatCode>General</c:formatCode>
                <c:ptCount val="5"/>
                <c:pt idx="0">
                  <c:v>1</c:v>
                </c:pt>
                <c:pt idx="1">
                  <c:v>2</c:v>
                </c:pt>
                <c:pt idx="2">
                  <c:v>3</c:v>
                </c:pt>
                <c:pt idx="3">
                  <c:v>3</c:v>
                </c:pt>
                <c:pt idx="4">
                  <c:v>2</c:v>
                </c:pt>
              </c:numCache>
            </c:numRef>
          </c:val>
        </c:ser>
        <c:dLbls>
          <c:showLegendKey val="0"/>
          <c:showVal val="0"/>
          <c:showCatName val="0"/>
          <c:showSerName val="0"/>
          <c:showPercent val="0"/>
          <c:showBubbleSize val="0"/>
        </c:dLbls>
        <c:gapWidth val="219"/>
        <c:overlap val="-27"/>
        <c:axId val="280439600"/>
        <c:axId val="280441168"/>
      </c:barChart>
      <c:catAx>
        <c:axId val="28043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80441168"/>
        <c:crosses val="autoZero"/>
        <c:auto val="1"/>
        <c:lblAlgn val="ctr"/>
        <c:lblOffset val="100"/>
        <c:noMultiLvlLbl val="0"/>
      </c:catAx>
      <c:valAx>
        <c:axId val="280441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Millones</a:t>
                </a:r>
                <a:r>
                  <a:rPr lang="en-US" baseline="0"/>
                  <a:t> de Pesos</a:t>
                </a:r>
                <a:endParaRPr lang="en-US"/>
              </a:p>
            </c:rich>
          </c:tx>
          <c:layout>
            <c:manualLayout>
              <c:xMode val="edge"/>
              <c:yMode val="edge"/>
              <c:x val="0.14508921041909473"/>
              <c:y val="0.2833553926695822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crossAx val="28043960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s-CO"/>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200" baseline="0"/>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3E7164-239B-405E-ADC3-981C95AE1ED7}" type="datetimeFigureOut">
              <a:rPr lang="es-CO" smtClean="0"/>
              <a:t>17/08/2017</a:t>
            </a:fld>
            <a:endParaRPr lang="es-CO"/>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1F93BAE-92D9-498F-92FC-1E94DBA9D234}" type="slidenum">
              <a:rPr lang="es-CO" smtClean="0"/>
              <a:t>‹Nº›</a:t>
            </a:fld>
            <a:endParaRPr lang="es-CO"/>
          </a:p>
        </p:txBody>
      </p:sp>
    </p:spTree>
    <p:extLst>
      <p:ext uri="{BB962C8B-B14F-4D97-AF65-F5344CB8AC3E}">
        <p14:creationId xmlns:p14="http://schemas.microsoft.com/office/powerpoint/2010/main" val="117763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O"/>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135EC8-7EE5-4C86-9BAD-05D1050F6801}" type="datetimeFigureOut">
              <a:rPr lang="es-CO" smtClean="0"/>
              <a:t>17/08/2017</a:t>
            </a:fld>
            <a:endParaRPr lang="es-CO"/>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CO"/>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ACC1A7-DB56-4E86-AFC3-F5D89E4AC3E8}" type="slidenum">
              <a:rPr lang="es-CO" smtClean="0"/>
              <a:t>‹Nº›</a:t>
            </a:fld>
            <a:endParaRPr lang="es-CO"/>
          </a:p>
        </p:txBody>
      </p:sp>
    </p:spTree>
    <p:extLst>
      <p:ext uri="{BB962C8B-B14F-4D97-AF65-F5344CB8AC3E}">
        <p14:creationId xmlns:p14="http://schemas.microsoft.com/office/powerpoint/2010/main" val="335975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1</a:t>
            </a:fld>
            <a:endParaRPr lang="es-CO"/>
          </a:p>
        </p:txBody>
      </p:sp>
    </p:spTree>
    <p:extLst>
      <p:ext uri="{BB962C8B-B14F-4D97-AF65-F5344CB8AC3E}">
        <p14:creationId xmlns:p14="http://schemas.microsoft.com/office/powerpoint/2010/main" val="73473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10</a:t>
            </a:fld>
            <a:endParaRPr lang="es-CO"/>
          </a:p>
        </p:txBody>
      </p:sp>
    </p:spTree>
    <p:extLst>
      <p:ext uri="{BB962C8B-B14F-4D97-AF65-F5344CB8AC3E}">
        <p14:creationId xmlns:p14="http://schemas.microsoft.com/office/powerpoint/2010/main" val="194894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38ACC1A7-DB56-4E86-AFC3-F5D89E4AC3E8}" type="slidenum">
              <a:rPr lang="es-CO" smtClean="0"/>
              <a:t>11</a:t>
            </a:fld>
            <a:endParaRPr lang="es-CO"/>
          </a:p>
        </p:txBody>
      </p:sp>
    </p:spTree>
    <p:extLst>
      <p:ext uri="{BB962C8B-B14F-4D97-AF65-F5344CB8AC3E}">
        <p14:creationId xmlns:p14="http://schemas.microsoft.com/office/powerpoint/2010/main" val="314103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12</a:t>
            </a:fld>
            <a:endParaRPr lang="es-CO"/>
          </a:p>
        </p:txBody>
      </p:sp>
    </p:spTree>
    <p:extLst>
      <p:ext uri="{BB962C8B-B14F-4D97-AF65-F5344CB8AC3E}">
        <p14:creationId xmlns:p14="http://schemas.microsoft.com/office/powerpoint/2010/main" val="1481043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13</a:t>
            </a:fld>
            <a:endParaRPr lang="es-CO"/>
          </a:p>
        </p:txBody>
      </p:sp>
    </p:spTree>
    <p:extLst>
      <p:ext uri="{BB962C8B-B14F-4D97-AF65-F5344CB8AC3E}">
        <p14:creationId xmlns:p14="http://schemas.microsoft.com/office/powerpoint/2010/main" val="97473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14</a:t>
            </a:fld>
            <a:endParaRPr lang="es-CO"/>
          </a:p>
        </p:txBody>
      </p:sp>
    </p:spTree>
    <p:extLst>
      <p:ext uri="{BB962C8B-B14F-4D97-AF65-F5344CB8AC3E}">
        <p14:creationId xmlns:p14="http://schemas.microsoft.com/office/powerpoint/2010/main" val="200402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15</a:t>
            </a:fld>
            <a:endParaRPr lang="es-CO"/>
          </a:p>
        </p:txBody>
      </p:sp>
    </p:spTree>
    <p:extLst>
      <p:ext uri="{BB962C8B-B14F-4D97-AF65-F5344CB8AC3E}">
        <p14:creationId xmlns:p14="http://schemas.microsoft.com/office/powerpoint/2010/main" val="3804039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16</a:t>
            </a:fld>
            <a:endParaRPr lang="es-CO"/>
          </a:p>
        </p:txBody>
      </p:sp>
    </p:spTree>
    <p:extLst>
      <p:ext uri="{BB962C8B-B14F-4D97-AF65-F5344CB8AC3E}">
        <p14:creationId xmlns:p14="http://schemas.microsoft.com/office/powerpoint/2010/main" val="712522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17</a:t>
            </a:fld>
            <a:endParaRPr lang="es-CO"/>
          </a:p>
        </p:txBody>
      </p:sp>
    </p:spTree>
    <p:extLst>
      <p:ext uri="{BB962C8B-B14F-4D97-AF65-F5344CB8AC3E}">
        <p14:creationId xmlns:p14="http://schemas.microsoft.com/office/powerpoint/2010/main" val="85324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18</a:t>
            </a:fld>
            <a:endParaRPr lang="es-CO"/>
          </a:p>
        </p:txBody>
      </p:sp>
    </p:spTree>
    <p:extLst>
      <p:ext uri="{BB962C8B-B14F-4D97-AF65-F5344CB8AC3E}">
        <p14:creationId xmlns:p14="http://schemas.microsoft.com/office/powerpoint/2010/main" val="2162095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19</a:t>
            </a:fld>
            <a:endParaRPr lang="es-CO"/>
          </a:p>
        </p:txBody>
      </p:sp>
    </p:spTree>
    <p:extLst>
      <p:ext uri="{BB962C8B-B14F-4D97-AF65-F5344CB8AC3E}">
        <p14:creationId xmlns:p14="http://schemas.microsoft.com/office/powerpoint/2010/main" val="3978434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2</a:t>
            </a:fld>
            <a:endParaRPr lang="es-CO"/>
          </a:p>
        </p:txBody>
      </p:sp>
    </p:spTree>
    <p:extLst>
      <p:ext uri="{BB962C8B-B14F-4D97-AF65-F5344CB8AC3E}">
        <p14:creationId xmlns:p14="http://schemas.microsoft.com/office/powerpoint/2010/main" val="4289786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3</a:t>
            </a:fld>
            <a:endParaRPr lang="es-CO"/>
          </a:p>
        </p:txBody>
      </p:sp>
    </p:spTree>
    <p:extLst>
      <p:ext uri="{BB962C8B-B14F-4D97-AF65-F5344CB8AC3E}">
        <p14:creationId xmlns:p14="http://schemas.microsoft.com/office/powerpoint/2010/main" val="57296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4</a:t>
            </a:fld>
            <a:endParaRPr lang="es-CO"/>
          </a:p>
        </p:txBody>
      </p:sp>
    </p:spTree>
    <p:extLst>
      <p:ext uri="{BB962C8B-B14F-4D97-AF65-F5344CB8AC3E}">
        <p14:creationId xmlns:p14="http://schemas.microsoft.com/office/powerpoint/2010/main" val="120615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5</a:t>
            </a:fld>
            <a:endParaRPr lang="es-CO"/>
          </a:p>
        </p:txBody>
      </p:sp>
    </p:spTree>
    <p:extLst>
      <p:ext uri="{BB962C8B-B14F-4D97-AF65-F5344CB8AC3E}">
        <p14:creationId xmlns:p14="http://schemas.microsoft.com/office/powerpoint/2010/main" val="67985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6</a:t>
            </a:fld>
            <a:endParaRPr lang="es-CO"/>
          </a:p>
        </p:txBody>
      </p:sp>
    </p:spTree>
    <p:extLst>
      <p:ext uri="{BB962C8B-B14F-4D97-AF65-F5344CB8AC3E}">
        <p14:creationId xmlns:p14="http://schemas.microsoft.com/office/powerpoint/2010/main" val="364313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7</a:t>
            </a:fld>
            <a:endParaRPr lang="es-CO"/>
          </a:p>
        </p:txBody>
      </p:sp>
    </p:spTree>
    <p:extLst>
      <p:ext uri="{BB962C8B-B14F-4D97-AF65-F5344CB8AC3E}">
        <p14:creationId xmlns:p14="http://schemas.microsoft.com/office/powerpoint/2010/main" val="264019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8</a:t>
            </a:fld>
            <a:endParaRPr lang="es-CO"/>
          </a:p>
        </p:txBody>
      </p:sp>
    </p:spTree>
    <p:extLst>
      <p:ext uri="{BB962C8B-B14F-4D97-AF65-F5344CB8AC3E}">
        <p14:creationId xmlns:p14="http://schemas.microsoft.com/office/powerpoint/2010/main" val="125286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8ACC1A7-DB56-4E86-AFC3-F5D89E4AC3E8}" type="slidenum">
              <a:rPr lang="es-CO" smtClean="0"/>
              <a:t>9</a:t>
            </a:fld>
            <a:endParaRPr lang="es-CO"/>
          </a:p>
        </p:txBody>
      </p:sp>
    </p:spTree>
    <p:extLst>
      <p:ext uri="{BB962C8B-B14F-4D97-AF65-F5344CB8AC3E}">
        <p14:creationId xmlns:p14="http://schemas.microsoft.com/office/powerpoint/2010/main" val="208118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cxnSp>
        <p:nvCxnSpPr>
          <p:cNvPr id="8" name="7 Conector recto"/>
          <p:cNvCxnSpPr/>
          <p:nvPr userDrawn="1"/>
        </p:nvCxnSpPr>
        <p:spPr>
          <a:xfrm>
            <a:off x="0" y="908720"/>
            <a:ext cx="9144000" cy="0"/>
          </a:xfrm>
          <a:prstGeom prst="line">
            <a:avLst/>
          </a:prstGeom>
          <a:ln>
            <a:solidFill>
              <a:srgbClr val="AF272D"/>
            </a:solidFill>
          </a:ln>
        </p:spPr>
        <p:style>
          <a:lnRef idx="3">
            <a:schemeClr val="accent1"/>
          </a:lnRef>
          <a:fillRef idx="0">
            <a:schemeClr val="accent1"/>
          </a:fillRef>
          <a:effectRef idx="2">
            <a:schemeClr val="accent1"/>
          </a:effectRef>
          <a:fontRef idx="minor">
            <a:schemeClr val="tx1"/>
          </a:fontRef>
        </p:style>
      </p:cxnSp>
      <p:pic>
        <p:nvPicPr>
          <p:cNvPr id="10" name="12 Imagen"/>
          <p:cNvPicPr>
            <a:picLocks noChangeAspect="1"/>
          </p:cNvPicPr>
          <p:nvPr userDrawn="1"/>
        </p:nvPicPr>
        <p:blipFill rotWithShape="1">
          <a:blip r:embed="rId2" cstate="print">
            <a:extLst>
              <a:ext uri="{28A0092B-C50C-407E-A947-70E740481C1C}">
                <a14:useLocalDpi xmlns:a14="http://schemas.microsoft.com/office/drawing/2010/main" val="0"/>
              </a:ext>
            </a:extLst>
          </a:blip>
          <a:srcRect l="31036" t="21252" r="67822" b="22675"/>
          <a:stretch/>
        </p:blipFill>
        <p:spPr>
          <a:xfrm>
            <a:off x="0" y="6482335"/>
            <a:ext cx="9144000" cy="369777"/>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2385B39-A6EB-4619-BC07-FFF46FD22E03}" type="datetimeFigureOut">
              <a:rPr lang="es-CO" smtClean="0"/>
              <a:pPr/>
              <a:t>17/08/2017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DF4B06A-0A86-4E9E-909C-0F7E223E8ACD}" type="slidenum">
              <a:rPr lang="es-CO" smtClean="0"/>
              <a:pPr/>
              <a:t>‹Nº›</a:t>
            </a:fld>
            <a:endParaRPr lang="es-CO"/>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85B39-A6EB-4619-BC07-FFF46FD22E03}" type="datetimeFigureOut">
              <a:rPr lang="es-CO" smtClean="0"/>
              <a:pPr/>
              <a:t>17/08/2017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4B06A-0A86-4E9E-909C-0F7E223E8ACD}"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060849"/>
            <a:ext cx="7772400" cy="936104"/>
          </a:xfrm>
        </p:spPr>
        <p:txBody>
          <a:bodyPr>
            <a:normAutofit fontScale="90000"/>
          </a:bodyPr>
          <a:lstStyle/>
          <a:p>
            <a:r>
              <a:rPr lang="es-ES" b="1" dirty="0" smtClean="0">
                <a:solidFill>
                  <a:srgbClr val="AF272D"/>
                </a:solidFill>
                <a:latin typeface="Cambria" pitchFamily="18" charset="0"/>
              </a:rPr>
              <a:t>Comités Técnicos</a:t>
            </a:r>
            <a:br>
              <a:rPr lang="es-ES" b="1" dirty="0" smtClean="0">
                <a:solidFill>
                  <a:srgbClr val="AF272D"/>
                </a:solidFill>
                <a:latin typeface="Cambria" pitchFamily="18" charset="0"/>
              </a:rPr>
            </a:br>
            <a:r>
              <a:rPr lang="es-ES" b="1" dirty="0" smtClean="0">
                <a:solidFill>
                  <a:srgbClr val="AF272D"/>
                </a:solidFill>
                <a:latin typeface="Cambria" pitchFamily="18" charset="0"/>
              </a:rPr>
              <a:t>Sectoriales</a:t>
            </a:r>
            <a:endParaRPr lang="es-CO" b="1" dirty="0">
              <a:solidFill>
                <a:srgbClr val="AF272D"/>
              </a:solidFill>
              <a:latin typeface="Cambria" pitchFamily="18" charset="0"/>
            </a:endParaRPr>
          </a:p>
        </p:txBody>
      </p:sp>
      <p:sp>
        <p:nvSpPr>
          <p:cNvPr id="3" name="2 Subtítulo"/>
          <p:cNvSpPr>
            <a:spLocks noGrp="1"/>
          </p:cNvSpPr>
          <p:nvPr>
            <p:ph type="subTitle" idx="1"/>
          </p:nvPr>
        </p:nvSpPr>
        <p:spPr/>
        <p:txBody>
          <a:bodyPr>
            <a:normAutofit/>
          </a:bodyPr>
          <a:lstStyle/>
          <a:p>
            <a:r>
              <a:rPr lang="es-ES" b="1" dirty="0" smtClean="0">
                <a:solidFill>
                  <a:srgbClr val="AF272D"/>
                </a:solidFill>
                <a:latin typeface="Cambria" pitchFamily="18" charset="0"/>
              </a:rPr>
              <a:t>MGMP 2017-2020</a:t>
            </a:r>
          </a:p>
          <a:p>
            <a:r>
              <a:rPr lang="es-ES" b="1" dirty="0" smtClean="0">
                <a:solidFill>
                  <a:srgbClr val="AF272D"/>
                </a:solidFill>
                <a:latin typeface="Cambria" pitchFamily="18" charset="0"/>
              </a:rPr>
              <a:t>Entidad Contaduría General de la Nación</a:t>
            </a:r>
          </a:p>
          <a:p>
            <a:endParaRPr lang="es-ES" sz="1500" b="1" dirty="0">
              <a:solidFill>
                <a:srgbClr val="AF272D"/>
              </a:solidFill>
              <a:latin typeface="Cambria" pitchFamily="18" charset="0"/>
            </a:endParaRPr>
          </a:p>
        </p:txBody>
      </p:sp>
      <p:cxnSp>
        <p:nvCxnSpPr>
          <p:cNvPr id="11" name="10 Conector recto"/>
          <p:cNvCxnSpPr/>
          <p:nvPr/>
        </p:nvCxnSpPr>
        <p:spPr>
          <a:xfrm>
            <a:off x="0" y="980728"/>
            <a:ext cx="91440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11 Conector recto"/>
          <p:cNvCxnSpPr/>
          <p:nvPr/>
        </p:nvCxnSpPr>
        <p:spPr>
          <a:xfrm>
            <a:off x="0" y="6813376"/>
            <a:ext cx="9144000" cy="0"/>
          </a:xfrm>
          <a:prstGeom prst="line">
            <a:avLst/>
          </a:prstGeom>
          <a:ln/>
        </p:spPr>
        <p:style>
          <a:lnRef idx="3">
            <a:schemeClr val="accent2"/>
          </a:lnRef>
          <a:fillRef idx="0">
            <a:schemeClr val="accent2"/>
          </a:fillRef>
          <a:effectRef idx="2">
            <a:schemeClr val="accent2"/>
          </a:effectRef>
          <a:fontRef idx="minor">
            <a:schemeClr val="tx1"/>
          </a:fontRef>
        </p:style>
      </p:cxnSp>
      <p:pic>
        <p:nvPicPr>
          <p:cNvPr id="8" name="12 Imagen"/>
          <p:cNvPicPr>
            <a:picLocks noChangeAspect="1"/>
          </p:cNvPicPr>
          <p:nvPr/>
        </p:nvPicPr>
        <p:blipFill rotWithShape="1">
          <a:blip r:embed="rId3" cstate="print">
            <a:extLst>
              <a:ext uri="{28A0092B-C50C-407E-A947-70E740481C1C}">
                <a14:useLocalDpi xmlns:a14="http://schemas.microsoft.com/office/drawing/2010/main" val="0"/>
              </a:ext>
            </a:extLst>
          </a:blip>
          <a:srcRect l="31036" t="21252" r="67822" b="22675"/>
          <a:stretch/>
        </p:blipFill>
        <p:spPr>
          <a:xfrm>
            <a:off x="0" y="6488223"/>
            <a:ext cx="9144000" cy="369777"/>
          </a:xfrm>
          <a:prstGeom prst="rect">
            <a:avLst/>
          </a:prstGeom>
          <a:solidFill>
            <a:srgbClr val="AF272D"/>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27384" y="476672"/>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400" b="1" dirty="0" smtClean="0">
                <a:solidFill>
                  <a:srgbClr val="AF272D"/>
                </a:solidFill>
                <a:latin typeface="Cambria" pitchFamily="18" charset="0"/>
                <a:ea typeface="+mj-ea"/>
                <a:cs typeface="+mj-cs"/>
              </a:rPr>
              <a:t>4. Solicitud </a:t>
            </a:r>
            <a:r>
              <a:rPr kumimoji="0" lang="es-ES" sz="2400" b="1" i="0" u="none" strike="noStrike" kern="1200" cap="none" spc="0" normalizeH="0" baseline="0" noProof="0" dirty="0" smtClean="0">
                <a:ln>
                  <a:noFill/>
                </a:ln>
                <a:solidFill>
                  <a:srgbClr val="AF272D"/>
                </a:solidFill>
                <a:effectLst/>
                <a:uLnTx/>
                <a:uFillTx/>
                <a:latin typeface="Cambria" pitchFamily="18" charset="0"/>
                <a:ea typeface="+mj-ea"/>
                <a:cs typeface="+mj-cs"/>
              </a:rPr>
              <a:t>MGMP 2017-2020</a:t>
            </a:r>
            <a:r>
              <a:rPr kumimoji="0" lang="es-ES" sz="2400" b="1" i="0" u="none" strike="noStrike" kern="1200" cap="none" spc="0" normalizeH="0" noProof="0" dirty="0" smtClean="0">
                <a:ln>
                  <a:noFill/>
                </a:ln>
                <a:solidFill>
                  <a:srgbClr val="AF272D"/>
                </a:solidFill>
                <a:effectLst/>
                <a:uLnTx/>
                <a:uFillTx/>
                <a:latin typeface="Cambria" pitchFamily="18" charset="0"/>
                <a:ea typeface="+mj-ea"/>
                <a:cs typeface="+mj-cs"/>
              </a:rPr>
              <a:t> Funcionamiento</a:t>
            </a:r>
            <a:endParaRPr kumimoji="0" lang="es-CO" sz="24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sp>
        <p:nvSpPr>
          <p:cNvPr id="5" name="4 CuadroTexto"/>
          <p:cNvSpPr txBox="1"/>
          <p:nvPr/>
        </p:nvSpPr>
        <p:spPr>
          <a:xfrm>
            <a:off x="-48816" y="1285272"/>
            <a:ext cx="8388424" cy="369332"/>
          </a:xfrm>
          <a:prstGeom prst="rect">
            <a:avLst/>
          </a:prstGeom>
          <a:noFill/>
        </p:spPr>
        <p:txBody>
          <a:bodyPr wrap="square" rtlCol="0">
            <a:spAutoFit/>
          </a:bodyPr>
          <a:lstStyle/>
          <a:p>
            <a:r>
              <a:rPr lang="es-ES" b="1" dirty="0" smtClean="0">
                <a:solidFill>
                  <a:srgbClr val="800000"/>
                </a:solidFill>
              </a:rPr>
              <a:t>Resumen de Requerimientos Adicionales en Funcionamiento (con respecto a 2016*)</a:t>
            </a:r>
            <a:endParaRPr lang="es-CO" b="1" dirty="0">
              <a:solidFill>
                <a:srgbClr val="800000"/>
              </a:solidFill>
            </a:endParaRPr>
          </a:p>
        </p:txBody>
      </p:sp>
      <p:sp>
        <p:nvSpPr>
          <p:cNvPr id="6" name="5 CuadroTexto"/>
          <p:cNvSpPr txBox="1"/>
          <p:nvPr/>
        </p:nvSpPr>
        <p:spPr>
          <a:xfrm>
            <a:off x="312820" y="1916832"/>
            <a:ext cx="8712968" cy="4247317"/>
          </a:xfrm>
          <a:prstGeom prst="rect">
            <a:avLst/>
          </a:prstGeom>
          <a:noFill/>
          <a:ln>
            <a:solidFill>
              <a:srgbClr val="800000"/>
            </a:solidFill>
            <a:prstDash val="sysDash"/>
          </a:ln>
        </p:spPr>
        <p:txBody>
          <a:bodyPr wrap="square" rtlCol="0">
            <a:spAutoFit/>
          </a:bodyPr>
          <a:lstStyle/>
          <a:p>
            <a:pPr algn="just"/>
            <a:r>
              <a:rPr lang="es-ES" b="1" dirty="0" smtClean="0">
                <a:solidFill>
                  <a:srgbClr val="800000"/>
                </a:solidFill>
              </a:rPr>
              <a:t>1. </a:t>
            </a:r>
            <a:r>
              <a:rPr lang="es-ES" dirty="0"/>
              <a:t>El valor del </a:t>
            </a:r>
            <a:r>
              <a:rPr lang="es-ES" dirty="0" smtClean="0"/>
              <a:t>canon para la vigencia 2017 </a:t>
            </a:r>
            <a:r>
              <a:rPr lang="es-ES" dirty="0"/>
              <a:t>se calculó, teniendo en cuenta que la proyección del incremento IPC para el 2016 será del 5,5</a:t>
            </a:r>
            <a:r>
              <a:rPr lang="es-ES" dirty="0" smtClean="0"/>
              <a:t>%.  Resultando un valor de $2.826.541.488= año 2017. Lo que representa el 60,63% del presupuesto de gastos generales.</a:t>
            </a:r>
            <a:endParaRPr lang="es-ES" dirty="0"/>
          </a:p>
          <a:p>
            <a:pPr algn="just"/>
            <a:r>
              <a:rPr lang="es-ES" b="1" dirty="0" smtClean="0">
                <a:solidFill>
                  <a:srgbClr val="800000"/>
                </a:solidFill>
              </a:rPr>
              <a:t>2.</a:t>
            </a:r>
            <a:r>
              <a:rPr lang="es-CO" dirty="0"/>
              <a:t> En la Vigencia 2015, fue admitida una demanda contra la entidad por Nulidad y </a:t>
            </a:r>
            <a:r>
              <a:rPr lang="es-CO" dirty="0" smtClean="0"/>
              <a:t>establecimiento </a:t>
            </a:r>
            <a:r>
              <a:rPr lang="es-CO" dirty="0"/>
              <a:t>del Derecho ante el Juzgado 10 Administrativo oral Sección Segunda, notificada a la CGN el día 18 de enero 2016 y presentación personal el día 18 de febrero de 2016.  En tal sentido el GIT de Jurídica mediante comunicación escrita de fecha 07 de marzo de 2016, informa que existe una pretensión económica en la demanda por valor de $85.463.597,48, y que la indexación a la fecha del 22 de febrero de 2016 es de $89.285.105=, se sugiere proyectar un valor de $110.000.000= al 31 de diciembre de 2016.</a:t>
            </a:r>
            <a:endParaRPr lang="es-ES" dirty="0"/>
          </a:p>
          <a:p>
            <a:r>
              <a:rPr lang="es-ES" b="1" dirty="0" smtClean="0">
                <a:solidFill>
                  <a:srgbClr val="800000"/>
                </a:solidFill>
              </a:rPr>
              <a:t>3.</a:t>
            </a:r>
          </a:p>
          <a:p>
            <a:endParaRPr lang="es-ES" b="1" dirty="0" smtClean="0">
              <a:solidFill>
                <a:srgbClr val="800000"/>
              </a:solidFill>
            </a:endParaRPr>
          </a:p>
          <a:p>
            <a:r>
              <a:rPr lang="es-ES" b="1" dirty="0" smtClean="0">
                <a:solidFill>
                  <a:srgbClr val="800000"/>
                </a:solidFill>
              </a:rPr>
              <a:t>4.</a:t>
            </a:r>
          </a:p>
          <a:p>
            <a:endParaRPr lang="es-ES" b="1" dirty="0" smtClean="0">
              <a:solidFill>
                <a:srgbClr val="800000"/>
              </a:solidFill>
            </a:endParaRPr>
          </a:p>
          <a:p>
            <a:r>
              <a:rPr lang="es-ES" b="1" dirty="0" smtClean="0">
                <a:solidFill>
                  <a:srgbClr val="800000"/>
                </a:solidFill>
              </a:rPr>
              <a:t>5.</a:t>
            </a:r>
          </a:p>
        </p:txBody>
      </p:sp>
      <p:sp>
        <p:nvSpPr>
          <p:cNvPr id="7" name="6 CuadroTexto"/>
          <p:cNvSpPr txBox="1"/>
          <p:nvPr/>
        </p:nvSpPr>
        <p:spPr>
          <a:xfrm>
            <a:off x="4575895" y="260648"/>
            <a:ext cx="4572000" cy="369332"/>
          </a:xfrm>
          <a:prstGeom prst="rect">
            <a:avLst/>
          </a:prstGeom>
          <a:noFill/>
        </p:spPr>
        <p:txBody>
          <a:bodyPr wrap="square">
            <a:spAutoFit/>
          </a:bodyPr>
          <a:lstStyle/>
          <a:p>
            <a:pPr>
              <a:defRPr/>
            </a:pPr>
            <a:r>
              <a:rPr lang="es-ES" dirty="0" smtClean="0">
                <a:solidFill>
                  <a:srgbClr val="AF272D"/>
                </a:solidFill>
              </a:rPr>
              <a:t>Entidad: CONTADURÍA GENERAL DE LA NACIÓN </a:t>
            </a:r>
            <a:endParaRPr lang="es-CO" dirty="0">
              <a:solidFill>
                <a:srgbClr val="AF272D"/>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37728" y="404813"/>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AF272D"/>
                </a:solidFill>
                <a:effectLst/>
                <a:uLnTx/>
                <a:uFillTx/>
                <a:latin typeface="Cambria" pitchFamily="18" charset="0"/>
                <a:ea typeface="+mj-ea"/>
                <a:cs typeface="+mj-cs"/>
              </a:rPr>
              <a:t>5. Solicitud</a:t>
            </a:r>
            <a:r>
              <a:rPr kumimoji="0" lang="es-ES" sz="2400" b="1" i="0" u="none" strike="noStrike" kern="1200" cap="none" spc="0" normalizeH="0" noProof="0" dirty="0" smtClean="0">
                <a:ln>
                  <a:noFill/>
                </a:ln>
                <a:solidFill>
                  <a:srgbClr val="AF272D"/>
                </a:solidFill>
                <a:effectLst/>
                <a:uLnTx/>
                <a:uFillTx/>
                <a:latin typeface="Cambria" pitchFamily="18" charset="0"/>
                <a:ea typeface="+mj-ea"/>
                <a:cs typeface="+mj-cs"/>
              </a:rPr>
              <a:t> </a:t>
            </a:r>
            <a:r>
              <a:rPr kumimoji="0" lang="es-ES" sz="2400" b="1" i="0" u="none" strike="noStrike" kern="1200" cap="none" spc="0" normalizeH="0" baseline="0" noProof="0" dirty="0" smtClean="0">
                <a:ln>
                  <a:noFill/>
                </a:ln>
                <a:solidFill>
                  <a:srgbClr val="AF272D"/>
                </a:solidFill>
                <a:effectLst/>
                <a:uLnTx/>
                <a:uFillTx/>
                <a:latin typeface="Cambria" pitchFamily="18" charset="0"/>
                <a:ea typeface="+mj-ea"/>
                <a:cs typeface="+mj-cs"/>
              </a:rPr>
              <a:t>MGMP 2017-2020</a:t>
            </a:r>
            <a:r>
              <a:rPr kumimoji="0" lang="es-ES" sz="2400" b="1" i="0" u="none" strike="noStrike" kern="1200" cap="none" spc="0" normalizeH="0" noProof="0" dirty="0" smtClean="0">
                <a:ln>
                  <a:noFill/>
                </a:ln>
                <a:solidFill>
                  <a:srgbClr val="AF272D"/>
                </a:solidFill>
                <a:effectLst/>
                <a:uLnTx/>
                <a:uFillTx/>
                <a:latin typeface="Cambria" pitchFamily="18" charset="0"/>
                <a:ea typeface="+mj-ea"/>
                <a:cs typeface="+mj-cs"/>
              </a:rPr>
              <a:t> Inversión</a:t>
            </a:r>
            <a:endParaRPr kumimoji="0" lang="es-CO" sz="24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sp>
        <p:nvSpPr>
          <p:cNvPr id="10" name="9 CuadroTexto"/>
          <p:cNvSpPr txBox="1"/>
          <p:nvPr/>
        </p:nvSpPr>
        <p:spPr>
          <a:xfrm>
            <a:off x="179511" y="1052736"/>
            <a:ext cx="8785101" cy="369332"/>
          </a:xfrm>
          <a:prstGeom prst="rect">
            <a:avLst/>
          </a:prstGeom>
          <a:noFill/>
          <a:ln>
            <a:solidFill>
              <a:srgbClr val="800000"/>
            </a:solidFill>
            <a:prstDash val="sysDash"/>
          </a:ln>
        </p:spPr>
        <p:txBody>
          <a:bodyPr wrap="square" rtlCol="0">
            <a:spAutoFit/>
          </a:bodyPr>
          <a:lstStyle/>
          <a:p>
            <a:r>
              <a:rPr lang="es-ES" dirty="0" smtClean="0">
                <a:solidFill>
                  <a:srgbClr val="800000"/>
                </a:solidFill>
              </a:rPr>
              <a:t>Incluir solicitud de inversión por Programa Presupuestal y Principales Proyectos.</a:t>
            </a:r>
          </a:p>
        </p:txBody>
      </p:sp>
      <p:sp>
        <p:nvSpPr>
          <p:cNvPr id="4" name="CuadroTexto 3"/>
          <p:cNvSpPr txBox="1"/>
          <p:nvPr/>
        </p:nvSpPr>
        <p:spPr>
          <a:xfrm>
            <a:off x="395536" y="5949280"/>
            <a:ext cx="8291262" cy="384721"/>
          </a:xfrm>
          <a:prstGeom prst="rect">
            <a:avLst/>
          </a:prstGeom>
          <a:noFill/>
        </p:spPr>
        <p:txBody>
          <a:bodyPr wrap="square" rtlCol="0">
            <a:spAutoFit/>
          </a:bodyPr>
          <a:lstStyle/>
          <a:p>
            <a:r>
              <a:rPr lang="es-CO" sz="900" dirty="0">
                <a:solidFill>
                  <a:srgbClr val="800000"/>
                </a:solidFill>
                <a:latin typeface="Calibri" panose="020F0502020204030204" pitchFamily="34" charset="0"/>
              </a:rPr>
              <a:t>* Apropiación vigente abril de 2016, descontando aplazamiento</a:t>
            </a:r>
          </a:p>
          <a:p>
            <a:r>
              <a:rPr lang="es-CO" sz="1000" dirty="0" smtClean="0">
                <a:solidFill>
                  <a:srgbClr val="800000"/>
                </a:solidFill>
              </a:rPr>
              <a:t>** Consultar archivo Excel ventana “Programas Presupuestales”</a:t>
            </a:r>
            <a:endParaRPr lang="es-CO" sz="1000" dirty="0">
              <a:solidFill>
                <a:srgbClr val="800000"/>
              </a:solidFill>
            </a:endParaRPr>
          </a:p>
        </p:txBody>
      </p:sp>
      <p:sp>
        <p:nvSpPr>
          <p:cNvPr id="9" name="CuadroTexto 3"/>
          <p:cNvSpPr txBox="1"/>
          <p:nvPr/>
        </p:nvSpPr>
        <p:spPr>
          <a:xfrm>
            <a:off x="457200" y="11576050"/>
            <a:ext cx="8291513" cy="38417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900">
                <a:solidFill>
                  <a:srgbClr val="800000"/>
                </a:solidFill>
                <a:latin typeface="Calibri" panose="020F0502020204030204" pitchFamily="34" charset="0"/>
              </a:rPr>
              <a:t>* Apropiación vigente abril de 2016, descontando aplazamiento</a:t>
            </a:r>
          </a:p>
          <a:p>
            <a:r>
              <a:rPr lang="es-CO" sz="1000">
                <a:solidFill>
                  <a:srgbClr val="800000"/>
                </a:solidFill>
              </a:rPr>
              <a:t>** Consultar archivo Excel ventana “Programas Presupuestales”</a:t>
            </a:r>
          </a:p>
        </p:txBody>
      </p:sp>
      <p:sp>
        <p:nvSpPr>
          <p:cNvPr id="11" name="6 CuadroTexto"/>
          <p:cNvSpPr txBox="1"/>
          <p:nvPr/>
        </p:nvSpPr>
        <p:spPr>
          <a:xfrm>
            <a:off x="4575895" y="260648"/>
            <a:ext cx="4572000" cy="369332"/>
          </a:xfrm>
          <a:prstGeom prst="rect">
            <a:avLst/>
          </a:prstGeom>
          <a:noFill/>
        </p:spPr>
        <p:txBody>
          <a:bodyPr wrap="square">
            <a:spAutoFit/>
          </a:bodyPr>
          <a:lstStyle/>
          <a:p>
            <a:pPr>
              <a:defRPr/>
            </a:pPr>
            <a:r>
              <a:rPr lang="es-ES" dirty="0" smtClean="0">
                <a:solidFill>
                  <a:srgbClr val="AF272D"/>
                </a:solidFill>
              </a:rPr>
              <a:t>Entidad: CONTADURÍA GENERAL DE LA NACIÓN </a:t>
            </a:r>
            <a:endParaRPr lang="es-CO" dirty="0">
              <a:solidFill>
                <a:srgbClr val="AF272D"/>
              </a:solidFill>
            </a:endParaRPr>
          </a:p>
        </p:txBody>
      </p:sp>
      <p:graphicFrame>
        <p:nvGraphicFramePr>
          <p:cNvPr id="3" name="Tabla 2"/>
          <p:cNvGraphicFramePr>
            <a:graphicFrameLocks noGrp="1"/>
          </p:cNvGraphicFramePr>
          <p:nvPr/>
        </p:nvGraphicFramePr>
        <p:xfrm>
          <a:off x="457200" y="1907276"/>
          <a:ext cx="8229601" cy="3911810"/>
        </p:xfrm>
        <a:graphic>
          <a:graphicData uri="http://schemas.openxmlformats.org/drawingml/2006/table">
            <a:tbl>
              <a:tblPr/>
              <a:tblGrid>
                <a:gridCol w="1779913"/>
                <a:gridCol w="869958"/>
                <a:gridCol w="619970"/>
                <a:gridCol w="619970"/>
                <a:gridCol w="619970"/>
                <a:gridCol w="619970"/>
                <a:gridCol w="619970"/>
                <a:gridCol w="619970"/>
                <a:gridCol w="619970"/>
                <a:gridCol w="619970"/>
                <a:gridCol w="619970"/>
              </a:tblGrid>
              <a:tr h="233989">
                <a:tc>
                  <a:txBody>
                    <a:bodyPr/>
                    <a:lstStyle/>
                    <a:p>
                      <a:pPr algn="l" rtl="0" fontAlgn="ctr"/>
                      <a:r>
                        <a:rPr lang="es-CO" sz="600" b="1" i="0" u="none" strike="noStrike">
                          <a:solidFill>
                            <a:srgbClr val="800000"/>
                          </a:solidFill>
                          <a:effectLst/>
                          <a:latin typeface="Calibri" panose="020F0502020204030204" pitchFamily="34" charset="0"/>
                        </a:rPr>
                        <a:t>Millones de pesos</a:t>
                      </a:r>
                    </a:p>
                  </a:txBody>
                  <a:tcPr marL="6000" marR="6000" marT="60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6000" marR="6000" marT="600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400" b="0" i="0" u="none" strike="noStrike">
                          <a:solidFill>
                            <a:srgbClr val="000000"/>
                          </a:solidFill>
                          <a:effectLst/>
                          <a:latin typeface="Arial" panose="020B0604020202020204" pitchFamily="34" charset="0"/>
                        </a:rPr>
                        <a:t> </a:t>
                      </a:r>
                    </a:p>
                  </a:txBody>
                  <a:tcPr marL="6000" marR="6000" marT="600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ctr"/>
                      <a:r>
                        <a:rPr lang="es-CO" sz="800" b="1" i="0" u="none" strike="noStrike">
                          <a:solidFill>
                            <a:srgbClr val="FFFFFF"/>
                          </a:solidFill>
                          <a:effectLst/>
                          <a:latin typeface="Calibri" panose="020F0502020204030204" pitchFamily="34" charset="0"/>
                        </a:rPr>
                        <a:t>Solicitud MGMP 2017-2020</a:t>
                      </a:r>
                    </a:p>
                  </a:txBody>
                  <a:tcPr marL="6000" marR="6000" marT="60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43993">
                <a:tc rowSpan="2">
                  <a:txBody>
                    <a:bodyPr/>
                    <a:lstStyle/>
                    <a:p>
                      <a:pPr algn="ctr" rtl="0" fontAlgn="ctr"/>
                      <a:r>
                        <a:rPr lang="es-CO" sz="900" b="1" i="0" u="none" strike="noStrike">
                          <a:solidFill>
                            <a:srgbClr val="FFFFFF"/>
                          </a:solidFill>
                          <a:effectLst/>
                          <a:latin typeface="Calibri" panose="020F0502020204030204" pitchFamily="34" charset="0"/>
                        </a:rPr>
                        <a:t>Inversión/Entidad</a:t>
                      </a:r>
                    </a:p>
                  </a:txBody>
                  <a:tcPr marL="6000" marR="6000" marT="600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2016</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2016*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2017</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2018</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2019</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800" b="1" i="0" u="none" strike="noStrike">
                          <a:solidFill>
                            <a:srgbClr val="FFFFFF"/>
                          </a:solidFill>
                          <a:effectLst/>
                          <a:latin typeface="Calibri" panose="020F0502020204030204" pitchFamily="34" charset="0"/>
                        </a:rPr>
                        <a:t>2020</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Var%</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Var%</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Var%</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Var%</a:t>
                      </a:r>
                    </a:p>
                  </a:txBody>
                  <a:tcPr marL="6000" marR="6000" marT="600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r>
              <a:tr h="14399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800" b="1" i="0" u="none" strike="noStrike">
                          <a:solidFill>
                            <a:srgbClr val="FFFFFF"/>
                          </a:solidFill>
                          <a:effectLst/>
                          <a:latin typeface="Calibri" panose="020F0502020204030204" pitchFamily="34" charset="0"/>
                        </a:rPr>
                        <a:t>17/16*</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18/17</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19/18</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800" b="1" i="0" u="none" strike="noStrike">
                          <a:solidFill>
                            <a:srgbClr val="FFFFFF"/>
                          </a:solidFill>
                          <a:effectLst/>
                          <a:latin typeface="Calibri" panose="020F0502020204030204" pitchFamily="34" charset="0"/>
                        </a:rPr>
                        <a:t>20/19</a:t>
                      </a:r>
                    </a:p>
                  </a:txBody>
                  <a:tcPr marL="6000" marR="6000" marT="600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r>
              <a:tr h="227989">
                <a:tc>
                  <a:txBody>
                    <a:bodyPr/>
                    <a:lstStyle/>
                    <a:p>
                      <a:pPr algn="l" fontAlgn="ctr"/>
                      <a:r>
                        <a:rPr lang="es-CO" sz="1400" b="0" i="0" u="none" strike="noStrike">
                          <a:solidFill>
                            <a:srgbClr val="000000"/>
                          </a:solidFill>
                          <a:effectLst/>
                          <a:latin typeface="Arial" panose="020B0604020202020204" pitchFamily="34" charset="0"/>
                        </a:rPr>
                        <a:t> </a:t>
                      </a:r>
                    </a:p>
                  </a:txBody>
                  <a:tcPr marL="6000" marR="6000" marT="600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6000" marR="6000" marT="6000"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413980">
                <a:tc>
                  <a:txBody>
                    <a:bodyPr/>
                    <a:lstStyle/>
                    <a:p>
                      <a:pPr algn="l" rtl="0" fontAlgn="ctr"/>
                      <a:r>
                        <a:rPr lang="es-ES" sz="800" b="1" i="0" u="none" strike="noStrike">
                          <a:solidFill>
                            <a:srgbClr val="800000"/>
                          </a:solidFill>
                          <a:effectLst/>
                          <a:latin typeface="Calibri" panose="020F0502020204030204" pitchFamily="34" charset="0"/>
                        </a:rPr>
                        <a:t>Programa Presupuestal 1 Fortalecimiento de la gestión y dirección del Sector Hacienda</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1.229,30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610,45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1.235,00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840,00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880,00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838,00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102%</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-32%</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5%</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-5%</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990">
                <a:tc>
                  <a:txBody>
                    <a:bodyPr/>
                    <a:lstStyle/>
                    <a:p>
                      <a:pPr algn="just" rtl="0" fontAlgn="auto"/>
                      <a:r>
                        <a:rPr lang="es-ES" sz="600" b="1" i="0" u="none" strike="noStrike">
                          <a:solidFill>
                            <a:srgbClr val="800000"/>
                          </a:solidFill>
                          <a:effectLst/>
                          <a:latin typeface="Calibri" panose="020F0502020204030204" pitchFamily="34" charset="0"/>
                        </a:rPr>
                        <a:t>FORTALECIMIENTO DE LOS SISTEMAS DE GESTIÓN DE LA CONTADURÍA GENERAL DE LA NACIÓN</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314,30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267,15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995,00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840,00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880,00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838,00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272%</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-16%</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5%</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-5%</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85">
                <a:tc>
                  <a:txBody>
                    <a:bodyPr/>
                    <a:lstStyle/>
                    <a:p>
                      <a:pPr algn="just" rtl="0" fontAlgn="auto"/>
                      <a:r>
                        <a:rPr lang="es-ES" sz="600" b="1" i="0" u="none" strike="noStrike">
                          <a:solidFill>
                            <a:srgbClr val="800000"/>
                          </a:solidFill>
                          <a:effectLst/>
                          <a:latin typeface="Calibri" panose="020F0502020204030204" pitchFamily="34" charset="0"/>
                        </a:rPr>
                        <a:t>FORTALECIMIENTO DEL PROGRAMA DE GESTION DOCUMENTAL DE LA CONTADURIA GENERAL DE LA</a:t>
                      </a:r>
                      <a:br>
                        <a:rPr lang="es-ES" sz="600" b="1" i="0" u="none" strike="noStrike">
                          <a:solidFill>
                            <a:srgbClr val="800000"/>
                          </a:solidFill>
                          <a:effectLst/>
                          <a:latin typeface="Calibri" panose="020F0502020204030204" pitchFamily="34" charset="0"/>
                        </a:rPr>
                      </a:br>
                      <a:r>
                        <a:rPr lang="es-ES" sz="600" b="1" i="0" u="none" strike="noStrike">
                          <a:solidFill>
                            <a:srgbClr val="800000"/>
                          </a:solidFill>
                          <a:effectLst/>
                          <a:latin typeface="Calibri" panose="020F0502020204030204" pitchFamily="34" charset="0"/>
                        </a:rPr>
                        <a:t>NACION</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915,00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343,30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240,00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-100%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987">
                <a:tc>
                  <a:txBody>
                    <a:bodyPr/>
                    <a:lstStyle/>
                    <a:p>
                      <a:pPr algn="l" rtl="0" fontAlgn="ctr"/>
                      <a:r>
                        <a:rPr lang="es-ES" sz="800" b="1" i="0" u="none" strike="noStrike">
                          <a:solidFill>
                            <a:srgbClr val="800000"/>
                          </a:solidFill>
                          <a:effectLst/>
                          <a:latin typeface="Calibri" panose="020F0502020204030204" pitchFamily="34" charset="0"/>
                        </a:rPr>
                        <a:t>Programa Presupuestal 2 Política macroeconómica y fiscal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13.031,80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11.327,03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14.919,00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15.080,00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15.732,00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16.404,00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32%</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4%</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4%</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990">
                <a:tc>
                  <a:txBody>
                    <a:bodyPr/>
                    <a:lstStyle/>
                    <a:p>
                      <a:pPr algn="just" rtl="0" fontAlgn="auto"/>
                      <a:r>
                        <a:rPr lang="es-ES" sz="600" b="1" i="0" u="none" strike="noStrike">
                          <a:solidFill>
                            <a:srgbClr val="800000"/>
                          </a:solidFill>
                          <a:effectLst/>
                          <a:latin typeface="Calibri" panose="020F0502020204030204" pitchFamily="34" charset="0"/>
                        </a:rPr>
                        <a:t>CAPACITACION, DIVULGACION Y ASISTENCIA TECNICA EN CONTABILIDAD PUBLICA</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4.000,00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3.650,00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-100%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990">
                <a:tc>
                  <a:txBody>
                    <a:bodyPr/>
                    <a:lstStyle/>
                    <a:p>
                      <a:pPr algn="just" rtl="0" fontAlgn="auto"/>
                      <a:r>
                        <a:rPr lang="es-ES" sz="600" b="1" i="0" u="none" strike="noStrike">
                          <a:solidFill>
                            <a:srgbClr val="800000"/>
                          </a:solidFill>
                          <a:effectLst/>
                          <a:latin typeface="Calibri" panose="020F0502020204030204" pitchFamily="34" charset="0"/>
                        </a:rPr>
                        <a:t>MODERNIZACIÓN DE LA REGULACIÓN CONTABLE PÚBLICA EN COLOMBIA</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1.831,80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1.557,03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800" b="0" i="0" u="none" strike="noStrike">
                          <a:solidFill>
                            <a:srgbClr val="000000"/>
                          </a:solidFill>
                          <a:effectLst/>
                          <a:latin typeface="Calibri" panose="020F0502020204030204" pitchFamily="34" charset="0"/>
                        </a:rPr>
                        <a:t>                    -   </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-100%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85">
                <a:tc>
                  <a:txBody>
                    <a:bodyPr/>
                    <a:lstStyle/>
                    <a:p>
                      <a:pPr algn="just" rtl="0" fontAlgn="auto"/>
                      <a:r>
                        <a:rPr lang="es-ES" sz="600" b="1" i="0" u="none" strike="noStrike">
                          <a:solidFill>
                            <a:srgbClr val="800000"/>
                          </a:solidFill>
                          <a:effectLst/>
                          <a:latin typeface="Calibri" panose="020F0502020204030204" pitchFamily="34" charset="0"/>
                        </a:rPr>
                        <a:t>FORTALECIMIENTO DE LOS SISTEMAS DE INFORMACIÒN Y CONSOLIDACIÒN CONTABLE NACIONAL</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7.200,00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6.120,00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7.500,00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7.800,00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8.112,00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8.436,00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23%</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4%</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85">
                <a:tc>
                  <a:txBody>
                    <a:bodyPr/>
                    <a:lstStyle/>
                    <a:p>
                      <a:pPr algn="just" rtl="0" fontAlgn="auto"/>
                      <a:r>
                        <a:rPr lang="es-ES" sz="600" b="1" i="0" u="none" strike="noStrike">
                          <a:solidFill>
                            <a:srgbClr val="800000"/>
                          </a:solidFill>
                          <a:effectLst/>
                          <a:latin typeface="Calibri" panose="020F0502020204030204" pitchFamily="34" charset="0"/>
                        </a:rPr>
                        <a:t>CAPACITACIÓN , DIVULGACIÓN Y ASISTENCIA TÉCNICA EN EL MODELO COLOMBIANO DE REGULACIÓN CONTABLE PÚBLICA</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4.000,00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4.120,00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4.244,00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4.371,00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3%</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3990">
                <a:tc>
                  <a:txBody>
                    <a:bodyPr/>
                    <a:lstStyle/>
                    <a:p>
                      <a:pPr algn="just" rtl="0" fontAlgn="auto"/>
                      <a:r>
                        <a:rPr lang="es-ES" sz="600" b="1" i="0" u="none" strike="noStrike">
                          <a:solidFill>
                            <a:srgbClr val="800000"/>
                          </a:solidFill>
                          <a:effectLst/>
                          <a:latin typeface="Calibri" panose="020F0502020204030204" pitchFamily="34" charset="0"/>
                        </a:rPr>
                        <a:t>ADAPTACIÓN FINANCIERA Y ESTADÍSTICA A LOS NUEVOS MARCOS NORMATIVOS</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899,00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467,00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493,00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512,00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-48%</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6%</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4%</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985">
                <a:tc>
                  <a:txBody>
                    <a:bodyPr/>
                    <a:lstStyle/>
                    <a:p>
                      <a:pPr algn="just" rtl="0" fontAlgn="auto"/>
                      <a:r>
                        <a:rPr lang="es-ES" sz="600" b="1" i="0" u="none" strike="noStrike">
                          <a:solidFill>
                            <a:srgbClr val="800000"/>
                          </a:solidFill>
                          <a:effectLst/>
                          <a:latin typeface="Calibri" panose="020F0502020204030204" pitchFamily="34" charset="0"/>
                        </a:rPr>
                        <a:t>SOSTENIBILIDAD DE LA REGULACIÓN CONTABLE PÚBLICA EN CONVERGENCIA CON ESTÁNDARES INTERNACIONALES DE INFORMACIÓN FINANCIERA</a:t>
                      </a:r>
                    </a:p>
                  </a:txBody>
                  <a:tcPr marL="6000" marR="6000" marT="60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2.520,00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2.693,00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2.883,00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CO" sz="900" b="0" i="0" u="none" strike="noStrike">
                          <a:solidFill>
                            <a:srgbClr val="000000"/>
                          </a:solidFill>
                          <a:effectLst/>
                          <a:latin typeface="Calibri" panose="020F0502020204030204" pitchFamily="34" charset="0"/>
                        </a:rPr>
                        <a:t>       3.085,00 </a:t>
                      </a:r>
                    </a:p>
                  </a:txBody>
                  <a:tcPr marL="6000" marR="6000" marT="6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0%</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7%</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7%</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Calibri" panose="020F0502020204030204" pitchFamily="34" charset="0"/>
                        </a:rPr>
                        <a:t>7%</a:t>
                      </a:r>
                    </a:p>
                  </a:txBody>
                  <a:tcPr marL="6000" marR="6000" marT="60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993">
                <a:tc>
                  <a:txBody>
                    <a:bodyPr/>
                    <a:lstStyle/>
                    <a:p>
                      <a:pPr algn="r" rtl="0" fontAlgn="ctr"/>
                      <a:r>
                        <a:rPr lang="es-CO" sz="800" b="1" i="0" u="none" strike="noStrike">
                          <a:solidFill>
                            <a:srgbClr val="FFFFFF"/>
                          </a:solidFill>
                          <a:effectLst/>
                          <a:latin typeface="Calibri" panose="020F0502020204030204" pitchFamily="34" charset="0"/>
                        </a:rPr>
                        <a:t>Total Nación</a:t>
                      </a:r>
                    </a:p>
                  </a:txBody>
                  <a:tcPr marL="6000" marR="6000" marT="600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14.261,10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11.937,48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16.154,00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15.920,00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16.612,00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17.242,00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35%</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-1%</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4%</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4%</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r>
              <a:tr h="143993">
                <a:tc>
                  <a:txBody>
                    <a:bodyPr/>
                    <a:lstStyle/>
                    <a:p>
                      <a:pPr algn="r" rtl="0" fontAlgn="ctr"/>
                      <a:r>
                        <a:rPr lang="es-CO" sz="800" b="1" i="0" u="none" strike="noStrike">
                          <a:solidFill>
                            <a:srgbClr val="FFFFFF"/>
                          </a:solidFill>
                          <a:effectLst/>
                          <a:latin typeface="Calibri" panose="020F0502020204030204" pitchFamily="34" charset="0"/>
                        </a:rPr>
                        <a:t>Total Propios</a:t>
                      </a:r>
                    </a:p>
                  </a:txBody>
                  <a:tcPr marL="6000" marR="6000" marT="600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l" rtl="0" fontAlgn="ctr"/>
                      <a:r>
                        <a:rPr lang="es-CO" sz="800" b="0" i="0" u="none" strike="noStrike">
                          <a:solidFill>
                            <a:srgbClr val="FFFFFF"/>
                          </a:solidFill>
                          <a:effectLst/>
                          <a:latin typeface="Calibri" panose="020F0502020204030204" pitchFamily="34" charset="0"/>
                        </a:rPr>
                        <a:t>                    -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r>
              <a:tr h="143993">
                <a:tc>
                  <a:txBody>
                    <a:bodyPr/>
                    <a:lstStyle/>
                    <a:p>
                      <a:pPr algn="r" rtl="0" fontAlgn="ctr"/>
                      <a:r>
                        <a:rPr lang="es-CO" sz="800" b="1" i="0" u="none" strike="noStrike">
                          <a:solidFill>
                            <a:srgbClr val="FFFFFF"/>
                          </a:solidFill>
                          <a:effectLst/>
                          <a:latin typeface="Calibri" panose="020F0502020204030204" pitchFamily="34" charset="0"/>
                        </a:rPr>
                        <a:t>Total</a:t>
                      </a:r>
                    </a:p>
                  </a:txBody>
                  <a:tcPr marL="6000" marR="6000" marT="6000"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14.261,10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11.937,48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16.154,00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15.920,00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16.612,00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r" rtl="0" fontAlgn="ctr"/>
                      <a:r>
                        <a:rPr lang="es-CO" sz="800" b="0" i="0" u="none" strike="noStrike">
                          <a:solidFill>
                            <a:srgbClr val="FFFFFF"/>
                          </a:solidFill>
                          <a:effectLst/>
                          <a:latin typeface="Arial" panose="020B0604020202020204" pitchFamily="34" charset="0"/>
                        </a:rPr>
                        <a:t>   17.242,00 </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35%</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-1%</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a:solidFill>
                            <a:srgbClr val="FFFFFF"/>
                          </a:solidFill>
                          <a:effectLst/>
                          <a:latin typeface="Calibri" panose="020F0502020204030204" pitchFamily="34" charset="0"/>
                        </a:rPr>
                        <a:t>4%</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c>
                  <a:txBody>
                    <a:bodyPr/>
                    <a:lstStyle/>
                    <a:p>
                      <a:pPr algn="ctr" rtl="0" fontAlgn="ctr"/>
                      <a:r>
                        <a:rPr lang="es-CO" sz="800" b="0" i="0" u="none" strike="noStrike" dirty="0">
                          <a:solidFill>
                            <a:srgbClr val="FFFFFF"/>
                          </a:solidFill>
                          <a:effectLst/>
                          <a:latin typeface="Calibri" panose="020F0502020204030204" pitchFamily="34" charset="0"/>
                        </a:rPr>
                        <a:t>4%</a:t>
                      </a:r>
                    </a:p>
                  </a:txBody>
                  <a:tcPr marL="6000" marR="6000" marT="6000"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6A6A6"/>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4016" y="1132736"/>
            <a:ext cx="9084488" cy="646331"/>
          </a:xfrm>
          <a:prstGeom prst="rect">
            <a:avLst/>
          </a:prstGeom>
          <a:noFill/>
        </p:spPr>
        <p:txBody>
          <a:bodyPr wrap="square" rtlCol="0">
            <a:spAutoFit/>
          </a:bodyPr>
          <a:lstStyle/>
          <a:p>
            <a:r>
              <a:rPr lang="es-ES" b="1" dirty="0" smtClean="0">
                <a:solidFill>
                  <a:srgbClr val="800000"/>
                </a:solidFill>
              </a:rPr>
              <a:t>Resumen de Requerimientos  prioritarios  y adicionales en Inversión </a:t>
            </a:r>
            <a:r>
              <a:rPr lang="es-ES" b="1" dirty="0">
                <a:solidFill>
                  <a:srgbClr val="800000"/>
                </a:solidFill>
              </a:rPr>
              <a:t>(con respecto a </a:t>
            </a:r>
            <a:r>
              <a:rPr lang="es-ES" b="1" dirty="0" smtClean="0">
                <a:solidFill>
                  <a:srgbClr val="800000"/>
                </a:solidFill>
              </a:rPr>
              <a:t>2016*)</a:t>
            </a:r>
            <a:endParaRPr lang="es-CO" b="1" dirty="0">
              <a:solidFill>
                <a:srgbClr val="800000"/>
              </a:solidFill>
            </a:endParaRPr>
          </a:p>
          <a:p>
            <a:endParaRPr lang="es-CO" b="1" dirty="0">
              <a:solidFill>
                <a:srgbClr val="800000"/>
              </a:solidFill>
            </a:endParaRPr>
          </a:p>
        </p:txBody>
      </p:sp>
      <p:sp>
        <p:nvSpPr>
          <p:cNvPr id="7" name="1 Título"/>
          <p:cNvSpPr txBox="1">
            <a:spLocks/>
          </p:cNvSpPr>
          <p:nvPr/>
        </p:nvSpPr>
        <p:spPr>
          <a:xfrm>
            <a:off x="107504" y="429940"/>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AF272D"/>
                </a:solidFill>
                <a:effectLst/>
                <a:uLnTx/>
                <a:uFillTx/>
                <a:latin typeface="Cambria" pitchFamily="18" charset="0"/>
                <a:ea typeface="+mj-ea"/>
                <a:cs typeface="+mj-cs"/>
              </a:rPr>
              <a:t>5. Solicitud MGMP 2017-2020</a:t>
            </a:r>
            <a:r>
              <a:rPr kumimoji="0" lang="es-ES" sz="2400" b="1" i="0" u="none" strike="noStrike" kern="1200" cap="none" spc="0" normalizeH="0" noProof="0" dirty="0" smtClean="0">
                <a:ln>
                  <a:noFill/>
                </a:ln>
                <a:solidFill>
                  <a:srgbClr val="AF272D"/>
                </a:solidFill>
                <a:effectLst/>
                <a:uLnTx/>
                <a:uFillTx/>
                <a:latin typeface="Cambria" pitchFamily="18" charset="0"/>
                <a:ea typeface="+mj-ea"/>
                <a:cs typeface="+mj-cs"/>
              </a:rPr>
              <a:t> Inversión</a:t>
            </a:r>
            <a:endParaRPr kumimoji="0" lang="es-CO" sz="24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sp>
        <p:nvSpPr>
          <p:cNvPr id="8" name="6 CuadroTexto"/>
          <p:cNvSpPr txBox="1"/>
          <p:nvPr/>
        </p:nvSpPr>
        <p:spPr>
          <a:xfrm>
            <a:off x="5724128" y="404813"/>
            <a:ext cx="3240485" cy="369332"/>
          </a:xfrm>
          <a:prstGeom prst="rect">
            <a:avLst/>
          </a:prstGeom>
          <a:noFill/>
        </p:spPr>
        <p:txBody>
          <a:bodyPr wrap="square">
            <a:spAutoFit/>
          </a:bodyPr>
          <a:lstStyle/>
          <a:p>
            <a:pPr algn="r">
              <a:defRPr/>
            </a:pPr>
            <a:r>
              <a:rPr lang="es-ES" dirty="0">
                <a:solidFill>
                  <a:srgbClr val="AF272D"/>
                </a:solidFill>
              </a:rPr>
              <a:t>Entidad </a:t>
            </a:r>
            <a:r>
              <a:rPr lang="es-ES" dirty="0" smtClean="0">
                <a:solidFill>
                  <a:srgbClr val="AF272D"/>
                </a:solidFill>
              </a:rPr>
              <a:t>____________________</a:t>
            </a:r>
            <a:endParaRPr lang="es-CO" dirty="0">
              <a:solidFill>
                <a:srgbClr val="AF272D"/>
              </a:solidFill>
            </a:endParaRPr>
          </a:p>
        </p:txBody>
      </p:sp>
      <p:sp>
        <p:nvSpPr>
          <p:cNvPr id="10" name="9 CuadroTexto"/>
          <p:cNvSpPr txBox="1"/>
          <p:nvPr/>
        </p:nvSpPr>
        <p:spPr>
          <a:xfrm>
            <a:off x="312820" y="1916832"/>
            <a:ext cx="8712968" cy="4247317"/>
          </a:xfrm>
          <a:prstGeom prst="rect">
            <a:avLst/>
          </a:prstGeom>
          <a:noFill/>
          <a:ln>
            <a:solidFill>
              <a:srgbClr val="800000"/>
            </a:solidFill>
            <a:prstDash val="sysDash"/>
          </a:ln>
        </p:spPr>
        <p:txBody>
          <a:bodyPr wrap="square" rtlCol="0">
            <a:spAutoFit/>
          </a:bodyPr>
          <a:lstStyle/>
          <a:p>
            <a:pPr algn="just"/>
            <a:r>
              <a:rPr lang="es-ES" b="1" dirty="0" smtClean="0">
                <a:solidFill>
                  <a:srgbClr val="800000"/>
                </a:solidFill>
              </a:rPr>
              <a:t>1. </a:t>
            </a:r>
            <a:r>
              <a:rPr lang="es-ES_tradnl" dirty="0" smtClean="0"/>
              <a:t>En el proyecto “Fortalecimiento </a:t>
            </a:r>
            <a:r>
              <a:rPr lang="es-ES_tradnl" dirty="0"/>
              <a:t>de los Sistemas de Información y Consolidación Contable Nacional</a:t>
            </a:r>
            <a:r>
              <a:rPr lang="es-ES_tradnl" dirty="0" smtClean="0"/>
              <a:t>”, para el desarrollo de la estrategia de BIG DATA y </a:t>
            </a:r>
            <a:r>
              <a:rPr lang="es-CO" dirty="0"/>
              <a:t>TIC como plataforma para la equidad, la educación y la </a:t>
            </a:r>
            <a:r>
              <a:rPr lang="es-CO" dirty="0" smtClean="0"/>
              <a:t>competitividad. De Igual manera se trabajarán los </a:t>
            </a:r>
            <a:r>
              <a:rPr lang="es-ES_tradnl" dirty="0" smtClean="0"/>
              <a:t>procesos </a:t>
            </a:r>
            <a:r>
              <a:rPr lang="es-ES_tradnl" dirty="0"/>
              <a:t>para garantizar la disponibilidad de la Plataforma Tecnológica con ampliación del horizonte del Proyecto en temas  como Inteligencia de Negocios, Bodega de Datos e Interoperabilidad del CHIP, </a:t>
            </a:r>
            <a:r>
              <a:rPr lang="es-CO" dirty="0"/>
              <a:t>Aplicación de las normas internacionales a los sistemas de información contables y seguridad.</a:t>
            </a:r>
          </a:p>
          <a:p>
            <a:pPr algn="just"/>
            <a:endParaRPr lang="es-CO" dirty="0"/>
          </a:p>
          <a:p>
            <a:r>
              <a:rPr lang="es-ES" b="1" dirty="0" smtClean="0">
                <a:solidFill>
                  <a:srgbClr val="800000"/>
                </a:solidFill>
              </a:rPr>
              <a:t>2. </a:t>
            </a:r>
          </a:p>
          <a:p>
            <a:endParaRPr lang="es-ES" b="1" dirty="0" smtClean="0">
              <a:solidFill>
                <a:srgbClr val="800000"/>
              </a:solidFill>
            </a:endParaRPr>
          </a:p>
          <a:p>
            <a:r>
              <a:rPr lang="es-ES" b="1" dirty="0" smtClean="0">
                <a:solidFill>
                  <a:srgbClr val="800000"/>
                </a:solidFill>
              </a:rPr>
              <a:t>3.</a:t>
            </a:r>
          </a:p>
          <a:p>
            <a:endParaRPr lang="es-ES" b="1" dirty="0" smtClean="0">
              <a:solidFill>
                <a:srgbClr val="800000"/>
              </a:solidFill>
            </a:endParaRPr>
          </a:p>
          <a:p>
            <a:r>
              <a:rPr lang="es-ES" b="1" dirty="0" smtClean="0">
                <a:solidFill>
                  <a:srgbClr val="800000"/>
                </a:solidFill>
              </a:rPr>
              <a:t>4.</a:t>
            </a:r>
          </a:p>
          <a:p>
            <a:endParaRPr lang="es-ES" b="1" dirty="0" smtClean="0">
              <a:solidFill>
                <a:srgbClr val="800000"/>
              </a:solidFill>
            </a:endParaRPr>
          </a:p>
          <a:p>
            <a:r>
              <a:rPr lang="es-ES" b="1" dirty="0" smtClean="0">
                <a:solidFill>
                  <a:srgbClr val="800000"/>
                </a:solidFill>
              </a:rPr>
              <a:t>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827584" y="909046"/>
            <a:ext cx="8146876"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0"/>
              </a:spcBef>
              <a:defRPr/>
            </a:pPr>
            <a:r>
              <a:rPr lang="es-CO" sz="1500" b="1" dirty="0">
                <a:solidFill>
                  <a:srgbClr val="800000"/>
                </a:solidFill>
                <a:latin typeface="Cambria" pitchFamily="18" charset="0"/>
              </a:rPr>
              <a:t>FUNCIONAMIENTO - Asociación de los Recursos solicitados a los productos de posconflicto</a:t>
            </a:r>
          </a:p>
        </p:txBody>
      </p:sp>
      <p:sp>
        <p:nvSpPr>
          <p:cNvPr id="8" name="1 Título"/>
          <p:cNvSpPr txBox="1">
            <a:spLocks/>
          </p:cNvSpPr>
          <p:nvPr/>
        </p:nvSpPr>
        <p:spPr>
          <a:xfrm>
            <a:off x="76200" y="333375"/>
            <a:ext cx="7591425" cy="503238"/>
          </a:xfrm>
          <a:prstGeom prst="rect">
            <a:avLst/>
          </a:prstGeom>
        </p:spPr>
        <p:txBody>
          <a:bodyPr anchor="ctr"/>
          <a:lstStyle/>
          <a:p>
            <a:pPr>
              <a:defRPr/>
            </a:pPr>
            <a:r>
              <a:rPr lang="es-ES" sz="2400" b="1" dirty="0">
                <a:solidFill>
                  <a:srgbClr val="AF272D"/>
                </a:solidFill>
                <a:latin typeface="Cambria" pitchFamily="18" charset="0"/>
              </a:rPr>
              <a:t>6</a:t>
            </a:r>
            <a:r>
              <a:rPr lang="es-ES" sz="2400" b="1" dirty="0" smtClean="0">
                <a:solidFill>
                  <a:srgbClr val="AF272D"/>
                </a:solidFill>
                <a:latin typeface="Cambria" pitchFamily="18" charset="0"/>
              </a:rPr>
              <a:t>. </a:t>
            </a:r>
            <a:r>
              <a:rPr lang="es-ES" sz="2400" b="1" dirty="0">
                <a:solidFill>
                  <a:srgbClr val="AF272D"/>
                </a:solidFill>
                <a:latin typeface="Cambria" pitchFamily="18" charset="0"/>
              </a:rPr>
              <a:t>Políticas transversales</a:t>
            </a:r>
            <a:endParaRPr lang="es-CO" sz="2400" b="1" dirty="0">
              <a:solidFill>
                <a:srgbClr val="AF272D"/>
              </a:solidFill>
              <a:latin typeface="Cambria"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547237874"/>
              </p:ext>
            </p:extLst>
          </p:nvPr>
        </p:nvGraphicFramePr>
        <p:xfrm>
          <a:off x="251517" y="1300332"/>
          <a:ext cx="8640961" cy="3092034"/>
        </p:xfrm>
        <a:graphic>
          <a:graphicData uri="http://schemas.openxmlformats.org/drawingml/2006/table">
            <a:tbl>
              <a:tblPr/>
              <a:tblGrid>
                <a:gridCol w="1830322"/>
                <a:gridCol w="537539"/>
                <a:gridCol w="507974"/>
                <a:gridCol w="430033"/>
                <a:gridCol w="430033"/>
                <a:gridCol w="430033"/>
                <a:gridCol w="430033"/>
                <a:gridCol w="913819"/>
                <a:gridCol w="1411043"/>
                <a:gridCol w="430033"/>
                <a:gridCol w="430033"/>
                <a:gridCol w="430033"/>
                <a:gridCol w="430033"/>
              </a:tblGrid>
              <a:tr h="99639">
                <a:tc>
                  <a:txBody>
                    <a:bodyPr/>
                    <a:lstStyle/>
                    <a:p>
                      <a:pPr algn="l" rtl="0" fontAlgn="b"/>
                      <a:r>
                        <a:rPr lang="es-CO" sz="600" b="1" i="1" u="none" strike="noStrike" dirty="0">
                          <a:solidFill>
                            <a:srgbClr val="800000"/>
                          </a:solidFill>
                          <a:effectLst/>
                          <a:latin typeface="Calibri" panose="020F0502020204030204" pitchFamily="34" charset="0"/>
                        </a:rPr>
                        <a:t>Cifras en millones de pesos corrientes</a:t>
                      </a:r>
                    </a:p>
                  </a:txBody>
                  <a:tcPr marL="4386" marR="4386"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s-CO" sz="600" b="1" i="1" u="none" strike="noStrike">
                        <a:solidFill>
                          <a:srgbClr val="376091"/>
                        </a:solidFill>
                        <a:effectLst/>
                        <a:latin typeface="Calibri" panose="020F0502020204030204" pitchFamily="34" charset="0"/>
                      </a:endParaRPr>
                    </a:p>
                  </a:txBody>
                  <a:tcPr marL="4386" marR="4386" marT="438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s-CO" sz="600" b="1" i="1" u="none" strike="noStrike">
                        <a:solidFill>
                          <a:srgbClr val="376091"/>
                        </a:solidFill>
                        <a:effectLst/>
                        <a:latin typeface="Calibri" panose="020F0502020204030204" pitchFamily="34" charset="0"/>
                      </a:endParaRPr>
                    </a:p>
                  </a:txBody>
                  <a:tcPr marL="4386" marR="4386" marT="4386" marB="0" anchor="b">
                    <a:lnL>
                      <a:noFill/>
                    </a:lnL>
                    <a:lnR>
                      <a:noFill/>
                    </a:lnR>
                    <a:lnT>
                      <a:noFill/>
                    </a:lnT>
                    <a:lnB w="12700" cap="flat" cmpd="sng" algn="ctr">
                      <a:solidFill>
                        <a:srgbClr val="000000"/>
                      </a:solidFill>
                      <a:prstDash val="solid"/>
                      <a:round/>
                      <a:headEnd type="none" w="med" len="med"/>
                      <a:tailEnd type="none" w="med" len="med"/>
                    </a:lnB>
                  </a:tcPr>
                </a:tc>
                <a:tc gridSpan="10">
                  <a:txBody>
                    <a:bodyPr/>
                    <a:lstStyle/>
                    <a:p>
                      <a:pPr algn="ctr" rtl="0" fontAlgn="ctr"/>
                      <a:r>
                        <a:rPr lang="es-CO" sz="700" b="1" i="0" u="none" strike="noStrike">
                          <a:solidFill>
                            <a:srgbClr val="800000"/>
                          </a:solidFill>
                          <a:effectLst/>
                          <a:latin typeface="Calibri" panose="020F0502020204030204" pitchFamily="34" charset="0"/>
                        </a:rPr>
                        <a:t>MGMP 2017-2020</a:t>
                      </a:r>
                    </a:p>
                  </a:txBody>
                  <a:tcPr marL="4386" marR="4386" marT="4386" marB="0" anchor="ctr">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455493">
                <a:tc>
                  <a:txBody>
                    <a:bodyPr/>
                    <a:lstStyle/>
                    <a:p>
                      <a:pPr algn="l" rtl="0" fontAlgn="ctr"/>
                      <a:r>
                        <a:rPr lang="es-CO" sz="900" b="1" i="0" u="none" strike="noStrike">
                          <a:solidFill>
                            <a:srgbClr val="FFFFFF"/>
                          </a:solidFill>
                          <a:effectLst/>
                          <a:latin typeface="Calibri" panose="020F0502020204030204" pitchFamily="34" charset="0"/>
                        </a:rPr>
                        <a:t>Entidad / Rubro</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gridSpan="2">
                  <a:txBody>
                    <a:bodyPr/>
                    <a:lstStyle/>
                    <a:p>
                      <a:pPr algn="ctr" rtl="0" fontAlgn="ctr"/>
                      <a:r>
                        <a:rPr lang="es-CO" sz="900" b="1" i="0" u="none" strike="noStrike">
                          <a:solidFill>
                            <a:srgbClr val="FFFFFF"/>
                          </a:solidFill>
                          <a:effectLst/>
                          <a:latin typeface="Calibri" panose="020F0502020204030204" pitchFamily="34" charset="0"/>
                        </a:rPr>
                        <a:t>Recursos Totales Asignados</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4">
                  <a:txBody>
                    <a:bodyPr/>
                    <a:lstStyle/>
                    <a:p>
                      <a:pPr algn="ctr" rtl="0" fontAlgn="ctr"/>
                      <a:r>
                        <a:rPr lang="es-CO" sz="900" b="1" i="0" u="none" strike="noStrike">
                          <a:solidFill>
                            <a:srgbClr val="FFFFFF"/>
                          </a:solidFill>
                          <a:effectLst/>
                          <a:latin typeface="Calibri" panose="020F0502020204030204" pitchFamily="34" charset="0"/>
                        </a:rPr>
                        <a:t>Recursos Totales Solicitados</a:t>
                      </a:r>
                      <a:br>
                        <a:rPr lang="es-CO" sz="900" b="1" i="0" u="none" strike="noStrike">
                          <a:solidFill>
                            <a:srgbClr val="FFFFFF"/>
                          </a:solidFill>
                          <a:effectLst/>
                          <a:latin typeface="Calibri" panose="020F0502020204030204" pitchFamily="34" charset="0"/>
                        </a:rPr>
                      </a:br>
                      <a:r>
                        <a:rPr lang="es-CO" sz="900" b="1" i="0" u="none" strike="noStrike">
                          <a:solidFill>
                            <a:srgbClr val="FFFFFF"/>
                          </a:solidFill>
                          <a:effectLst/>
                          <a:latin typeface="Calibri" panose="020F0502020204030204" pitchFamily="34" charset="0"/>
                        </a:rPr>
                        <a:t>MGMP 2016-2019</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rtl="0" fontAlgn="ctr"/>
                      <a:r>
                        <a:rPr lang="es-CO" sz="900" b="1" i="0" u="none" strike="noStrike">
                          <a:solidFill>
                            <a:srgbClr val="FFFFFF"/>
                          </a:solidFill>
                          <a:effectLst/>
                          <a:latin typeface="Calibri" panose="020F0502020204030204" pitchFamily="34" charset="0"/>
                        </a:rPr>
                        <a:t>Producto(s) del posconflicto Asociado(s)</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4">
                  <a:txBody>
                    <a:bodyPr/>
                    <a:lstStyle/>
                    <a:p>
                      <a:pPr algn="ctr" rtl="0" fontAlgn="ctr"/>
                      <a:r>
                        <a:rPr lang="es-CO" sz="900" b="1" i="0" u="none" strike="noStrike">
                          <a:solidFill>
                            <a:srgbClr val="FFFFFF"/>
                          </a:solidFill>
                          <a:effectLst/>
                          <a:latin typeface="Calibri" panose="020F0502020204030204" pitchFamily="34" charset="0"/>
                        </a:rPr>
                        <a:t>Valor destinado para el Producto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65704">
                <a:tc>
                  <a:txBody>
                    <a:bodyPr/>
                    <a:lstStyle/>
                    <a:p>
                      <a:pPr algn="l" rtl="0" fontAlgn="ctr"/>
                      <a:r>
                        <a:rPr lang="es-CO" sz="900" b="1" i="0" u="none" strike="noStrike">
                          <a:solidFill>
                            <a:srgbClr val="FFFFFF"/>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2016</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2016*</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2017</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2018</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2019</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2020</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Código Producto</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Nombre Producto</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2017</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2018</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2019</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2020</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161320">
                <a:tc>
                  <a:txBody>
                    <a:bodyPr/>
                    <a:lstStyle/>
                    <a:p>
                      <a:pPr algn="l" rtl="0" fontAlgn="ctr"/>
                      <a:r>
                        <a:rPr lang="es-CO" sz="900" b="1" i="0" u="none" strike="noStrike">
                          <a:solidFill>
                            <a:srgbClr val="FFFFFF"/>
                          </a:solidFill>
                          <a:effectLst/>
                          <a:latin typeface="Calibri" panose="020F0502020204030204" pitchFamily="34" charset="0"/>
                        </a:rPr>
                        <a:t>Funcionamiento</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132851">
                <a:tc>
                  <a:txBody>
                    <a:bodyPr/>
                    <a:lstStyle/>
                    <a:p>
                      <a:pPr algn="l" rtl="0" fontAlgn="ctr"/>
                      <a:endParaRPr lang="es-CO" sz="900" b="1" i="0" u="none" strike="noStrike" dirty="0">
                        <a:solidFill>
                          <a:srgbClr val="800000"/>
                        </a:solidFill>
                        <a:effectLst/>
                        <a:latin typeface="Calibri" panose="020F0502020204030204" pitchFamily="34" charset="0"/>
                      </a:endParaRP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r" fontAlgn="ctr"/>
                      <a:r>
                        <a:rPr lang="es-CO" sz="900" b="0" i="0" u="none" strike="noStrike">
                          <a:solidFill>
                            <a:srgbClr val="800000"/>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r>
              <a:tr h="132851">
                <a:tc>
                  <a:txBody>
                    <a:bodyPr/>
                    <a:lstStyle/>
                    <a:p>
                      <a:pPr algn="l" rtl="0" fontAlgn="ctr"/>
                      <a:r>
                        <a:rPr lang="es-CO" sz="900" b="1" i="0" u="none" strike="noStrike">
                          <a:solidFill>
                            <a:srgbClr val="800000"/>
                          </a:solidFill>
                          <a:effectLst/>
                          <a:latin typeface="Calibri" panose="020F0502020204030204" pitchFamily="34" charset="0"/>
                        </a:rPr>
                        <a:t>Gastos Generales</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32851">
                <a:tc>
                  <a:txBody>
                    <a:bodyPr/>
                    <a:lstStyle/>
                    <a:p>
                      <a:pPr algn="l" rtl="0" fontAlgn="ctr"/>
                      <a:r>
                        <a:rPr lang="es-CO" sz="900" b="1" i="0" u="none" strike="noStrike">
                          <a:solidFill>
                            <a:srgbClr val="800000"/>
                          </a:solidFill>
                          <a:effectLst/>
                          <a:latin typeface="Calibri" panose="020F0502020204030204" pitchFamily="34" charset="0"/>
                        </a:rPr>
                        <a:t>Gastos de Personal</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32851">
                <a:tc>
                  <a:txBody>
                    <a:bodyPr/>
                    <a:lstStyle/>
                    <a:p>
                      <a:pPr algn="l" rtl="0" fontAlgn="ctr"/>
                      <a:r>
                        <a:rPr lang="es-CO" sz="900" b="1" i="0" u="none" strike="noStrike">
                          <a:solidFill>
                            <a:srgbClr val="800000"/>
                          </a:solidFill>
                          <a:effectLst/>
                          <a:latin typeface="Calibri" panose="020F0502020204030204" pitchFamily="34" charset="0"/>
                        </a:rPr>
                        <a:t>SGP XXX</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51470">
                <a:tc>
                  <a:txBody>
                    <a:bodyPr/>
                    <a:lstStyle/>
                    <a:p>
                      <a:pPr algn="l" rtl="0" fontAlgn="ctr"/>
                      <a:r>
                        <a:rPr lang="es-CO" sz="900" b="1" i="0" u="none" strike="noStrike">
                          <a:solidFill>
                            <a:srgbClr val="800000"/>
                          </a:solidFill>
                          <a:effectLst/>
                          <a:latin typeface="Calibri" panose="020F0502020204030204" pitchFamily="34" charset="0"/>
                        </a:rPr>
                        <a:t>Sentencias y conciliaciones</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32851">
                <a:tc>
                  <a:txBody>
                    <a:bodyPr/>
                    <a:lstStyle/>
                    <a:p>
                      <a:pPr algn="l" rtl="0" fontAlgn="ctr"/>
                      <a:r>
                        <a:rPr lang="es-CO" sz="900" b="1" i="0" u="none" strike="noStrike">
                          <a:solidFill>
                            <a:srgbClr val="800000"/>
                          </a:solidFill>
                          <a:effectLst/>
                          <a:latin typeface="Calibri" panose="020F0502020204030204" pitchFamily="34" charset="0"/>
                        </a:rPr>
                        <a:t>Pensiones y Jubilaciones</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32851">
                <a:tc>
                  <a:txBody>
                    <a:bodyPr/>
                    <a:lstStyle/>
                    <a:p>
                      <a:pPr algn="l" rtl="0" fontAlgn="ctr"/>
                      <a:r>
                        <a:rPr lang="es-CO" sz="900" b="1" i="0" u="none" strike="noStrike">
                          <a:solidFill>
                            <a:srgbClr val="800000"/>
                          </a:solidFill>
                          <a:effectLst/>
                          <a:latin typeface="Calibri" panose="020F0502020204030204" pitchFamily="34" charset="0"/>
                        </a:rPr>
                        <a:t>Otras Transferencias**</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466387">
                <a:tc>
                  <a:txBody>
                    <a:bodyPr/>
                    <a:lstStyle/>
                    <a:p>
                      <a:pPr algn="l" rtl="0" fontAlgn="ctr"/>
                      <a:r>
                        <a:rPr lang="es-CO" sz="900" b="1" i="0" u="none" strike="noStrike">
                          <a:solidFill>
                            <a:srgbClr val="800000"/>
                          </a:solidFill>
                          <a:effectLst/>
                          <a:latin typeface="Calibri" panose="020F0502020204030204" pitchFamily="34" charset="0"/>
                        </a:rPr>
                        <a:t>Gastos de Comercialización y Operación.</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32851">
                <a:tc>
                  <a:txBody>
                    <a:bodyPr/>
                    <a:lstStyle/>
                    <a:p>
                      <a:pPr algn="l" rtl="0" fontAlgn="ctr"/>
                      <a:r>
                        <a:rPr lang="es-CO" sz="900" b="1" i="0" u="none" strike="noStrike" dirty="0">
                          <a:solidFill>
                            <a:srgbClr val="800000"/>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dirty="0">
                          <a:solidFill>
                            <a:srgbClr val="376091"/>
                          </a:solidFill>
                          <a:effectLst/>
                          <a:latin typeface="Calibri" panose="020F050202020403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700" b="1" i="0" u="none" strike="noStrike" dirty="0">
                          <a:solidFill>
                            <a:srgbClr val="376091"/>
                          </a:solidFill>
                          <a:effectLst/>
                          <a:latin typeface="Calibri" panose="020F050202020403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dirty="0">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700" b="0" i="0" u="none" strike="noStrike">
                          <a:solidFill>
                            <a:srgbClr val="376091"/>
                          </a:solidFill>
                          <a:effectLst/>
                          <a:latin typeface="Calibri" panose="020F0502020204030204" pitchFamily="34" charset="0"/>
                        </a:rPr>
                        <a:t> </a:t>
                      </a:r>
                    </a:p>
                  </a:txBody>
                  <a:tcPr marL="4386" marR="4386" marT="438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60959">
                <a:tc>
                  <a:txBody>
                    <a:bodyPr/>
                    <a:lstStyle/>
                    <a:p>
                      <a:pPr algn="l" rtl="0" fontAlgn="ctr"/>
                      <a:r>
                        <a:rPr lang="es-CO" sz="900" b="1" i="0" u="none" strike="noStrike" dirty="0">
                          <a:solidFill>
                            <a:srgbClr val="FFFFFF"/>
                          </a:solidFill>
                          <a:effectLst/>
                          <a:latin typeface="Calibri" panose="020F0502020204030204" pitchFamily="34" charset="0"/>
                        </a:rPr>
                        <a:t>Total Funcionamiento + Servicio de la Deuda</a:t>
                      </a:r>
                    </a:p>
                  </a:txBody>
                  <a:tcPr marL="4386" marR="4386" marT="438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a:t>
                      </a:r>
                    </a:p>
                  </a:txBody>
                  <a:tcPr marL="4386" marR="4386" marT="438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fontAlgn="ctr"/>
                      <a:r>
                        <a:rPr lang="es-CO" sz="900" b="0" i="0" u="none" strike="noStrike">
                          <a:solidFill>
                            <a:srgbClr val="FFFFFF"/>
                          </a:solidFill>
                          <a:effectLst/>
                          <a:latin typeface="Arial" panose="020B0604020202020204" pitchFamily="34" charset="0"/>
                        </a:rPr>
                        <a:t>   -   </a:t>
                      </a:r>
                    </a:p>
                  </a:txBody>
                  <a:tcPr marL="4386" marR="4386" marT="438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r>
              <a:tr h="94894">
                <a:tc gridSpan="3">
                  <a:txBody>
                    <a:bodyPr/>
                    <a:lstStyle/>
                    <a:p>
                      <a:pPr algn="l" rtl="0" fontAlgn="b"/>
                      <a:r>
                        <a:rPr lang="es-CO" sz="700" b="0" i="0" u="none" strike="noStrike">
                          <a:solidFill>
                            <a:srgbClr val="800000"/>
                          </a:solidFill>
                          <a:effectLst/>
                          <a:latin typeface="Calibri" panose="020F0502020204030204" pitchFamily="34" charset="0"/>
                        </a:rPr>
                        <a:t>* Apropiación vigente abril de 2016, descontando aplazamiento</a:t>
                      </a: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700" b="0" i="0" u="none" strike="noStrike" dirty="0">
                        <a:solidFill>
                          <a:srgbClr val="000000"/>
                        </a:solidFill>
                        <a:effectLst/>
                        <a:latin typeface="Calibri" panose="020F0502020204030204" pitchFamily="34" charset="0"/>
                      </a:endParaRPr>
                    </a:p>
                  </a:txBody>
                  <a:tcPr marL="4386" marR="4386" marT="4386"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6 CuadroTexto"/>
          <p:cNvSpPr txBox="1"/>
          <p:nvPr/>
        </p:nvSpPr>
        <p:spPr>
          <a:xfrm>
            <a:off x="4716017" y="435679"/>
            <a:ext cx="4423208" cy="369332"/>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spTree>
    <p:extLst>
      <p:ext uri="{BB962C8B-B14F-4D97-AF65-F5344CB8AC3E}">
        <p14:creationId xmlns:p14="http://schemas.microsoft.com/office/powerpoint/2010/main" val="1548554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366" y="1377643"/>
            <a:ext cx="842493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solicitud de recursos por proyecto para Posconflicto</a:t>
            </a:r>
          </a:p>
        </p:txBody>
      </p:sp>
      <p:sp>
        <p:nvSpPr>
          <p:cNvPr id="9" name="1 Título"/>
          <p:cNvSpPr txBox="1">
            <a:spLocks/>
          </p:cNvSpPr>
          <p:nvPr/>
        </p:nvSpPr>
        <p:spPr>
          <a:xfrm>
            <a:off x="3203848" y="980728"/>
            <a:ext cx="5842620"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0"/>
              </a:spcBef>
              <a:defRPr/>
            </a:pPr>
            <a:r>
              <a:rPr lang="es-ES" sz="1500" b="1" dirty="0">
                <a:solidFill>
                  <a:srgbClr val="800000"/>
                </a:solidFill>
                <a:latin typeface="Cambria" pitchFamily="18" charset="0"/>
              </a:rPr>
              <a:t>Solicitud Recursos para </a:t>
            </a:r>
            <a:r>
              <a:rPr lang="es-ES" sz="1500" b="1" dirty="0" smtClean="0">
                <a:solidFill>
                  <a:srgbClr val="800000"/>
                </a:solidFill>
                <a:latin typeface="Cambria" pitchFamily="18" charset="0"/>
              </a:rPr>
              <a:t>Posconflicto 2017-2020 Inversión </a:t>
            </a:r>
            <a:endParaRPr lang="es-CO" sz="1500" b="1" dirty="0">
              <a:solidFill>
                <a:srgbClr val="800000"/>
              </a:solidFill>
              <a:latin typeface="Cambria" pitchFamily="18" charset="0"/>
            </a:endParaRPr>
          </a:p>
        </p:txBody>
      </p:sp>
      <p:sp>
        <p:nvSpPr>
          <p:cNvPr id="8" name="1 Título"/>
          <p:cNvSpPr txBox="1">
            <a:spLocks/>
          </p:cNvSpPr>
          <p:nvPr/>
        </p:nvSpPr>
        <p:spPr>
          <a:xfrm>
            <a:off x="76200" y="333375"/>
            <a:ext cx="7591425" cy="503238"/>
          </a:xfrm>
          <a:prstGeom prst="rect">
            <a:avLst/>
          </a:prstGeom>
        </p:spPr>
        <p:txBody>
          <a:bodyPr anchor="ctr"/>
          <a:lstStyle/>
          <a:p>
            <a:pPr>
              <a:defRPr/>
            </a:pPr>
            <a:r>
              <a:rPr lang="es-ES" sz="2400" b="1" dirty="0">
                <a:solidFill>
                  <a:srgbClr val="AF272D"/>
                </a:solidFill>
                <a:latin typeface="Cambria" pitchFamily="18" charset="0"/>
              </a:rPr>
              <a:t>6</a:t>
            </a:r>
            <a:r>
              <a:rPr lang="es-ES" sz="2400" b="1" dirty="0" smtClean="0">
                <a:solidFill>
                  <a:srgbClr val="AF272D"/>
                </a:solidFill>
                <a:latin typeface="Cambria" pitchFamily="18" charset="0"/>
              </a:rPr>
              <a:t>. </a:t>
            </a:r>
            <a:r>
              <a:rPr lang="es-ES" sz="2400" b="1" dirty="0">
                <a:solidFill>
                  <a:srgbClr val="AF272D"/>
                </a:solidFill>
                <a:latin typeface="Cambria" pitchFamily="18" charset="0"/>
              </a:rPr>
              <a:t>Políticas transversales</a:t>
            </a:r>
            <a:endParaRPr lang="es-CO" sz="2400" b="1" dirty="0">
              <a:solidFill>
                <a:srgbClr val="AF272D"/>
              </a:solidFill>
              <a:latin typeface="Cambria" pitchFamily="18" charset="0"/>
            </a:endParaRPr>
          </a:p>
        </p:txBody>
      </p:sp>
      <p:graphicFrame>
        <p:nvGraphicFramePr>
          <p:cNvPr id="2" name="Tabla 1"/>
          <p:cNvGraphicFramePr>
            <a:graphicFrameLocks noGrp="1"/>
          </p:cNvGraphicFramePr>
          <p:nvPr>
            <p:extLst>
              <p:ext uri="{D42A27DB-BD31-4B8C-83A1-F6EECF244321}">
                <p14:modId xmlns:p14="http://schemas.microsoft.com/office/powerpoint/2010/main" val="2046646735"/>
              </p:ext>
            </p:extLst>
          </p:nvPr>
        </p:nvGraphicFramePr>
        <p:xfrm>
          <a:off x="179510" y="1825965"/>
          <a:ext cx="8784981" cy="3262579"/>
        </p:xfrm>
        <a:graphic>
          <a:graphicData uri="http://schemas.openxmlformats.org/drawingml/2006/table">
            <a:tbl>
              <a:tblPr/>
              <a:tblGrid>
                <a:gridCol w="711008"/>
                <a:gridCol w="1672374"/>
                <a:gridCol w="470667"/>
                <a:gridCol w="473172"/>
                <a:gridCol w="400570"/>
                <a:gridCol w="400570"/>
                <a:gridCol w="400570"/>
                <a:gridCol w="690982"/>
                <a:gridCol w="981394"/>
                <a:gridCol w="981394"/>
                <a:gridCol w="400570"/>
                <a:gridCol w="400570"/>
                <a:gridCol w="400570"/>
                <a:gridCol w="400570"/>
              </a:tblGrid>
              <a:tr h="150865">
                <a:tc gridSpan="2">
                  <a:txBody>
                    <a:bodyPr/>
                    <a:lstStyle/>
                    <a:p>
                      <a:pPr algn="l" rtl="0" fontAlgn="b"/>
                      <a:r>
                        <a:rPr lang="es-CO" sz="800" b="1" i="1" u="none" strike="noStrike" dirty="0">
                          <a:solidFill>
                            <a:srgbClr val="800000"/>
                          </a:solidFill>
                          <a:effectLst/>
                          <a:latin typeface="Calibri" panose="020F0502020204030204" pitchFamily="34" charset="0"/>
                        </a:rPr>
                        <a:t>Cifras en millones de pesos corrientes</a:t>
                      </a:r>
                    </a:p>
                  </a:txBody>
                  <a:tcPr marL="7184" marR="7184" marT="718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a:txBody>
                    <a:bodyPr/>
                    <a:lstStyle/>
                    <a:p>
                      <a:pPr algn="l" rtl="0" fontAlgn="b"/>
                      <a:endParaRPr lang="es-CO" sz="800" b="1" i="1" u="none" strike="noStrike">
                        <a:solidFill>
                          <a:srgbClr val="376091"/>
                        </a:solidFill>
                        <a:effectLst/>
                        <a:latin typeface="Calibri" panose="020F0502020204030204" pitchFamily="34" charset="0"/>
                      </a:endParaRPr>
                    </a:p>
                  </a:txBody>
                  <a:tcPr marL="7184" marR="7184" marT="718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rtl="0" fontAlgn="b"/>
                      <a:endParaRPr lang="es-CO" sz="800" b="1" i="1" u="none" strike="noStrike">
                        <a:solidFill>
                          <a:srgbClr val="376091"/>
                        </a:solidFill>
                        <a:effectLst/>
                        <a:latin typeface="Calibri" panose="020F0502020204030204" pitchFamily="34" charset="0"/>
                      </a:endParaRPr>
                    </a:p>
                  </a:txBody>
                  <a:tcPr marL="7184" marR="7184" marT="7184" marB="0" anchor="b">
                    <a:lnL>
                      <a:noFill/>
                    </a:lnL>
                    <a:lnR>
                      <a:noFill/>
                    </a:lnR>
                    <a:lnT>
                      <a:noFill/>
                    </a:lnT>
                    <a:lnB w="12700" cap="flat" cmpd="sng" algn="ctr">
                      <a:solidFill>
                        <a:srgbClr val="000000"/>
                      </a:solidFill>
                      <a:prstDash val="solid"/>
                      <a:round/>
                      <a:headEnd type="none" w="med" len="med"/>
                      <a:tailEnd type="none" w="med" len="med"/>
                    </a:lnB>
                  </a:tcPr>
                </a:tc>
                <a:tc gridSpan="10">
                  <a:txBody>
                    <a:bodyPr/>
                    <a:lstStyle/>
                    <a:p>
                      <a:pPr algn="ctr" rtl="0" fontAlgn="ctr"/>
                      <a:r>
                        <a:rPr lang="es-CO" sz="900" b="1" i="0" u="none" strike="noStrike">
                          <a:solidFill>
                            <a:srgbClr val="800000"/>
                          </a:solidFill>
                          <a:effectLst/>
                          <a:latin typeface="Calibri" panose="020F0502020204030204" pitchFamily="34" charset="0"/>
                        </a:rPr>
                        <a:t>MGMP 2017-2020</a:t>
                      </a:r>
                    </a:p>
                  </a:txBody>
                  <a:tcPr marL="7184" marR="7184" marT="7184" marB="0" anchor="ctr">
                    <a:lnL>
                      <a:noFill/>
                    </a:lnL>
                    <a:lnR>
                      <a:noFill/>
                    </a:lnR>
                    <a:lnT>
                      <a:noFill/>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625014">
                <a:tc rowSpan="2" gridSpan="2">
                  <a:txBody>
                    <a:bodyPr/>
                    <a:lstStyle/>
                    <a:p>
                      <a:pPr algn="ctr" rtl="0" fontAlgn="ctr"/>
                      <a:r>
                        <a:rPr lang="es-CO" sz="1400" b="1" i="0" u="none" strike="noStrike" dirty="0">
                          <a:solidFill>
                            <a:srgbClr val="FFFFFF"/>
                          </a:solidFill>
                          <a:effectLst/>
                          <a:latin typeface="Calibri" panose="020F0502020204030204" pitchFamily="34" charset="0"/>
                        </a:rPr>
                        <a:t>Entidad / Rubro</a:t>
                      </a:r>
                    </a:p>
                  </a:txBody>
                  <a:tcPr marL="7184" marR="7184" marT="7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hMerge="1">
                  <a:txBody>
                    <a:bodyPr/>
                    <a:lstStyle/>
                    <a:p>
                      <a:endParaRPr lang="es-CO"/>
                    </a:p>
                  </a:txBody>
                  <a:tcPr/>
                </a:tc>
                <a:tc gridSpan="2">
                  <a:txBody>
                    <a:bodyPr/>
                    <a:lstStyle/>
                    <a:p>
                      <a:pPr algn="ctr" rtl="0" fontAlgn="ctr"/>
                      <a:r>
                        <a:rPr lang="es-CO" sz="1400" b="1" i="0" u="none" strike="noStrike">
                          <a:solidFill>
                            <a:srgbClr val="FFFFFF"/>
                          </a:solidFill>
                          <a:effectLst/>
                          <a:latin typeface="Calibri" panose="020F0502020204030204" pitchFamily="34" charset="0"/>
                        </a:rPr>
                        <a:t>Recursos Totales Asignados</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4">
                  <a:txBody>
                    <a:bodyPr/>
                    <a:lstStyle/>
                    <a:p>
                      <a:pPr algn="ctr" rtl="0" fontAlgn="ctr"/>
                      <a:r>
                        <a:rPr lang="es-CO" sz="1400" b="1" i="0" u="none" strike="noStrike">
                          <a:solidFill>
                            <a:srgbClr val="FFFFFF"/>
                          </a:solidFill>
                          <a:effectLst/>
                          <a:latin typeface="Calibri" panose="020F0502020204030204" pitchFamily="34" charset="0"/>
                        </a:rPr>
                        <a:t>Recursos Totales Solicitados</a:t>
                      </a:r>
                      <a:br>
                        <a:rPr lang="es-CO" sz="1400" b="1" i="0" u="none" strike="noStrike">
                          <a:solidFill>
                            <a:srgbClr val="FFFFFF"/>
                          </a:solidFill>
                          <a:effectLst/>
                          <a:latin typeface="Calibri" panose="020F0502020204030204" pitchFamily="34" charset="0"/>
                        </a:rPr>
                      </a:br>
                      <a:r>
                        <a:rPr lang="es-CO" sz="1400" b="1" i="0" u="none" strike="noStrike">
                          <a:solidFill>
                            <a:srgbClr val="FFFFFF"/>
                          </a:solidFill>
                          <a:effectLst/>
                          <a:latin typeface="Calibri" panose="020F0502020204030204" pitchFamily="34" charset="0"/>
                        </a:rPr>
                        <a:t>MGMP 2016-2019</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rtl="0" fontAlgn="ctr"/>
                      <a:r>
                        <a:rPr lang="es-CO" sz="1400" b="1" i="0" u="none" strike="noStrike">
                          <a:solidFill>
                            <a:srgbClr val="FFFFFF"/>
                          </a:solidFill>
                          <a:effectLst/>
                          <a:latin typeface="Calibri" panose="020F0502020204030204" pitchFamily="34" charset="0"/>
                        </a:rPr>
                        <a:t>Producto(s) del posconflicto Asociado(s)</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gridSpan="4">
                  <a:txBody>
                    <a:bodyPr/>
                    <a:lstStyle/>
                    <a:p>
                      <a:pPr algn="ctr" rtl="0" fontAlgn="ctr"/>
                      <a:r>
                        <a:rPr lang="es-CO" sz="1400" b="1" i="0" u="none" strike="noStrike">
                          <a:solidFill>
                            <a:srgbClr val="FFFFFF"/>
                          </a:solidFill>
                          <a:effectLst/>
                          <a:latin typeface="Calibri" panose="020F0502020204030204" pitchFamily="34" charset="0"/>
                        </a:rPr>
                        <a:t>Valor destinado para el Producto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804616">
                <a:tc gridSpan="2" vMerge="1">
                  <a:txBody>
                    <a:bodyPr/>
                    <a:lstStyle/>
                    <a:p>
                      <a:endParaRPr lang="es-CO"/>
                    </a:p>
                  </a:txBody>
                  <a:tcPr/>
                </a:tc>
                <a:tc hMerge="1" vMerge="1">
                  <a:txBody>
                    <a:bodyPr/>
                    <a:lstStyle/>
                    <a:p>
                      <a:endParaRPr lang="es-CO"/>
                    </a:p>
                  </a:txBody>
                  <a:tcPr/>
                </a:tc>
                <a:tc>
                  <a:txBody>
                    <a:bodyPr/>
                    <a:lstStyle/>
                    <a:p>
                      <a:pPr algn="ctr" rtl="0" fontAlgn="ctr"/>
                      <a:r>
                        <a:rPr lang="es-CO" sz="1400" b="1" i="0" u="none" strike="noStrike">
                          <a:solidFill>
                            <a:srgbClr val="FFFFFF"/>
                          </a:solidFill>
                          <a:effectLst/>
                          <a:latin typeface="Calibri" panose="020F0502020204030204" pitchFamily="34" charset="0"/>
                        </a:rPr>
                        <a:t>2016</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2016*</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2017</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2018</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2019</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2020</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Código Producto</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Nombre Producto</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2017</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2018</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2019</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a:solidFill>
                            <a:srgbClr val="FFFFFF"/>
                          </a:solidFill>
                          <a:effectLst/>
                          <a:latin typeface="Calibri" panose="020F0502020204030204" pitchFamily="34" charset="0"/>
                        </a:rPr>
                        <a:t>2020</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01154">
                <a:tc gridSpan="2">
                  <a:txBody>
                    <a:bodyPr/>
                    <a:lstStyle/>
                    <a:p>
                      <a:pPr algn="l" rtl="0" fontAlgn="ctr"/>
                      <a:r>
                        <a:rPr lang="es-CO" sz="1400" b="1" i="0" u="none" strike="noStrike">
                          <a:solidFill>
                            <a:srgbClr val="FFFFFF"/>
                          </a:solidFill>
                          <a:effectLst/>
                          <a:latin typeface="Calibri" panose="020F0502020204030204" pitchFamily="34" charset="0"/>
                        </a:rPr>
                        <a:t>Inversión</a:t>
                      </a:r>
                    </a:p>
                  </a:txBody>
                  <a:tcPr marL="7184" marR="7184" marT="7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ctr"/>
                      <a:r>
                        <a:rPr lang="es-CO" sz="1400" b="0" i="0" u="none" strike="noStrike">
                          <a:solidFill>
                            <a:srgbClr val="FFFFFF"/>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01154">
                <a:tc gridSpan="2">
                  <a:txBody>
                    <a:bodyPr/>
                    <a:lstStyle/>
                    <a:p>
                      <a:pPr algn="ctr" rtl="0" fontAlgn="ctr"/>
                      <a:r>
                        <a:rPr lang="es-CO" sz="1400" b="1" i="0" u="none" strike="noStrike" dirty="0" smtClean="0">
                          <a:solidFill>
                            <a:srgbClr val="800000"/>
                          </a:solidFill>
                          <a:effectLst/>
                          <a:latin typeface="Calibri" panose="020F0502020204030204" pitchFamily="34" charset="0"/>
                        </a:rPr>
                        <a:t>Entidad</a:t>
                      </a:r>
                      <a:endParaRPr lang="es-CO" sz="1400" b="1" i="0" u="none" strike="noStrike" dirty="0">
                        <a:solidFill>
                          <a:srgbClr val="800000"/>
                        </a:solidFill>
                        <a:effectLst/>
                        <a:latin typeface="Calibri" panose="020F0502020204030204" pitchFamily="34" charset="0"/>
                      </a:endParaRPr>
                    </a:p>
                  </a:txBody>
                  <a:tcPr marL="7184" marR="7184" marT="7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hMerge="1">
                  <a:txBody>
                    <a:bodyPr/>
                    <a:lstStyle/>
                    <a:p>
                      <a:endParaRPr lang="es-CO"/>
                    </a:p>
                  </a:txBody>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rowSpan="2">
                  <a:txBody>
                    <a:bodyPr/>
                    <a:lstStyle/>
                    <a:p>
                      <a:pPr algn="r" fontAlgn="ctr"/>
                      <a:r>
                        <a:rPr lang="es-CO" sz="1400" b="0" i="0" u="none" strike="noStrike">
                          <a:solidFill>
                            <a:srgbClr val="800000"/>
                          </a:solidFill>
                          <a:effectLst/>
                          <a:latin typeface="Arial" panose="020B0604020202020204" pitchFamily="34" charset="0"/>
                        </a:rPr>
                        <a:t>   -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r>
              <a:tr h="179602">
                <a:tc>
                  <a:txBody>
                    <a:bodyPr/>
                    <a:lstStyle/>
                    <a:p>
                      <a:pPr algn="ctr" rtl="0" fontAlgn="ctr"/>
                      <a:r>
                        <a:rPr lang="es-CO" sz="1200" b="1" i="0" u="none" strike="noStrike">
                          <a:solidFill>
                            <a:srgbClr val="800000"/>
                          </a:solidFill>
                          <a:effectLst/>
                          <a:latin typeface="Calibri" panose="020F0502020204030204" pitchFamily="34" charset="0"/>
                        </a:rPr>
                        <a:t>BPIN</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a:txBody>
                    <a:bodyPr/>
                    <a:lstStyle/>
                    <a:p>
                      <a:pPr algn="ctr" rtl="0" fontAlgn="ctr"/>
                      <a:r>
                        <a:rPr lang="es-CO" sz="1200" b="1" i="0" u="none" strike="noStrike">
                          <a:solidFill>
                            <a:srgbClr val="800000"/>
                          </a:solidFill>
                          <a:effectLst/>
                          <a:latin typeface="Calibri" panose="020F0502020204030204" pitchFamily="34" charset="0"/>
                        </a:rPr>
                        <a:t>Nombre Proyecto</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2F2F2"/>
                    </a:solid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r h="201154">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01154">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01154">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22706">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1400" b="1" i="0" u="none" strike="noStrike">
                          <a:solidFill>
                            <a:srgbClr val="800000"/>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ctr"/>
                      <a:r>
                        <a:rPr lang="es-CO" sz="900" b="1" i="0" u="none" strike="noStrike">
                          <a:solidFill>
                            <a:srgbClr val="376091"/>
                          </a:solidFill>
                          <a:effectLst/>
                          <a:latin typeface="Calibri" panose="020F0502020204030204" pitchFamily="34" charset="0"/>
                        </a:rPr>
                        <a:t> </a:t>
                      </a:r>
                    </a:p>
                  </a:txBody>
                  <a:tcPr marL="7184" marR="7184" marT="718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376091"/>
                          </a:solidFill>
                          <a:effectLst/>
                          <a:latin typeface="Calibri" panose="020F0502020204030204" pitchFamily="34" charset="0"/>
                        </a:rPr>
                        <a:t> </a:t>
                      </a:r>
                    </a:p>
                  </a:txBody>
                  <a:tcPr marL="7184" marR="7184" marT="7184"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43681">
                <a:tc gridSpan="6">
                  <a:txBody>
                    <a:bodyPr/>
                    <a:lstStyle/>
                    <a:p>
                      <a:pPr algn="l" rtl="0" fontAlgn="b"/>
                      <a:r>
                        <a:rPr lang="es-CO" sz="900" b="0" i="0" u="none" strike="noStrike" dirty="0">
                          <a:solidFill>
                            <a:srgbClr val="800000"/>
                          </a:solidFill>
                          <a:effectLst/>
                          <a:latin typeface="Calibri" panose="020F0502020204030204" pitchFamily="34" charset="0"/>
                        </a:rPr>
                        <a:t>* Apropiación vigente abril de 2016, descontando aplazamiento</a:t>
                      </a: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pPr algn="l" fontAlgn="b"/>
                      <a:endParaRPr lang="es-CO" sz="900" b="0" i="0" u="none" strike="noStrike" dirty="0">
                        <a:solidFill>
                          <a:srgbClr val="000000"/>
                        </a:solidFill>
                        <a:effectLst/>
                        <a:latin typeface="Calibri" panose="020F0502020204030204" pitchFamily="34" charset="0"/>
                      </a:endParaRPr>
                    </a:p>
                  </a:txBody>
                  <a:tcPr marL="7184" marR="7184" marT="71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s-CO" sz="900" b="0" i="0" u="none" strike="noStrike" dirty="0">
                        <a:solidFill>
                          <a:srgbClr val="000000"/>
                        </a:solidFill>
                        <a:effectLst/>
                        <a:latin typeface="Calibri" panose="020F0502020204030204" pitchFamily="34" charset="0"/>
                      </a:endParaRPr>
                    </a:p>
                  </a:txBody>
                  <a:tcPr marL="7184" marR="7184" marT="7184"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pPr algn="l" fontAlgn="b"/>
                      <a:endParaRPr lang="es-CO" sz="900" b="0" i="0" u="none" strike="noStrike" dirty="0">
                        <a:solidFill>
                          <a:srgbClr val="000000"/>
                        </a:solidFill>
                        <a:effectLst/>
                        <a:latin typeface="Calibri" panose="020F0502020204030204" pitchFamily="34" charset="0"/>
                      </a:endParaRPr>
                    </a:p>
                  </a:txBody>
                  <a:tcPr marL="7184" marR="7184" marT="718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c>
                  <a:txBody>
                    <a:bodyPr/>
                    <a:lstStyle/>
                    <a:p>
                      <a:pPr algn="l" fontAlgn="b"/>
                      <a:endParaRPr lang="es-CO" sz="900" b="0" i="0" u="none" strike="noStrike" dirty="0">
                        <a:solidFill>
                          <a:srgbClr val="000000"/>
                        </a:solidFill>
                        <a:effectLst/>
                        <a:latin typeface="Calibri" panose="020F0502020204030204" pitchFamily="34" charset="0"/>
                      </a:endParaRPr>
                    </a:p>
                  </a:txBody>
                  <a:tcPr marL="7184" marR="7184" marT="7184" marB="0" anchor="b">
                    <a:lnL>
                      <a:noFill/>
                    </a:lnL>
                    <a:lnR>
                      <a:noFill/>
                    </a:lnR>
                    <a:lnT w="6350" cap="flat" cmpd="sng" algn="ctr">
                      <a:solidFill>
                        <a:srgbClr val="B8CCE4"/>
                      </a:solidFill>
                      <a:prstDash val="solid"/>
                      <a:round/>
                      <a:headEnd type="none" w="med" len="med"/>
                      <a:tailEnd type="none" w="med" len="med"/>
                    </a:lnT>
                    <a:lnB>
                      <a:noFill/>
                    </a:lnB>
                  </a:tcPr>
                </a:tc>
              </a:tr>
            </a:tbl>
          </a:graphicData>
        </a:graphic>
      </p:graphicFrame>
      <p:sp>
        <p:nvSpPr>
          <p:cNvPr id="7" name="6 CuadroTexto"/>
          <p:cNvSpPr txBox="1"/>
          <p:nvPr/>
        </p:nvSpPr>
        <p:spPr>
          <a:xfrm>
            <a:off x="4067945" y="435679"/>
            <a:ext cx="5071280" cy="369887"/>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spTree>
    <p:extLst>
      <p:ext uri="{BB962C8B-B14F-4D97-AF65-F5344CB8AC3E}">
        <p14:creationId xmlns:p14="http://schemas.microsoft.com/office/powerpoint/2010/main" val="520286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2420888"/>
            <a:ext cx="8568952" cy="124649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Dentro de los recursos solicitados del MGMP 2017-2020 del sector, desagregue la información de la política de víctimas y población desplazada (si aplica)</a:t>
            </a:r>
          </a:p>
          <a:p>
            <a:pPr marL="342900" indent="-342900"/>
            <a:endParaRPr lang="es-ES" sz="1500" dirty="0" smtClean="0">
              <a:solidFill>
                <a:srgbClr val="800000"/>
              </a:solidFill>
            </a:endParaRPr>
          </a:p>
          <a:p>
            <a:pPr marL="342900" indent="-342900"/>
            <a:endParaRPr lang="es-ES" sz="1500" dirty="0" smtClean="0">
              <a:solidFill>
                <a:srgbClr val="4F81BD">
                  <a:lumMod val="75000"/>
                </a:srgbClr>
              </a:solidFill>
            </a:endParaRPr>
          </a:p>
          <a:p>
            <a:pPr marL="342900" indent="-342900">
              <a:buFontTx/>
              <a:buAutoNum type="arabicPeriod"/>
            </a:pPr>
            <a:endParaRPr lang="es-ES" sz="1500" dirty="0" smtClean="0">
              <a:solidFill>
                <a:srgbClr val="4F81BD">
                  <a:lumMod val="75000"/>
                </a:srgbClr>
              </a:solidFill>
            </a:endParaRPr>
          </a:p>
        </p:txBody>
      </p:sp>
      <p:sp>
        <p:nvSpPr>
          <p:cNvPr id="7" name="1 Título"/>
          <p:cNvSpPr txBox="1">
            <a:spLocks/>
          </p:cNvSpPr>
          <p:nvPr/>
        </p:nvSpPr>
        <p:spPr>
          <a:xfrm>
            <a:off x="76200" y="333375"/>
            <a:ext cx="7591425" cy="503238"/>
          </a:xfrm>
          <a:prstGeom prst="rect">
            <a:avLst/>
          </a:prstGeom>
        </p:spPr>
        <p:txBody>
          <a:bodyPr anchor="ctr"/>
          <a:lstStyle/>
          <a:p>
            <a:pPr>
              <a:defRPr/>
            </a:pPr>
            <a:r>
              <a:rPr lang="es-ES" sz="2300" b="1" dirty="0">
                <a:solidFill>
                  <a:srgbClr val="AF272D"/>
                </a:solidFill>
                <a:latin typeface="Cambria" pitchFamily="18" charset="0"/>
              </a:rPr>
              <a:t>6</a:t>
            </a:r>
            <a:r>
              <a:rPr lang="es-ES" sz="2300" b="1" dirty="0" smtClean="0">
                <a:solidFill>
                  <a:srgbClr val="AF272D"/>
                </a:solidFill>
                <a:latin typeface="Cambria" pitchFamily="18" charset="0"/>
              </a:rPr>
              <a:t>. </a:t>
            </a:r>
            <a:r>
              <a:rPr lang="es-ES" sz="2300" b="1" dirty="0">
                <a:solidFill>
                  <a:srgbClr val="AF272D"/>
                </a:solidFill>
                <a:latin typeface="Cambria" pitchFamily="18" charset="0"/>
              </a:rPr>
              <a:t>Políticas transversales</a:t>
            </a:r>
            <a:endParaRPr lang="es-CO" sz="2300" b="1" dirty="0">
              <a:solidFill>
                <a:srgbClr val="AF272D"/>
              </a:solidFill>
              <a:latin typeface="Cambria" pitchFamily="18" charset="0"/>
            </a:endParaRPr>
          </a:p>
        </p:txBody>
      </p:sp>
      <p:sp>
        <p:nvSpPr>
          <p:cNvPr id="6" name="5 CuadroTexto"/>
          <p:cNvSpPr txBox="1"/>
          <p:nvPr/>
        </p:nvSpPr>
        <p:spPr>
          <a:xfrm>
            <a:off x="4067945" y="435679"/>
            <a:ext cx="5071280" cy="369887"/>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spTree>
    <p:extLst>
      <p:ext uri="{BB962C8B-B14F-4D97-AF65-F5344CB8AC3E}">
        <p14:creationId xmlns:p14="http://schemas.microsoft.com/office/powerpoint/2010/main" val="4149674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85368" y="1730279"/>
            <a:ext cx="842493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solicitud de recursos por proyecto para la atención a la población desplazada</a:t>
            </a:r>
          </a:p>
        </p:txBody>
      </p:sp>
      <p:sp>
        <p:nvSpPr>
          <p:cNvPr id="9" name="1 Título"/>
          <p:cNvSpPr txBox="1">
            <a:spLocks/>
          </p:cNvSpPr>
          <p:nvPr/>
        </p:nvSpPr>
        <p:spPr>
          <a:xfrm>
            <a:off x="3203848" y="1038892"/>
            <a:ext cx="5842620"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0"/>
              </a:spcBef>
              <a:defRPr/>
            </a:pPr>
            <a:r>
              <a:rPr lang="es-ES" sz="1500" b="1" dirty="0">
                <a:solidFill>
                  <a:srgbClr val="800000"/>
                </a:solidFill>
                <a:latin typeface="Cambria" pitchFamily="18" charset="0"/>
              </a:rPr>
              <a:t>Solicitud Recursos para Atención Población Desplazada </a:t>
            </a:r>
            <a:r>
              <a:rPr lang="es-ES" sz="1500" b="1" dirty="0" smtClean="0">
                <a:solidFill>
                  <a:srgbClr val="800000"/>
                </a:solidFill>
                <a:latin typeface="Cambria" pitchFamily="18" charset="0"/>
              </a:rPr>
              <a:t>MGMP 2017-2020 Inversión </a:t>
            </a:r>
            <a:endParaRPr lang="es-CO" sz="1500" b="1" dirty="0">
              <a:solidFill>
                <a:srgbClr val="800000"/>
              </a:solidFill>
              <a:latin typeface="Cambria" pitchFamily="18" charset="0"/>
            </a:endParaRPr>
          </a:p>
        </p:txBody>
      </p:sp>
      <p:sp>
        <p:nvSpPr>
          <p:cNvPr id="8" name="1 Título"/>
          <p:cNvSpPr txBox="1">
            <a:spLocks/>
          </p:cNvSpPr>
          <p:nvPr/>
        </p:nvSpPr>
        <p:spPr>
          <a:xfrm>
            <a:off x="76200" y="333375"/>
            <a:ext cx="7591425" cy="503238"/>
          </a:xfrm>
          <a:prstGeom prst="rect">
            <a:avLst/>
          </a:prstGeom>
        </p:spPr>
        <p:txBody>
          <a:bodyPr anchor="ctr"/>
          <a:lstStyle/>
          <a:p>
            <a:pPr>
              <a:defRPr/>
            </a:pPr>
            <a:r>
              <a:rPr lang="es-ES" sz="2400" b="1" dirty="0">
                <a:solidFill>
                  <a:srgbClr val="AF272D"/>
                </a:solidFill>
                <a:latin typeface="Cambria" pitchFamily="18" charset="0"/>
              </a:rPr>
              <a:t>6</a:t>
            </a:r>
            <a:r>
              <a:rPr lang="es-ES" sz="2400" b="1" dirty="0" smtClean="0">
                <a:solidFill>
                  <a:srgbClr val="AF272D"/>
                </a:solidFill>
                <a:latin typeface="Cambria" pitchFamily="18" charset="0"/>
              </a:rPr>
              <a:t>. </a:t>
            </a:r>
            <a:r>
              <a:rPr lang="es-ES" sz="2400" b="1" dirty="0">
                <a:solidFill>
                  <a:srgbClr val="AF272D"/>
                </a:solidFill>
                <a:latin typeface="Cambria" pitchFamily="18" charset="0"/>
              </a:rPr>
              <a:t>Políticas transversales</a:t>
            </a:r>
            <a:endParaRPr lang="es-CO" sz="2400" b="1" dirty="0">
              <a:solidFill>
                <a:srgbClr val="AF272D"/>
              </a:solidFill>
              <a:latin typeface="Cambria"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981971484"/>
              </p:ext>
            </p:extLst>
          </p:nvPr>
        </p:nvGraphicFramePr>
        <p:xfrm>
          <a:off x="480704" y="2420888"/>
          <a:ext cx="8229600" cy="2582105"/>
        </p:xfrm>
        <a:graphic>
          <a:graphicData uri="http://schemas.openxmlformats.org/drawingml/2006/table">
            <a:tbl>
              <a:tblPr/>
              <a:tblGrid>
                <a:gridCol w="2286000"/>
                <a:gridCol w="2286000"/>
                <a:gridCol w="609600"/>
                <a:gridCol w="609600"/>
                <a:gridCol w="609600"/>
                <a:gridCol w="609600"/>
                <a:gridCol w="609600"/>
                <a:gridCol w="609600"/>
              </a:tblGrid>
              <a:tr h="254574">
                <a:tc>
                  <a:txBody>
                    <a:bodyPr/>
                    <a:lstStyle/>
                    <a:p>
                      <a:pPr algn="ctr" rtl="0" fontAlgn="ctr"/>
                      <a:r>
                        <a:rPr lang="es-CO" sz="1400" b="1" i="0" u="none" strike="noStrike" dirty="0">
                          <a:solidFill>
                            <a:srgbClr val="FFFFFF"/>
                          </a:solidFill>
                          <a:effectLst/>
                          <a:latin typeface="Calibri" panose="020F0502020204030204" pitchFamily="34" charset="0"/>
                        </a:rPr>
                        <a:t>Entidad/ Proyecto</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MGMP</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2017</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2018</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2019</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2020</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54574">
                <a:tc>
                  <a:txBody>
                    <a:bodyPr/>
                    <a:lstStyle/>
                    <a:p>
                      <a:pPr algn="l" rtl="0" fontAlgn="ctr"/>
                      <a:endParaRPr lang="es-CO" sz="1400" b="1" i="0" u="none" strike="noStrike" dirty="0">
                        <a:solidFill>
                          <a:srgbClr val="800000"/>
                        </a:solidFill>
                        <a:effectLst/>
                        <a:latin typeface="Calibri" panose="020F0502020204030204" pitchFamily="34" charset="0"/>
                      </a:endParaRP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800000"/>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fontAlgn="ctr"/>
                      <a:r>
                        <a:rPr lang="es-CO" sz="1400" b="0" i="0" u="none" strike="noStrike" dirty="0">
                          <a:solidFill>
                            <a:srgbClr val="000000"/>
                          </a:solidFill>
                          <a:effectLst/>
                          <a:latin typeface="Arial" panose="020B060402020202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1</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dirty="0">
                          <a:solidFill>
                            <a:srgbClr val="800000"/>
                          </a:solidFill>
                          <a:effectLst/>
                          <a:latin typeface="Calibri" panose="020F0502020204030204" pitchFamily="34" charset="0"/>
                        </a:rPr>
                        <a:t>Meta </a:t>
                      </a:r>
                      <a:r>
                        <a:rPr lang="es-CO" sz="1400" b="0" i="0" u="none" strike="noStrike" dirty="0">
                          <a:solidFill>
                            <a:srgbClr val="800000"/>
                          </a:solidFill>
                          <a:effectLst/>
                          <a:latin typeface="Calibri" panose="020F0502020204030204" pitchFamily="34" charset="0"/>
                        </a:rPr>
                        <a:t>(población atendida con los recursos solicitados)</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dirty="0">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2</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dirty="0">
                          <a:solidFill>
                            <a:srgbClr val="800000"/>
                          </a:solidFill>
                          <a:effectLst/>
                          <a:latin typeface="Calibri" panose="020F0502020204030204" pitchFamily="34" charset="0"/>
                        </a:rPr>
                        <a:t>Meta</a:t>
                      </a:r>
                      <a:r>
                        <a:rPr lang="es-CO" sz="1400" b="0" i="0" u="none" strike="noStrike" dirty="0">
                          <a:solidFill>
                            <a:srgbClr val="800000"/>
                          </a:solidFill>
                          <a:effectLst/>
                          <a:latin typeface="Calibri" panose="020F0502020204030204" pitchFamily="34" charset="0"/>
                        </a:rPr>
                        <a:t> (población atendida con los recursos solicitados)</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63665">
                <a:tc>
                  <a:txBody>
                    <a:bodyPr/>
                    <a:lstStyle/>
                    <a:p>
                      <a:pPr algn="l" rtl="0" fontAlgn="ctr"/>
                      <a:r>
                        <a:rPr lang="es-CO" sz="1400" b="0" i="0" u="none" strike="noStrike" dirty="0">
                          <a:solidFill>
                            <a:srgbClr val="800000"/>
                          </a:solidFill>
                          <a:effectLst/>
                          <a:latin typeface="Calibri" panose="020F0502020204030204" pitchFamily="34" charset="0"/>
                        </a:rPr>
                        <a:t>Total</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dirty="0">
                          <a:solidFill>
                            <a:srgbClr val="800000"/>
                          </a:solidFill>
                          <a:effectLst/>
                          <a:latin typeface="Calibri" panose="020F0502020204030204" pitchFamily="34" charset="0"/>
                        </a:rPr>
                        <a:t>Solicitud (Millones de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1850">
                <a:tc gridSpan="2">
                  <a:txBody>
                    <a:bodyPr/>
                    <a:lstStyle/>
                    <a:p>
                      <a:pPr algn="l" rtl="0" fontAlgn="b"/>
                      <a:r>
                        <a:rPr lang="es-CO" sz="900" b="0" i="0" u="none" strike="noStrike" dirty="0">
                          <a:solidFill>
                            <a:srgbClr val="800000"/>
                          </a:solidFill>
                          <a:effectLst/>
                          <a:latin typeface="Calibri" panose="020F0502020204030204" pitchFamily="34" charset="0"/>
                        </a:rPr>
                        <a:t>* Apropiación vigente abril de 2016, descontando </a:t>
                      </a:r>
                      <a:r>
                        <a:rPr lang="es-CO" sz="900" b="0" i="0" u="none" strike="noStrike" dirty="0" smtClean="0">
                          <a:solidFill>
                            <a:srgbClr val="800000"/>
                          </a:solidFill>
                          <a:effectLst/>
                          <a:latin typeface="Calibri" panose="020F0502020204030204" pitchFamily="34" charset="0"/>
                        </a:rPr>
                        <a:t>aplazamiento</a:t>
                      </a:r>
                      <a:endParaRPr lang="es-CO" sz="900" b="0" i="0" u="none" strike="noStrike" dirty="0">
                        <a:solidFill>
                          <a:srgbClr val="800000"/>
                        </a:solidFill>
                        <a:effectLst/>
                        <a:latin typeface="Calibri" panose="020F050202020403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algn="l"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dirty="0">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6 CuadroTexto"/>
          <p:cNvSpPr txBox="1"/>
          <p:nvPr/>
        </p:nvSpPr>
        <p:spPr>
          <a:xfrm>
            <a:off x="4067945" y="435679"/>
            <a:ext cx="5071280" cy="369887"/>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spTree>
    <p:extLst>
      <p:ext uri="{BB962C8B-B14F-4D97-AF65-F5344CB8AC3E}">
        <p14:creationId xmlns:p14="http://schemas.microsoft.com/office/powerpoint/2010/main" val="3048126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628800"/>
            <a:ext cx="842493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solicitud de recursos por proyecto para la atención a la población victima</a:t>
            </a:r>
          </a:p>
        </p:txBody>
      </p:sp>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Población </a:t>
            </a:r>
            <a:r>
              <a:rPr kumimoji="0" lang="es-ES" sz="1500" b="1" i="0" u="none" strike="noStrike" kern="1200" cap="none" spc="0" normalizeH="0" baseline="0" dirty="0" smtClean="0">
                <a:ln>
                  <a:noFill/>
                </a:ln>
                <a:solidFill>
                  <a:srgbClr val="800000"/>
                </a:solidFill>
                <a:effectLst/>
                <a:uLnTx/>
                <a:uFillTx/>
                <a:latin typeface="Cambria" pitchFamily="18" charset="0"/>
                <a:ea typeface="+mj-ea"/>
                <a:cs typeface="+mj-cs"/>
              </a:rPr>
              <a:t>Victimas </a:t>
            </a:r>
            <a:endParaRPr kumimoji="0" lang="es-ES" sz="1500" b="1" i="0" u="none" strike="noStrike" kern="1200" cap="none" spc="0" normalizeH="0" baseline="0" dirty="0">
              <a:ln>
                <a:noFill/>
              </a:ln>
              <a:solidFill>
                <a:srgbClr val="800000"/>
              </a:solidFill>
              <a:effectLst/>
              <a:uLnTx/>
              <a:uFillTx/>
              <a:latin typeface="Cambria"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a:t>
            </a:r>
            <a:r>
              <a:rPr kumimoji="0" lang="es-ES" sz="1500" b="1" i="0" u="none" strike="noStrike" kern="1200" cap="none" spc="0" normalizeH="0" baseline="0" dirty="0" smtClean="0">
                <a:ln>
                  <a:noFill/>
                </a:ln>
                <a:solidFill>
                  <a:srgbClr val="800000"/>
                </a:solidFill>
                <a:effectLst/>
                <a:uLnTx/>
                <a:uFillTx/>
                <a:latin typeface="Cambria" pitchFamily="18" charset="0"/>
                <a:ea typeface="+mj-ea"/>
                <a:cs typeface="+mj-cs"/>
              </a:rPr>
              <a:t>2017-2020</a:t>
            </a:r>
            <a:r>
              <a:rPr kumimoji="0" lang="es-ES" sz="1500" b="1" i="0" u="none" strike="noStrike" kern="1200" cap="none" spc="0" normalizeH="0" dirty="0" smtClean="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a:t>
            </a:r>
            <a:r>
              <a:rPr lang="es-ES" sz="2300" b="1" dirty="0" smtClean="0">
                <a:solidFill>
                  <a:srgbClr val="AF272D"/>
                </a:solidFill>
                <a:latin typeface="Cambria" pitchFamily="18" charset="0"/>
                <a:ea typeface="+mj-ea"/>
                <a:cs typeface="+mj-cs"/>
              </a:rPr>
              <a:t>. </a:t>
            </a:r>
            <a:r>
              <a:rPr lang="es-ES" sz="2300" b="1" dirty="0">
                <a:solidFill>
                  <a:srgbClr val="AF272D"/>
                </a:solidFill>
                <a:latin typeface="Cambria" pitchFamily="18" charset="0"/>
                <a:ea typeface="+mj-ea"/>
                <a:cs typeface="+mj-cs"/>
              </a:rPr>
              <a:t>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4283968" y="392875"/>
            <a:ext cx="4715569" cy="646331"/>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a:p>
            <a:pPr algn="r" eaLnBrk="1" fontAlgn="auto" hangingPunct="1">
              <a:spcBef>
                <a:spcPts val="0"/>
              </a:spcBef>
              <a:spcAft>
                <a:spcPts val="0"/>
              </a:spcAft>
              <a:defRPr/>
            </a:pPr>
            <a:endParaRPr lang="es-CO" dirty="0">
              <a:solidFill>
                <a:srgbClr val="AF272D"/>
              </a:solidFill>
              <a:latin typeface="+mn-lt"/>
              <a:cs typeface="+mn-cs"/>
            </a:endParaRPr>
          </a:p>
        </p:txBody>
      </p:sp>
      <p:graphicFrame>
        <p:nvGraphicFramePr>
          <p:cNvPr id="10" name="Tabla 9"/>
          <p:cNvGraphicFramePr>
            <a:graphicFrameLocks noGrp="1"/>
          </p:cNvGraphicFramePr>
          <p:nvPr>
            <p:extLst>
              <p:ext uri="{D42A27DB-BD31-4B8C-83A1-F6EECF244321}">
                <p14:modId xmlns:p14="http://schemas.microsoft.com/office/powerpoint/2010/main" val="2848883623"/>
              </p:ext>
            </p:extLst>
          </p:nvPr>
        </p:nvGraphicFramePr>
        <p:xfrm>
          <a:off x="611560" y="2348880"/>
          <a:ext cx="8064896" cy="2582105"/>
        </p:xfrm>
        <a:graphic>
          <a:graphicData uri="http://schemas.openxmlformats.org/drawingml/2006/table">
            <a:tbl>
              <a:tblPr/>
              <a:tblGrid>
                <a:gridCol w="2121296"/>
                <a:gridCol w="2286000"/>
                <a:gridCol w="609600"/>
                <a:gridCol w="609600"/>
                <a:gridCol w="609600"/>
                <a:gridCol w="609600"/>
                <a:gridCol w="609600"/>
                <a:gridCol w="609600"/>
              </a:tblGrid>
              <a:tr h="254574">
                <a:tc>
                  <a:txBody>
                    <a:bodyPr/>
                    <a:lstStyle/>
                    <a:p>
                      <a:pPr algn="ctr" rtl="0" fontAlgn="ctr"/>
                      <a:r>
                        <a:rPr lang="es-CO" sz="1400" b="1" i="0" u="none" strike="noStrike" dirty="0">
                          <a:solidFill>
                            <a:srgbClr val="FFFFFF"/>
                          </a:solidFill>
                          <a:effectLst/>
                          <a:latin typeface="Calibri" panose="020F0502020204030204" pitchFamily="34" charset="0"/>
                        </a:rPr>
                        <a:t>Entidad/ Proyecto</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MGMP</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2017</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2018</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2019</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2020</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54574">
                <a:tc>
                  <a:txBody>
                    <a:bodyPr/>
                    <a:lstStyle/>
                    <a:p>
                      <a:pPr algn="l" rtl="0" fontAlgn="ctr"/>
                      <a:endParaRPr lang="es-CO" sz="1400" b="1" i="0" u="none" strike="noStrike" dirty="0">
                        <a:solidFill>
                          <a:srgbClr val="800000"/>
                        </a:solidFill>
                        <a:effectLst/>
                        <a:latin typeface="Calibri" panose="020F0502020204030204" pitchFamily="34" charset="0"/>
                      </a:endParaRP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800000"/>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1</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dirty="0">
                          <a:solidFill>
                            <a:srgbClr val="800000"/>
                          </a:solidFill>
                          <a:effectLst/>
                          <a:latin typeface="Calibri" panose="020F0502020204030204" pitchFamily="34" charset="0"/>
                        </a:rPr>
                        <a:t>Meta </a:t>
                      </a:r>
                      <a:r>
                        <a:rPr lang="es-CO" sz="1400" b="0" i="0" u="none" strike="noStrike" dirty="0">
                          <a:solidFill>
                            <a:srgbClr val="800000"/>
                          </a:solidFill>
                          <a:effectLst/>
                          <a:latin typeface="Calibri" panose="020F0502020204030204" pitchFamily="34" charset="0"/>
                        </a:rPr>
                        <a:t>(población atendida con los recursos solicitados)</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dirty="0">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2</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a:solidFill>
                            <a:srgbClr val="800000"/>
                          </a:solidFill>
                          <a:effectLst/>
                          <a:latin typeface="Calibri" panose="020F0502020204030204" pitchFamily="34" charset="0"/>
                        </a:rPr>
                        <a:t>Meta</a:t>
                      </a:r>
                      <a:r>
                        <a:rPr lang="es-CO" sz="1400" b="0" i="0" u="none" strike="noStrike">
                          <a:solidFill>
                            <a:srgbClr val="800000"/>
                          </a:solidFill>
                          <a:effectLst/>
                          <a:latin typeface="Calibri" panose="020F0502020204030204" pitchFamily="34" charset="0"/>
                        </a:rPr>
                        <a:t> (población atendida con los recursos solicitados)</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63665">
                <a:tc>
                  <a:txBody>
                    <a:bodyPr/>
                    <a:lstStyle/>
                    <a:p>
                      <a:pPr algn="l" rtl="0" fontAlgn="ctr"/>
                      <a:r>
                        <a:rPr lang="es-CO" sz="1400" b="0" i="0" u="none" strike="noStrike" dirty="0">
                          <a:solidFill>
                            <a:srgbClr val="800000"/>
                          </a:solidFill>
                          <a:effectLst/>
                          <a:latin typeface="Calibri" panose="020F0502020204030204" pitchFamily="34" charset="0"/>
                        </a:rPr>
                        <a:t>Total</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dirty="0">
                          <a:solidFill>
                            <a:srgbClr val="800000"/>
                          </a:solidFill>
                          <a:effectLst/>
                          <a:latin typeface="Calibri" panose="020F0502020204030204" pitchFamily="34" charset="0"/>
                        </a:rPr>
                        <a:t>Solicitud (Millones de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1850">
                <a:tc gridSpan="2">
                  <a:txBody>
                    <a:bodyPr/>
                    <a:lstStyle/>
                    <a:p>
                      <a:pPr algn="l" rtl="0" fontAlgn="b"/>
                      <a:r>
                        <a:rPr lang="es-CO" sz="900" b="0" i="0" u="none" strike="noStrike" dirty="0">
                          <a:solidFill>
                            <a:srgbClr val="800000"/>
                          </a:solidFill>
                          <a:effectLst/>
                          <a:latin typeface="Calibri" panose="020F0502020204030204" pitchFamily="34" charset="0"/>
                        </a:rPr>
                        <a:t>* Apropiación vigente abril de 2016, descontando </a:t>
                      </a:r>
                      <a:r>
                        <a:rPr lang="es-CO" sz="900" b="0" i="0" u="none" strike="noStrike" dirty="0" smtClean="0">
                          <a:solidFill>
                            <a:srgbClr val="800000"/>
                          </a:solidFill>
                          <a:effectLst/>
                          <a:latin typeface="Calibri" panose="020F0502020204030204" pitchFamily="34" charset="0"/>
                        </a:rPr>
                        <a:t>aplazamiento</a:t>
                      </a:r>
                      <a:endParaRPr lang="es-CO" sz="900" b="0" i="0" u="none" strike="noStrike" dirty="0">
                        <a:solidFill>
                          <a:srgbClr val="800000"/>
                        </a:solidFill>
                        <a:effectLst/>
                        <a:latin typeface="Calibri" panose="020F050202020403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algn="l"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dirty="0">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413673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628800"/>
            <a:ext cx="842493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solicitud de recursos por proyecto para la atención a Indígenas</a:t>
            </a:r>
          </a:p>
        </p:txBody>
      </p:sp>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t>
            </a:r>
            <a:r>
              <a:rPr lang="es-ES" sz="1500" b="1" dirty="0" smtClean="0">
                <a:solidFill>
                  <a:srgbClr val="800000"/>
                </a:solidFill>
                <a:latin typeface="Cambria" pitchFamily="18" charset="0"/>
                <a:ea typeface="+mj-ea"/>
                <a:cs typeface="+mj-cs"/>
              </a:rPr>
              <a:t>a Indígenas</a:t>
            </a:r>
            <a:endParaRPr kumimoji="0" lang="es-ES" sz="1500" b="1" i="0" u="none" strike="noStrike" kern="1200" cap="none" spc="0" normalizeH="0" baseline="0" dirty="0">
              <a:ln>
                <a:noFill/>
              </a:ln>
              <a:solidFill>
                <a:srgbClr val="800000"/>
              </a:solidFill>
              <a:effectLst/>
              <a:uLnTx/>
              <a:uFillTx/>
              <a:latin typeface="Cambria"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a:t>
            </a:r>
            <a:r>
              <a:rPr kumimoji="0" lang="es-ES" sz="1500" b="1" i="0" u="none" strike="noStrike" kern="1200" cap="none" spc="0" normalizeH="0" baseline="0" dirty="0" smtClean="0">
                <a:ln>
                  <a:noFill/>
                </a:ln>
                <a:solidFill>
                  <a:srgbClr val="800000"/>
                </a:solidFill>
                <a:effectLst/>
                <a:uLnTx/>
                <a:uFillTx/>
                <a:latin typeface="Cambria" pitchFamily="18" charset="0"/>
                <a:ea typeface="+mj-ea"/>
                <a:cs typeface="+mj-cs"/>
              </a:rPr>
              <a:t>2017-2020</a:t>
            </a:r>
            <a:r>
              <a:rPr kumimoji="0" lang="es-ES" sz="1500" b="1" i="0" u="none" strike="noStrike" kern="1200" cap="none" spc="0" normalizeH="0" dirty="0" smtClean="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a:t>
            </a:r>
            <a:r>
              <a:rPr lang="es-ES" sz="2300" b="1" dirty="0" smtClean="0">
                <a:solidFill>
                  <a:srgbClr val="AF272D"/>
                </a:solidFill>
                <a:latin typeface="Cambria" pitchFamily="18" charset="0"/>
                <a:ea typeface="+mj-ea"/>
                <a:cs typeface="+mj-cs"/>
              </a:rPr>
              <a:t>. </a:t>
            </a:r>
            <a:r>
              <a:rPr lang="es-ES" sz="2300" b="1" dirty="0">
                <a:solidFill>
                  <a:srgbClr val="AF272D"/>
                </a:solidFill>
                <a:latin typeface="Cambria" pitchFamily="18" charset="0"/>
                <a:ea typeface="+mj-ea"/>
                <a:cs typeface="+mj-cs"/>
              </a:rPr>
              <a:t>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3871912" y="392875"/>
            <a:ext cx="5127625" cy="369887"/>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2965231135"/>
              </p:ext>
            </p:extLst>
          </p:nvPr>
        </p:nvGraphicFramePr>
        <p:xfrm>
          <a:off x="446856" y="2348880"/>
          <a:ext cx="8229600" cy="2582105"/>
        </p:xfrm>
        <a:graphic>
          <a:graphicData uri="http://schemas.openxmlformats.org/drawingml/2006/table">
            <a:tbl>
              <a:tblPr/>
              <a:tblGrid>
                <a:gridCol w="2286000"/>
                <a:gridCol w="2286000"/>
                <a:gridCol w="609600"/>
                <a:gridCol w="609600"/>
                <a:gridCol w="609600"/>
                <a:gridCol w="609600"/>
                <a:gridCol w="609600"/>
                <a:gridCol w="609600"/>
              </a:tblGrid>
              <a:tr h="254574">
                <a:tc>
                  <a:txBody>
                    <a:bodyPr/>
                    <a:lstStyle/>
                    <a:p>
                      <a:pPr algn="ctr" rtl="0" fontAlgn="ctr"/>
                      <a:r>
                        <a:rPr lang="es-CO" sz="1400" b="1" i="0" u="none" strike="noStrike" dirty="0">
                          <a:solidFill>
                            <a:srgbClr val="FFFFFF"/>
                          </a:solidFill>
                          <a:effectLst/>
                          <a:latin typeface="Calibri" panose="020F0502020204030204" pitchFamily="34" charset="0"/>
                        </a:rPr>
                        <a:t>Entidad/ Proyecto</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MGMP</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2017</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2018</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2019</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2020</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54574">
                <a:tc>
                  <a:txBody>
                    <a:bodyPr/>
                    <a:lstStyle/>
                    <a:p>
                      <a:pPr algn="l" rtl="0" fontAlgn="ctr"/>
                      <a:endParaRPr lang="es-CO" sz="1400" b="1" i="0" u="none" strike="noStrike" dirty="0">
                        <a:solidFill>
                          <a:srgbClr val="800000"/>
                        </a:solidFill>
                        <a:effectLst/>
                        <a:latin typeface="Calibri" panose="020F0502020204030204" pitchFamily="34" charset="0"/>
                      </a:endParaRP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800000"/>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1</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dirty="0">
                          <a:solidFill>
                            <a:srgbClr val="800000"/>
                          </a:solidFill>
                          <a:effectLst/>
                          <a:latin typeface="Calibri" panose="020F0502020204030204" pitchFamily="34" charset="0"/>
                        </a:rPr>
                        <a:t>Solicitud</a:t>
                      </a:r>
                      <a:r>
                        <a:rPr lang="es-CO" sz="1400" b="0" i="0" u="none" strike="noStrike" dirty="0">
                          <a:solidFill>
                            <a:srgbClr val="800000"/>
                          </a:solidFill>
                          <a:effectLst/>
                          <a:latin typeface="Calibri" panose="020F0502020204030204" pitchFamily="34" charset="0"/>
                        </a:rPr>
                        <a:t> (Millones de $)</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dirty="0">
                          <a:solidFill>
                            <a:srgbClr val="800000"/>
                          </a:solidFill>
                          <a:effectLst/>
                          <a:latin typeface="Calibri" panose="020F0502020204030204" pitchFamily="34" charset="0"/>
                        </a:rPr>
                        <a:t>Meta </a:t>
                      </a:r>
                      <a:r>
                        <a:rPr lang="es-CO" sz="1400" b="0" i="0" u="none" strike="noStrike" dirty="0">
                          <a:solidFill>
                            <a:srgbClr val="800000"/>
                          </a:solidFill>
                          <a:effectLst/>
                          <a:latin typeface="Calibri" panose="020F0502020204030204" pitchFamily="34" charset="0"/>
                        </a:rPr>
                        <a:t>(población atendida con los recursos solicitados)</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2</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a:solidFill>
                            <a:srgbClr val="800000"/>
                          </a:solidFill>
                          <a:effectLst/>
                          <a:latin typeface="Calibri" panose="020F0502020204030204" pitchFamily="34" charset="0"/>
                        </a:rPr>
                        <a:t>Meta</a:t>
                      </a:r>
                      <a:r>
                        <a:rPr lang="es-CO" sz="1400" b="0" i="0" u="none" strike="noStrike">
                          <a:solidFill>
                            <a:srgbClr val="800000"/>
                          </a:solidFill>
                          <a:effectLst/>
                          <a:latin typeface="Calibri" panose="020F0502020204030204" pitchFamily="34" charset="0"/>
                        </a:rPr>
                        <a:t> (población atendida con los recursos solicitados)</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63665">
                <a:tc>
                  <a:txBody>
                    <a:bodyPr/>
                    <a:lstStyle/>
                    <a:p>
                      <a:pPr algn="l" rtl="0" fontAlgn="ctr"/>
                      <a:r>
                        <a:rPr lang="es-CO" sz="1400" b="0" i="0" u="none" strike="noStrike" dirty="0">
                          <a:solidFill>
                            <a:srgbClr val="800000"/>
                          </a:solidFill>
                          <a:effectLst/>
                          <a:latin typeface="Calibri" panose="020F0502020204030204" pitchFamily="34" charset="0"/>
                        </a:rPr>
                        <a:t>Total</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dirty="0">
                          <a:solidFill>
                            <a:srgbClr val="800000"/>
                          </a:solidFill>
                          <a:effectLst/>
                          <a:latin typeface="Calibri" panose="020F0502020204030204" pitchFamily="34" charset="0"/>
                        </a:rPr>
                        <a:t>Solicitud (Millones de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1850">
                <a:tc gridSpan="2">
                  <a:txBody>
                    <a:bodyPr/>
                    <a:lstStyle/>
                    <a:p>
                      <a:pPr algn="l" rtl="0" fontAlgn="b"/>
                      <a:r>
                        <a:rPr lang="es-CO" sz="900" b="0" i="0" u="none" strike="noStrike" dirty="0">
                          <a:solidFill>
                            <a:srgbClr val="800000"/>
                          </a:solidFill>
                          <a:effectLst/>
                          <a:latin typeface="Calibri" panose="020F0502020204030204" pitchFamily="34" charset="0"/>
                        </a:rPr>
                        <a:t>* Apropiación vigente abril de 2016, descontando </a:t>
                      </a:r>
                      <a:r>
                        <a:rPr lang="es-CO" sz="900" b="0" i="0" u="none" strike="noStrike" dirty="0" smtClean="0">
                          <a:solidFill>
                            <a:srgbClr val="800000"/>
                          </a:solidFill>
                          <a:effectLst/>
                          <a:latin typeface="Calibri" panose="020F0502020204030204" pitchFamily="34" charset="0"/>
                        </a:rPr>
                        <a:t>aplazamiento</a:t>
                      </a:r>
                      <a:endParaRPr lang="es-CO" sz="900" b="0" i="0" u="none" strike="noStrike" dirty="0">
                        <a:solidFill>
                          <a:srgbClr val="800000"/>
                        </a:solidFill>
                        <a:effectLst/>
                        <a:latin typeface="Calibri" panose="020F050202020403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algn="l"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dirty="0">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68399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628800"/>
            <a:ext cx="842493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solicitud de recursos por proyecto para la atención a Negritudes</a:t>
            </a:r>
          </a:p>
        </p:txBody>
      </p:sp>
      <p:sp>
        <p:nvSpPr>
          <p:cNvPr id="9" name="1 Título"/>
          <p:cNvSpPr txBox="1">
            <a:spLocks/>
          </p:cNvSpPr>
          <p:nvPr/>
        </p:nvSpPr>
        <p:spPr>
          <a:xfrm>
            <a:off x="1279436" y="980728"/>
            <a:ext cx="7858844" cy="360040"/>
          </a:xfrm>
          <a:prstGeom prst="rect">
            <a:avLst/>
          </a:prstGeom>
        </p:spPr>
        <p:txBody>
          <a:bodyPr vert="horz" wrap="square" lIns="91440" tIns="45720" rIns="91440" bIns="4572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Solicitud Recursos para Atención </a:t>
            </a:r>
            <a:r>
              <a:rPr lang="es-ES" sz="1500" b="1" dirty="0" smtClean="0">
                <a:solidFill>
                  <a:srgbClr val="800000"/>
                </a:solidFill>
                <a:latin typeface="Cambria" pitchFamily="18" charset="0"/>
                <a:ea typeface="+mj-ea"/>
                <a:cs typeface="+mj-cs"/>
              </a:rPr>
              <a:t>a Negritudes</a:t>
            </a:r>
            <a:endParaRPr kumimoji="0" lang="es-ES" sz="1500" b="1" i="0" u="none" strike="noStrike" kern="1200" cap="none" spc="0" normalizeH="0" baseline="0" dirty="0">
              <a:ln>
                <a:noFill/>
              </a:ln>
              <a:solidFill>
                <a:srgbClr val="800000"/>
              </a:solidFill>
              <a:effectLst/>
              <a:uLnTx/>
              <a:uFillTx/>
              <a:latin typeface="Cambria" pitchFamily="18" charset="0"/>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1500" b="1" i="0" u="none" strike="noStrike" kern="1200" cap="none" spc="0" normalizeH="0" baseline="0" dirty="0">
                <a:ln>
                  <a:noFill/>
                </a:ln>
                <a:solidFill>
                  <a:srgbClr val="800000"/>
                </a:solidFill>
                <a:effectLst/>
                <a:uLnTx/>
                <a:uFillTx/>
                <a:latin typeface="Cambria" pitchFamily="18" charset="0"/>
                <a:ea typeface="+mj-ea"/>
                <a:cs typeface="+mj-cs"/>
              </a:rPr>
              <a:t>MGMP </a:t>
            </a:r>
            <a:r>
              <a:rPr kumimoji="0" lang="es-ES" sz="1500" b="1" i="0" u="none" strike="noStrike" kern="1200" cap="none" spc="0" normalizeH="0" baseline="0" dirty="0" smtClean="0">
                <a:ln>
                  <a:noFill/>
                </a:ln>
                <a:solidFill>
                  <a:srgbClr val="800000"/>
                </a:solidFill>
                <a:effectLst/>
                <a:uLnTx/>
                <a:uFillTx/>
                <a:latin typeface="Cambria" pitchFamily="18" charset="0"/>
                <a:ea typeface="+mj-ea"/>
                <a:cs typeface="+mj-cs"/>
              </a:rPr>
              <a:t>2017-2020</a:t>
            </a:r>
            <a:r>
              <a:rPr kumimoji="0" lang="es-ES" sz="1500" b="1" i="0" u="none" strike="noStrike" kern="1200" cap="none" spc="0" normalizeH="0" dirty="0" smtClean="0">
                <a:ln>
                  <a:noFill/>
                </a:ln>
                <a:solidFill>
                  <a:srgbClr val="800000"/>
                </a:solidFill>
                <a:effectLst/>
                <a:uLnTx/>
                <a:uFillTx/>
                <a:latin typeface="Cambria" pitchFamily="18" charset="0"/>
                <a:ea typeface="+mj-ea"/>
                <a:cs typeface="+mj-cs"/>
              </a:rPr>
              <a:t> Inversión</a:t>
            </a:r>
            <a:endParaRPr kumimoji="0" lang="es-CO" sz="1500" b="1" i="0" u="none" strike="noStrike" kern="1200" cap="none" spc="0" normalizeH="0" baseline="0" dirty="0">
              <a:ln>
                <a:noFill/>
              </a:ln>
              <a:solidFill>
                <a:srgbClr val="800000"/>
              </a:solidFill>
              <a:effectLst/>
              <a:uLnTx/>
              <a:uFillTx/>
              <a:latin typeface="Cambria" pitchFamily="18" charset="0"/>
              <a:ea typeface="+mj-ea"/>
              <a:cs typeface="+mj-cs"/>
            </a:endParaRPr>
          </a:p>
        </p:txBody>
      </p:sp>
      <p:sp>
        <p:nvSpPr>
          <p:cNvPr id="6"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r>
              <a:rPr lang="es-ES" sz="2300" b="1" dirty="0">
                <a:solidFill>
                  <a:srgbClr val="AF272D"/>
                </a:solidFill>
                <a:latin typeface="Cambria" pitchFamily="18" charset="0"/>
                <a:ea typeface="+mj-ea"/>
                <a:cs typeface="+mj-cs"/>
              </a:rPr>
              <a:t>6</a:t>
            </a:r>
            <a:r>
              <a:rPr lang="es-ES" sz="2300" b="1" dirty="0" smtClean="0">
                <a:solidFill>
                  <a:srgbClr val="AF272D"/>
                </a:solidFill>
                <a:latin typeface="Cambria" pitchFamily="18" charset="0"/>
                <a:ea typeface="+mj-ea"/>
                <a:cs typeface="+mj-cs"/>
              </a:rPr>
              <a:t>. </a:t>
            </a:r>
            <a:r>
              <a:rPr lang="es-ES" sz="2300" b="1" dirty="0">
                <a:solidFill>
                  <a:srgbClr val="AF272D"/>
                </a:solidFill>
                <a:latin typeface="Cambria" pitchFamily="18" charset="0"/>
                <a:ea typeface="+mj-ea"/>
                <a:cs typeface="+mj-cs"/>
              </a:rPr>
              <a:t>Políticas transversales</a:t>
            </a:r>
            <a:endParaRPr lang="es-CO" sz="2300" b="1" dirty="0">
              <a:solidFill>
                <a:srgbClr val="AF272D"/>
              </a:solidFill>
              <a:latin typeface="Cambria" pitchFamily="18" charset="0"/>
              <a:ea typeface="+mj-ea"/>
              <a:cs typeface="+mj-cs"/>
            </a:endParaRPr>
          </a:p>
        </p:txBody>
      </p:sp>
      <p:sp>
        <p:nvSpPr>
          <p:cNvPr id="8" name="6 CuadroTexto"/>
          <p:cNvSpPr txBox="1"/>
          <p:nvPr/>
        </p:nvSpPr>
        <p:spPr>
          <a:xfrm>
            <a:off x="3871912" y="392875"/>
            <a:ext cx="5127625" cy="369887"/>
          </a:xfrm>
          <a:prstGeom prst="rect">
            <a:avLst/>
          </a:prstGeom>
          <a:noFill/>
        </p:spPr>
        <p:txBody>
          <a:bodyPr wrap="square">
            <a:spAutoFit/>
          </a:bodyPr>
          <a:lstStyle/>
          <a:p>
            <a:pPr algn="r">
              <a:defRPr/>
            </a:pPr>
            <a:r>
              <a:rPr lang="es-ES" dirty="0">
                <a:solidFill>
                  <a:srgbClr val="AF272D"/>
                </a:solidFill>
              </a:rPr>
              <a:t>Entidad ______________________________</a:t>
            </a:r>
            <a:endParaRPr lang="es-CO" dirty="0">
              <a:solidFill>
                <a:srgbClr val="AF272D"/>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4042908020"/>
              </p:ext>
            </p:extLst>
          </p:nvPr>
        </p:nvGraphicFramePr>
        <p:xfrm>
          <a:off x="446856" y="2348880"/>
          <a:ext cx="8229600" cy="2582105"/>
        </p:xfrm>
        <a:graphic>
          <a:graphicData uri="http://schemas.openxmlformats.org/drawingml/2006/table">
            <a:tbl>
              <a:tblPr/>
              <a:tblGrid>
                <a:gridCol w="2286000"/>
                <a:gridCol w="2286000"/>
                <a:gridCol w="609600"/>
                <a:gridCol w="609600"/>
                <a:gridCol w="609600"/>
                <a:gridCol w="609600"/>
                <a:gridCol w="609600"/>
                <a:gridCol w="609600"/>
              </a:tblGrid>
              <a:tr h="254574">
                <a:tc>
                  <a:txBody>
                    <a:bodyPr/>
                    <a:lstStyle/>
                    <a:p>
                      <a:pPr algn="ctr" rtl="0" fontAlgn="ctr"/>
                      <a:r>
                        <a:rPr lang="es-CO" sz="1400" b="1" i="0" u="none" strike="noStrike" dirty="0">
                          <a:solidFill>
                            <a:srgbClr val="FFFFFF"/>
                          </a:solidFill>
                          <a:effectLst/>
                          <a:latin typeface="Calibri" panose="020F0502020204030204" pitchFamily="34" charset="0"/>
                        </a:rPr>
                        <a:t>Entidad/ Proyecto</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MGMP</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2016*</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2017</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2018</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2019</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400" b="1" i="0" u="none" strike="noStrike" dirty="0">
                          <a:solidFill>
                            <a:srgbClr val="FFFFFF"/>
                          </a:solidFill>
                          <a:effectLst/>
                          <a:latin typeface="Calibri" panose="020F0502020204030204" pitchFamily="34" charset="0"/>
                        </a:rPr>
                        <a:t>2020</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254574">
                <a:tc>
                  <a:txBody>
                    <a:bodyPr/>
                    <a:lstStyle/>
                    <a:p>
                      <a:pPr algn="l" rtl="0" fontAlgn="ctr"/>
                      <a:endParaRPr lang="es-CO" sz="1400" b="1" i="0" u="none" strike="noStrike" dirty="0">
                        <a:solidFill>
                          <a:srgbClr val="800000"/>
                        </a:solidFill>
                        <a:effectLst/>
                        <a:latin typeface="Calibri" panose="020F0502020204030204" pitchFamily="34" charset="0"/>
                      </a:endParaRP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800000"/>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fontAlgn="ctr"/>
                      <a:r>
                        <a:rPr lang="es-CO" sz="1400" b="0" i="0" u="none" strike="noStrike">
                          <a:solidFill>
                            <a:srgbClr val="000000"/>
                          </a:solidFill>
                          <a:effectLst/>
                          <a:latin typeface="Arial" panose="020B060402020202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c>
                  <a:txBody>
                    <a:bodyPr/>
                    <a:lstStyle/>
                    <a:p>
                      <a:pPr algn="ctr" rtl="0" fontAlgn="ctr"/>
                      <a:r>
                        <a:rPr lang="es-CO" sz="1400" b="1" i="0" u="none" strike="noStrike" dirty="0">
                          <a:solidFill>
                            <a:srgbClr val="FFFFFF"/>
                          </a:solidFill>
                          <a:effectLst/>
                          <a:latin typeface="Calibri" panose="020F0502020204030204" pitchFamily="34" charset="0"/>
                        </a:rPr>
                        <a:t> </a:t>
                      </a:r>
                    </a:p>
                  </a:txBody>
                  <a:tcPr marL="8175" marR="8175" marT="8175"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lumMod val="95000"/>
                      </a:schemeClr>
                    </a:solidFill>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1</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dirty="0">
                          <a:solidFill>
                            <a:srgbClr val="800000"/>
                          </a:solidFill>
                          <a:effectLst/>
                          <a:latin typeface="Calibri" panose="020F0502020204030204" pitchFamily="34" charset="0"/>
                        </a:rPr>
                        <a:t>Solicitud</a:t>
                      </a:r>
                      <a:r>
                        <a:rPr lang="es-CO" sz="1400" b="0" i="0" u="none" strike="noStrike" dirty="0">
                          <a:solidFill>
                            <a:srgbClr val="800000"/>
                          </a:solidFill>
                          <a:effectLst/>
                          <a:latin typeface="Calibri" panose="020F0502020204030204" pitchFamily="34" charset="0"/>
                        </a:rPr>
                        <a:t> (Millones de $)</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dirty="0">
                          <a:solidFill>
                            <a:srgbClr val="800000"/>
                          </a:solidFill>
                          <a:effectLst/>
                          <a:latin typeface="Calibri" panose="020F0502020204030204" pitchFamily="34" charset="0"/>
                        </a:rPr>
                        <a:t>Meta </a:t>
                      </a:r>
                      <a:r>
                        <a:rPr lang="es-CO" sz="1400" b="0" i="0" u="none" strike="noStrike" dirty="0">
                          <a:solidFill>
                            <a:srgbClr val="800000"/>
                          </a:solidFill>
                          <a:effectLst/>
                          <a:latin typeface="Calibri" panose="020F0502020204030204" pitchFamily="34" charset="0"/>
                        </a:rPr>
                        <a:t>(población atendida con los recursos solicitados)</a:t>
                      </a:r>
                      <a:endParaRPr lang="es-CO" sz="1400" b="1" i="0" u="none" strike="noStrike" dirty="0">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54574">
                <a:tc rowSpan="2">
                  <a:txBody>
                    <a:bodyPr/>
                    <a:lstStyle/>
                    <a:p>
                      <a:pPr algn="l" rtl="0" fontAlgn="ctr"/>
                      <a:r>
                        <a:rPr lang="es-CO" sz="1400" b="1" i="0" u="none" strike="noStrike" dirty="0">
                          <a:solidFill>
                            <a:srgbClr val="800000"/>
                          </a:solidFill>
                          <a:effectLst/>
                          <a:latin typeface="Calibri" panose="020F0502020204030204" pitchFamily="34" charset="0"/>
                        </a:rPr>
                        <a:t>Proyecto 2</a:t>
                      </a:r>
                    </a:p>
                  </a:txBody>
                  <a:tcPr marL="73576"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1" i="0" u="none" strike="noStrike">
                          <a:solidFill>
                            <a:srgbClr val="800000"/>
                          </a:solidFill>
                          <a:effectLst/>
                          <a:latin typeface="Calibri" panose="020F0502020204030204" pitchFamily="34" charset="0"/>
                        </a:rPr>
                        <a:t>Solicitud</a:t>
                      </a:r>
                      <a:r>
                        <a:rPr lang="es-CO" sz="1400" b="0" i="0" u="none" strike="noStrike">
                          <a:solidFill>
                            <a:srgbClr val="800000"/>
                          </a:solidFill>
                          <a:effectLst/>
                          <a:latin typeface="Calibri" panose="020F0502020204030204" pitchFamily="34" charset="0"/>
                        </a:rPr>
                        <a:t> (Millones de $)</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09147">
                <a:tc vMerge="1">
                  <a:txBody>
                    <a:bodyPr/>
                    <a:lstStyle/>
                    <a:p>
                      <a:endParaRPr lang="es-CO"/>
                    </a:p>
                  </a:txBody>
                  <a:tcPr/>
                </a:tc>
                <a:tc>
                  <a:txBody>
                    <a:bodyPr/>
                    <a:lstStyle/>
                    <a:p>
                      <a:pPr algn="l" rtl="0" fontAlgn="b"/>
                      <a:r>
                        <a:rPr lang="es-CO" sz="1400" b="1" i="0" u="none" strike="noStrike">
                          <a:solidFill>
                            <a:srgbClr val="800000"/>
                          </a:solidFill>
                          <a:effectLst/>
                          <a:latin typeface="Calibri" panose="020F0502020204030204" pitchFamily="34" charset="0"/>
                        </a:rPr>
                        <a:t>Meta</a:t>
                      </a:r>
                      <a:r>
                        <a:rPr lang="es-CO" sz="1400" b="0" i="0" u="none" strike="noStrike">
                          <a:solidFill>
                            <a:srgbClr val="800000"/>
                          </a:solidFill>
                          <a:effectLst/>
                          <a:latin typeface="Calibri" panose="020F0502020204030204" pitchFamily="34" charset="0"/>
                        </a:rPr>
                        <a:t> (población atendida con los recursos solicitados)</a:t>
                      </a:r>
                      <a:endParaRPr lang="es-CO" sz="1400" b="1" i="0" u="none" strike="noStrike">
                        <a:solidFill>
                          <a:srgbClr val="800000"/>
                        </a:solidFill>
                        <a:effectLst/>
                        <a:latin typeface="Calibri" panose="020F0502020204030204" pitchFamily="34" charset="0"/>
                      </a:endParaRP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263665">
                <a:tc>
                  <a:txBody>
                    <a:bodyPr/>
                    <a:lstStyle/>
                    <a:p>
                      <a:pPr algn="l" rtl="0" fontAlgn="ctr"/>
                      <a:r>
                        <a:rPr lang="es-CO" sz="1400" b="0" i="0" u="none" strike="noStrike" dirty="0">
                          <a:solidFill>
                            <a:srgbClr val="800000"/>
                          </a:solidFill>
                          <a:effectLst/>
                          <a:latin typeface="Calibri" panose="020F0502020204030204" pitchFamily="34" charset="0"/>
                        </a:rPr>
                        <a:t>Total</a:t>
                      </a:r>
                    </a:p>
                  </a:txBody>
                  <a:tcPr marL="8175" marR="8175" marT="8175"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dirty="0">
                          <a:solidFill>
                            <a:srgbClr val="800000"/>
                          </a:solidFill>
                          <a:effectLst/>
                          <a:latin typeface="Calibri" panose="020F0502020204030204" pitchFamily="34" charset="0"/>
                        </a:rPr>
                        <a:t>Solicitud (Millones de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s-CO" sz="1400" b="0" i="0" u="none" strike="noStrike">
                          <a:solidFill>
                            <a:srgbClr val="000000"/>
                          </a:solidFill>
                          <a:effectLst/>
                          <a:latin typeface="Arial" panose="020B060402020202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rtl="0" fontAlgn="b"/>
                      <a:r>
                        <a:rPr lang="es-CO" sz="1400" b="0" i="0" u="none" strike="noStrike">
                          <a:solidFill>
                            <a:srgbClr val="000000"/>
                          </a:solidFill>
                          <a:effectLst/>
                          <a:latin typeface="Calibri" panose="020F0502020204030204" pitchFamily="34" charset="0"/>
                        </a:rPr>
                        <a:t> </a:t>
                      </a:r>
                    </a:p>
                  </a:txBody>
                  <a:tcPr marL="8175" marR="8175" marT="8175"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1850">
                <a:tc gridSpan="2">
                  <a:txBody>
                    <a:bodyPr/>
                    <a:lstStyle/>
                    <a:p>
                      <a:pPr algn="l" rtl="0" fontAlgn="b"/>
                      <a:r>
                        <a:rPr lang="es-CO" sz="900" b="0" i="0" u="none" strike="noStrike" dirty="0">
                          <a:solidFill>
                            <a:srgbClr val="800000"/>
                          </a:solidFill>
                          <a:effectLst/>
                          <a:latin typeface="Calibri" panose="020F0502020204030204" pitchFamily="34" charset="0"/>
                        </a:rPr>
                        <a:t>* Apropiación vigente abril de 2016, descontando </a:t>
                      </a:r>
                      <a:r>
                        <a:rPr lang="es-CO" sz="900" b="0" i="0" u="none" strike="noStrike" dirty="0" smtClean="0">
                          <a:solidFill>
                            <a:srgbClr val="800000"/>
                          </a:solidFill>
                          <a:effectLst/>
                          <a:latin typeface="Calibri" panose="020F0502020204030204" pitchFamily="34" charset="0"/>
                        </a:rPr>
                        <a:t>aplazamiento</a:t>
                      </a:r>
                      <a:endParaRPr lang="es-CO" sz="900" b="0" i="0" u="none" strike="noStrike" dirty="0">
                        <a:solidFill>
                          <a:srgbClr val="800000"/>
                        </a:solidFill>
                        <a:effectLst/>
                        <a:latin typeface="Calibri" panose="020F050202020403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a:txBody>
                    <a:bodyPr/>
                    <a:lstStyle/>
                    <a:p>
                      <a:pPr algn="l"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rtl="0" fontAlgn="b"/>
                      <a:endParaRPr lang="es-CO" sz="1500" b="0" i="0" u="none" strike="noStrike" dirty="0">
                        <a:solidFill>
                          <a:srgbClr val="000000"/>
                        </a:solidFill>
                        <a:effectLst/>
                        <a:latin typeface="Arial" panose="020B0604020202020204" pitchFamily="34" charset="0"/>
                      </a:endParaRPr>
                    </a:p>
                  </a:txBody>
                  <a:tcPr marL="8175" marR="8175" marT="817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3140795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23528" y="1124744"/>
            <a:ext cx="7448872"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500" b="1" dirty="0" smtClean="0">
                <a:solidFill>
                  <a:srgbClr val="AF272D"/>
                </a:solidFill>
                <a:latin typeface="Cambria" pitchFamily="18" charset="0"/>
                <a:ea typeface="+mj-ea"/>
                <a:cs typeface="+mj-cs"/>
              </a:rPr>
              <a:t>Contenido</a:t>
            </a:r>
            <a:endParaRPr kumimoji="0" lang="es-CO" sz="25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sp>
        <p:nvSpPr>
          <p:cNvPr id="6" name="5 CuadroTexto"/>
          <p:cNvSpPr txBox="1"/>
          <p:nvPr/>
        </p:nvSpPr>
        <p:spPr>
          <a:xfrm>
            <a:off x="467544" y="1844824"/>
            <a:ext cx="6408712" cy="3970318"/>
          </a:xfrm>
          <a:prstGeom prst="rect">
            <a:avLst/>
          </a:prstGeom>
          <a:noFill/>
          <a:ln>
            <a:noFill/>
            <a:prstDash val="sysDash"/>
          </a:ln>
        </p:spPr>
        <p:txBody>
          <a:bodyPr wrap="square" rtlCol="0">
            <a:spAutoFit/>
          </a:bodyPr>
          <a:lstStyle/>
          <a:p>
            <a:endParaRPr lang="es-ES" b="1" dirty="0" smtClean="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Principales Metas</a:t>
            </a:r>
          </a:p>
          <a:p>
            <a:pPr marL="342900" indent="-342900">
              <a:buFont typeface="+mj-lt"/>
              <a:buAutoNum type="arabicPeriod"/>
            </a:pPr>
            <a:endParaRPr lang="es-ES" b="1" dirty="0" smtClean="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Ingresos</a:t>
            </a:r>
          </a:p>
          <a:p>
            <a:pPr marL="342900" indent="-342900">
              <a:buFont typeface="+mj-lt"/>
              <a:buAutoNum type="arabicPeriod"/>
            </a:pPr>
            <a:endParaRPr lang="es-ES" b="1" dirty="0" smtClean="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Solicitudes </a:t>
            </a:r>
            <a:r>
              <a:rPr lang="es-ES" b="1" dirty="0">
                <a:solidFill>
                  <a:schemeClr val="bg1">
                    <a:lumMod val="65000"/>
                  </a:schemeClr>
                </a:solidFill>
              </a:rPr>
              <a:t>MGMP </a:t>
            </a:r>
            <a:r>
              <a:rPr lang="es-ES" b="1" dirty="0" smtClean="0">
                <a:solidFill>
                  <a:schemeClr val="bg1">
                    <a:lumMod val="65000"/>
                  </a:schemeClr>
                </a:solidFill>
              </a:rPr>
              <a:t>2017-2020 </a:t>
            </a:r>
            <a:r>
              <a:rPr lang="es-ES" b="1" dirty="0">
                <a:solidFill>
                  <a:schemeClr val="bg1">
                    <a:lumMod val="65000"/>
                  </a:schemeClr>
                </a:solidFill>
              </a:rPr>
              <a:t>y Vigencias </a:t>
            </a:r>
            <a:r>
              <a:rPr lang="es-ES" b="1" dirty="0" smtClean="0">
                <a:solidFill>
                  <a:schemeClr val="bg1">
                    <a:lumMod val="65000"/>
                  </a:schemeClr>
                </a:solidFill>
              </a:rPr>
              <a:t>Futuras</a:t>
            </a:r>
          </a:p>
          <a:p>
            <a:pPr marL="342900" indent="-342900">
              <a:buFont typeface="+mj-lt"/>
              <a:buAutoNum type="arabicPeriod"/>
            </a:pPr>
            <a:endParaRPr lang="es-ES" b="1" dirty="0" smtClean="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Solicitudes MGMP 2017-2020 Funcionamiento</a:t>
            </a:r>
          </a:p>
          <a:p>
            <a:pPr marL="342900" indent="-342900">
              <a:buFont typeface="+mj-lt"/>
              <a:buAutoNum type="arabicPeriod"/>
            </a:pPr>
            <a:endParaRPr lang="es-ES" b="1" dirty="0" smtClean="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Solicitudes MGMP 2017-2020 Inversión</a:t>
            </a:r>
          </a:p>
          <a:p>
            <a:pPr marL="342900" indent="-342900">
              <a:buFont typeface="+mj-lt"/>
              <a:buAutoNum type="arabicPeriod"/>
            </a:pPr>
            <a:endParaRPr lang="es-ES" b="1" dirty="0">
              <a:solidFill>
                <a:schemeClr val="bg1">
                  <a:lumMod val="65000"/>
                </a:schemeClr>
              </a:solidFill>
            </a:endParaRPr>
          </a:p>
          <a:p>
            <a:pPr marL="342900" indent="-342900">
              <a:buFont typeface="+mj-lt"/>
              <a:buAutoNum type="arabicPeriod"/>
            </a:pPr>
            <a:r>
              <a:rPr lang="es-ES" b="1" dirty="0" smtClean="0">
                <a:solidFill>
                  <a:schemeClr val="bg1">
                    <a:lumMod val="65000"/>
                  </a:schemeClr>
                </a:solidFill>
              </a:rPr>
              <a:t>Políticas Transversales</a:t>
            </a:r>
          </a:p>
          <a:p>
            <a:pPr marL="342900" indent="-342900">
              <a:buAutoNum type="arabicPeriod" startAt="4"/>
            </a:pPr>
            <a:endParaRPr lang="es-ES" b="1" dirty="0" smtClean="0">
              <a:solidFill>
                <a:schemeClr val="bg1">
                  <a:lumMod val="65000"/>
                </a:schemeClr>
              </a:solidFill>
            </a:endParaRPr>
          </a:p>
          <a:p>
            <a:endParaRPr lang="es-ES"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1028660"/>
            <a:ext cx="8424862" cy="369332"/>
          </a:xfrm>
          <a:prstGeom prst="rect">
            <a:avLst/>
          </a:prstGeom>
          <a:noFill/>
          <a:ln>
            <a:solidFill>
              <a:srgbClr val="800000"/>
            </a:solidFill>
            <a:prstDash val="sysDash"/>
          </a:ln>
        </p:spPr>
        <p:txBody>
          <a:bodyPr>
            <a:spAutoFit/>
          </a:bodyPr>
          <a:lstStyle/>
          <a:p>
            <a:pPr>
              <a:defRPr/>
            </a:pPr>
            <a:r>
              <a:rPr lang="es-ES" dirty="0">
                <a:solidFill>
                  <a:srgbClr val="800000"/>
                </a:solidFill>
              </a:rPr>
              <a:t>Incluya los principales indicadores y metas de Producto del Plan Nacional de </a:t>
            </a:r>
            <a:r>
              <a:rPr lang="es-ES" dirty="0" smtClean="0">
                <a:solidFill>
                  <a:srgbClr val="800000"/>
                </a:solidFill>
              </a:rPr>
              <a:t>Desarrollo.</a:t>
            </a:r>
            <a:endParaRPr lang="es-ES" dirty="0">
              <a:solidFill>
                <a:srgbClr val="800000"/>
              </a:solidFill>
            </a:endParaRPr>
          </a:p>
        </p:txBody>
      </p:sp>
      <p:sp>
        <p:nvSpPr>
          <p:cNvPr id="8" name="1 Título"/>
          <p:cNvSpPr txBox="1">
            <a:spLocks/>
          </p:cNvSpPr>
          <p:nvPr/>
        </p:nvSpPr>
        <p:spPr>
          <a:xfrm>
            <a:off x="76200" y="333375"/>
            <a:ext cx="7591425" cy="503238"/>
          </a:xfrm>
          <a:prstGeom prst="rect">
            <a:avLst/>
          </a:prstGeom>
        </p:spPr>
        <p:txBody>
          <a:bodyPr anchor="ctr"/>
          <a:lstStyle/>
          <a:p>
            <a:pPr>
              <a:defRPr/>
            </a:pPr>
            <a:r>
              <a:rPr lang="es-ES" sz="2300" b="1" dirty="0">
                <a:solidFill>
                  <a:srgbClr val="AF272D"/>
                </a:solidFill>
                <a:latin typeface="Cambria" pitchFamily="18" charset="0"/>
              </a:rPr>
              <a:t>1. </a:t>
            </a:r>
            <a:r>
              <a:rPr lang="es-ES" sz="2300" b="1" dirty="0" smtClean="0">
                <a:solidFill>
                  <a:srgbClr val="AF272D"/>
                </a:solidFill>
                <a:latin typeface="Cambria" pitchFamily="18" charset="0"/>
              </a:rPr>
              <a:t>Principales </a:t>
            </a:r>
            <a:r>
              <a:rPr lang="es-ES" sz="2300" b="1" dirty="0">
                <a:solidFill>
                  <a:srgbClr val="AF272D"/>
                </a:solidFill>
                <a:latin typeface="Cambria" pitchFamily="18" charset="0"/>
              </a:rPr>
              <a:t>Metas</a:t>
            </a:r>
            <a:endParaRPr lang="es-CO" sz="2300" b="1" dirty="0">
              <a:solidFill>
                <a:srgbClr val="AF272D"/>
              </a:solidFill>
              <a:latin typeface="Cambria"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919470640"/>
              </p:ext>
            </p:extLst>
          </p:nvPr>
        </p:nvGraphicFramePr>
        <p:xfrm>
          <a:off x="251522" y="1651952"/>
          <a:ext cx="8424860" cy="4441347"/>
        </p:xfrm>
        <a:graphic>
          <a:graphicData uri="http://schemas.openxmlformats.org/drawingml/2006/table">
            <a:tbl>
              <a:tblPr/>
              <a:tblGrid>
                <a:gridCol w="972459"/>
                <a:gridCol w="972459"/>
                <a:gridCol w="925706"/>
                <a:gridCol w="925706"/>
                <a:gridCol w="925706"/>
                <a:gridCol w="925706"/>
                <a:gridCol w="925706"/>
                <a:gridCol w="925706"/>
                <a:gridCol w="925706"/>
              </a:tblGrid>
              <a:tr h="197188">
                <a:tc gridSpan="2">
                  <a:txBody>
                    <a:bodyPr/>
                    <a:lstStyle/>
                    <a:p>
                      <a:pPr algn="l" rtl="0" fontAlgn="b"/>
                      <a:r>
                        <a:rPr lang="es-CO" sz="800" b="1" i="0" u="none" strike="noStrike" dirty="0">
                          <a:solidFill>
                            <a:srgbClr val="800000"/>
                          </a:solidFill>
                          <a:effectLst/>
                          <a:latin typeface="Calibri" panose="020F0502020204030204" pitchFamily="34" charset="0"/>
                        </a:rPr>
                        <a:t>Millones de pesos</a:t>
                      </a:r>
                    </a:p>
                  </a:txBody>
                  <a:tcPr marL="7194" marR="7194" marT="7194"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CO"/>
                    </a:p>
                  </a:txBody>
                  <a:tcPr/>
                </a:tc>
                <a:tc gridSpan="5">
                  <a:txBody>
                    <a:bodyPr/>
                    <a:lstStyle/>
                    <a:p>
                      <a:pPr algn="ctr" rtl="0" fontAlgn="ctr"/>
                      <a:r>
                        <a:rPr lang="es-CO" sz="1100" b="1" i="0" u="none" strike="noStrike">
                          <a:solidFill>
                            <a:srgbClr val="FFFFFF"/>
                          </a:solidFill>
                          <a:effectLst/>
                          <a:latin typeface="Calibri" panose="020F0502020204030204" pitchFamily="34" charset="0"/>
                        </a:rPr>
                        <a:t>PND 2015-2018</a:t>
                      </a:r>
                    </a:p>
                  </a:txBody>
                  <a:tcPr marL="7194" marR="7194" marT="7194"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gridSpan="2">
                  <a:txBody>
                    <a:bodyPr/>
                    <a:lstStyle/>
                    <a:p>
                      <a:pPr algn="ctr" fontAlgn="b"/>
                      <a:r>
                        <a:rPr lang="es-CO" sz="1100" b="1" i="0" u="none" strike="noStrike" dirty="0" smtClean="0">
                          <a:solidFill>
                            <a:srgbClr val="FFFFFF"/>
                          </a:solidFill>
                          <a:effectLst/>
                          <a:latin typeface="Calibri" panose="020F0502020204030204" pitchFamily="34" charset="0"/>
                        </a:rPr>
                        <a:t>MGMP</a:t>
                      </a:r>
                      <a:endParaRPr lang="es-CO" sz="1100" b="1" i="0" u="none" strike="noStrike" dirty="0">
                        <a:solidFill>
                          <a:srgbClr val="FFFFFF"/>
                        </a:solidFill>
                        <a:effectLst/>
                        <a:latin typeface="Calibri" panose="020F0502020204030204" pitchFamily="34" charset="0"/>
                      </a:endParaRPr>
                    </a:p>
                  </a:txBody>
                  <a:tcPr marL="7194" marR="7194" marT="7194" marB="0"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F272D"/>
                    </a:solidFill>
                  </a:tcPr>
                </a:tc>
                <a:tc hMerge="1">
                  <a:txBody>
                    <a:bodyPr/>
                    <a:lstStyle/>
                    <a:p>
                      <a:endParaRPr lang="es-CO"/>
                    </a:p>
                  </a:txBody>
                  <a:tcPr/>
                </a:tc>
              </a:tr>
              <a:tr h="361063">
                <a:tc gridSpan="2">
                  <a:txBody>
                    <a:bodyPr/>
                    <a:lstStyle/>
                    <a:p>
                      <a:pPr algn="ctr" rtl="0" fontAlgn="ctr"/>
                      <a:r>
                        <a:rPr lang="es-CO" sz="1100" b="1" i="0" u="none" strike="noStrike">
                          <a:solidFill>
                            <a:srgbClr val="FFFFFF"/>
                          </a:solidFill>
                          <a:effectLst/>
                          <a:latin typeface="Calibri" panose="020F0502020204030204" pitchFamily="34" charset="0"/>
                        </a:rPr>
                        <a:t>Metas Plan Nacional de Desarrollo</a:t>
                      </a:r>
                    </a:p>
                  </a:txBody>
                  <a:tcPr marL="7194" marR="7194" marT="7194"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a:txBody>
                    <a:bodyPr/>
                    <a:lstStyle/>
                    <a:p>
                      <a:pPr algn="ctr" rtl="0" fontAlgn="ctr"/>
                      <a:r>
                        <a:rPr lang="es-CO" sz="1100" b="1" i="0" u="none" strike="noStrike">
                          <a:solidFill>
                            <a:srgbClr val="FFFFFF"/>
                          </a:solidFill>
                          <a:effectLst/>
                          <a:latin typeface="Calibri" panose="020F0502020204030204" pitchFamily="34" charset="0"/>
                        </a:rPr>
                        <a:t>Total  2015-2018</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2015</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2016</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2017</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2018</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2019</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ctr"/>
                      <a:r>
                        <a:rPr lang="es-CO" sz="1100" b="1" i="0" u="none" strike="noStrike" dirty="0">
                          <a:solidFill>
                            <a:srgbClr val="FFFFFF"/>
                          </a:solidFill>
                          <a:effectLst/>
                          <a:latin typeface="Calibri" panose="020F0502020204030204" pitchFamily="34" charset="0"/>
                        </a:rPr>
                        <a:t>2020</a:t>
                      </a:r>
                    </a:p>
                  </a:txBody>
                  <a:tcPr marL="7194" marR="7194" marT="7194"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r>
              <a:tr h="485387">
                <a:tc rowSpan="4">
                  <a:txBody>
                    <a:bodyPr/>
                    <a:lstStyle/>
                    <a:p>
                      <a:pPr algn="ctr" rtl="0" fontAlgn="ctr"/>
                      <a:r>
                        <a:rPr lang="es-CO" sz="800" b="0" i="0" u="none" strike="noStrike">
                          <a:solidFill>
                            <a:srgbClr val="800000"/>
                          </a:solidFill>
                          <a:effectLst/>
                          <a:latin typeface="Arial" panose="020B0604020202020204" pitchFamily="34" charset="0"/>
                        </a:rPr>
                        <a:t>Indicador 1</a:t>
                      </a:r>
                    </a:p>
                  </a:txBody>
                  <a:tcPr marL="7194" marR="7194" marT="7194"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800000"/>
                          </a:solidFill>
                          <a:effectLst/>
                          <a:latin typeface="Arial" panose="020B0604020202020204" pitchFamily="34" charset="0"/>
                        </a:rPr>
                        <a:t>Meta</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dirty="0">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Unidad de Medida</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Avance</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Recursos</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485387">
                <a:tc rowSpan="4">
                  <a:txBody>
                    <a:bodyPr/>
                    <a:lstStyle/>
                    <a:p>
                      <a:pPr algn="ctr" rtl="0" fontAlgn="ctr"/>
                      <a:r>
                        <a:rPr lang="es-CO" sz="800" b="0" i="0" u="none" strike="noStrike">
                          <a:solidFill>
                            <a:srgbClr val="800000"/>
                          </a:solidFill>
                          <a:effectLst/>
                          <a:latin typeface="Arial" panose="020B0604020202020204" pitchFamily="34" charset="0"/>
                        </a:rPr>
                        <a:t>Indicador 2</a:t>
                      </a:r>
                    </a:p>
                  </a:txBody>
                  <a:tcPr marL="7194" marR="7194" marT="7194" marB="0" anchor="ctr">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800000"/>
                          </a:solidFill>
                          <a:effectLst/>
                          <a:latin typeface="Arial" panose="020B0604020202020204" pitchFamily="34" charset="0"/>
                        </a:rPr>
                        <a:t>Meta</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dirty="0">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Unidad de Medida</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Avance</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rtl="0"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6350" cap="flat" cmpd="sng" algn="ctr">
                      <a:solidFill>
                        <a:srgbClr val="AF272D"/>
                      </a:solidFill>
                      <a:prstDash val="dot"/>
                      <a:round/>
                      <a:headEnd type="none" w="med" len="med"/>
                      <a:tailEnd type="none" w="med" len="med"/>
                    </a:lnB>
                  </a:tcPr>
                </a:tc>
              </a:tr>
              <a:tr h="485387">
                <a:tc vMerge="1">
                  <a:txBody>
                    <a:bodyPr/>
                    <a:lstStyle/>
                    <a:p>
                      <a:endParaRPr lang="es-CO"/>
                    </a:p>
                  </a:txBody>
                  <a:tcPr/>
                </a:tc>
                <a:tc>
                  <a:txBody>
                    <a:bodyPr/>
                    <a:lstStyle/>
                    <a:p>
                      <a:pPr algn="ctr" rtl="0" fontAlgn="ctr"/>
                      <a:r>
                        <a:rPr lang="es-CO" sz="800" b="0" i="0" u="none" strike="noStrike">
                          <a:solidFill>
                            <a:srgbClr val="800000"/>
                          </a:solidFill>
                          <a:effectLst/>
                          <a:latin typeface="Arial" panose="020B0604020202020204" pitchFamily="34" charset="0"/>
                        </a:rPr>
                        <a:t>Recursos</a:t>
                      </a:r>
                    </a:p>
                  </a:txBody>
                  <a:tcPr marL="7194" marR="7194" marT="7194" marB="0" anchor="ctr">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s-CO" sz="800" b="0" i="0" u="none" strike="noStrike">
                          <a:solidFill>
                            <a:srgbClr val="800000"/>
                          </a:solidFill>
                          <a:effectLst/>
                          <a:latin typeface="Arial" panose="020B060402020202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a:solidFill>
                            <a:srgbClr val="800000"/>
                          </a:solidFill>
                          <a:effectLst/>
                          <a:latin typeface="Calibri" panose="020F0502020204030204" pitchFamily="34" charset="0"/>
                        </a:rPr>
                        <a:t> </a:t>
                      </a:r>
                    </a:p>
                  </a:txBody>
                  <a:tcPr marL="7194" marR="7194" marT="7194" marB="0" anchor="b">
                    <a:lnL w="12700" cap="flat" cmpd="sng" algn="ctr">
                      <a:solidFill>
                        <a:srgbClr val="000000"/>
                      </a:solidFill>
                      <a:prstDash val="solid"/>
                      <a:round/>
                      <a:headEnd type="none" w="med" len="med"/>
                      <a:tailEnd type="none" w="med" len="med"/>
                    </a:lnL>
                    <a:lnR w="6350" cap="flat" cmpd="sng" algn="ctr">
                      <a:solidFill>
                        <a:srgbClr val="AF272D"/>
                      </a:solidFill>
                      <a:prstDash val="dot"/>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s-CO" sz="800" b="0" i="0" u="none" strike="noStrike" dirty="0">
                          <a:solidFill>
                            <a:srgbClr val="800000"/>
                          </a:solidFill>
                          <a:effectLst/>
                          <a:latin typeface="Calibri" panose="020F0502020204030204" pitchFamily="34" charset="0"/>
                        </a:rPr>
                        <a:t> </a:t>
                      </a:r>
                    </a:p>
                  </a:txBody>
                  <a:tcPr marL="7194" marR="7194" marT="7194" marB="0" anchor="b">
                    <a:lnL w="6350" cap="flat" cmpd="sng" algn="ctr">
                      <a:solidFill>
                        <a:srgbClr val="AF272D"/>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CuadroTexto"/>
          <p:cNvSpPr txBox="1"/>
          <p:nvPr/>
        </p:nvSpPr>
        <p:spPr>
          <a:xfrm>
            <a:off x="5364088" y="545359"/>
            <a:ext cx="3742541" cy="323165"/>
          </a:xfrm>
          <a:prstGeom prst="rect">
            <a:avLst/>
          </a:prstGeom>
          <a:noFill/>
          <a:ln>
            <a:solidFill>
              <a:srgbClr val="800000"/>
            </a:solidFill>
            <a:prstDash val="sysDash"/>
          </a:ln>
        </p:spPr>
        <p:txBody>
          <a:bodyPr wrap="square" rtlCol="0">
            <a:spAutoFit/>
          </a:bodyPr>
          <a:lstStyle/>
          <a:p>
            <a:r>
              <a:rPr lang="es-ES" sz="1500" dirty="0" smtClean="0">
                <a:solidFill>
                  <a:srgbClr val="AF272D"/>
                </a:solidFill>
              </a:rPr>
              <a:t>ENTIDAD  ____________________________</a:t>
            </a:r>
          </a:p>
        </p:txBody>
      </p:sp>
    </p:spTree>
    <p:extLst>
      <p:ext uri="{BB962C8B-B14F-4D97-AF65-F5344CB8AC3E}">
        <p14:creationId xmlns:p14="http://schemas.microsoft.com/office/powerpoint/2010/main" val="156542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962260961"/>
              </p:ext>
            </p:extLst>
          </p:nvPr>
        </p:nvGraphicFramePr>
        <p:xfrm>
          <a:off x="179511" y="1368967"/>
          <a:ext cx="8712975" cy="5084369"/>
        </p:xfrm>
        <a:graphic>
          <a:graphicData uri="http://schemas.openxmlformats.org/drawingml/2006/table">
            <a:tbl>
              <a:tblPr/>
              <a:tblGrid>
                <a:gridCol w="2256037"/>
                <a:gridCol w="774562"/>
                <a:gridCol w="710297"/>
                <a:gridCol w="710297"/>
                <a:gridCol w="710297"/>
                <a:gridCol w="710297"/>
                <a:gridCol w="710297"/>
                <a:gridCol w="710297"/>
                <a:gridCol w="710297"/>
                <a:gridCol w="710297"/>
              </a:tblGrid>
              <a:tr h="209352">
                <a:tc>
                  <a:txBody>
                    <a:bodyPr/>
                    <a:lstStyle/>
                    <a:p>
                      <a:pPr algn="l" rtl="0" fontAlgn="b"/>
                      <a:r>
                        <a:rPr lang="es-CO" sz="1200" b="1" i="0" u="none" strike="noStrike" dirty="0">
                          <a:solidFill>
                            <a:srgbClr val="800000"/>
                          </a:solidFill>
                          <a:latin typeface="Calibri"/>
                        </a:rPr>
                        <a:t>Millones de pesos</a:t>
                      </a:r>
                    </a:p>
                  </a:txBody>
                  <a:tcPr marL="6212" marR="6212" marT="6212" marB="0" anchor="b">
                    <a:lnL>
                      <a:noFill/>
                    </a:lnL>
                    <a:lnR>
                      <a:noFill/>
                    </a:lnR>
                    <a:lnT>
                      <a:noFill/>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a:noFill/>
                    </a:lnL>
                    <a:lnR>
                      <a:noFill/>
                    </a:lnR>
                    <a:lnT>
                      <a:noFill/>
                    </a:lnT>
                    <a:lnB w="6350" cap="flat" cmpd="sng" algn="ctr">
                      <a:solidFill>
                        <a:srgbClr val="B8CCE4"/>
                      </a:solidFill>
                      <a:prstDash val="solid"/>
                      <a:round/>
                      <a:headEnd type="none" w="med" len="med"/>
                      <a:tailEnd type="none" w="med" len="med"/>
                    </a:lnB>
                    <a:solidFill>
                      <a:srgbClr val="FFFFFF"/>
                    </a:solidFill>
                  </a:tcPr>
                </a:tc>
                <a:tc gridSpan="8">
                  <a:txBody>
                    <a:bodyPr/>
                    <a:lstStyle/>
                    <a:p>
                      <a:pPr algn="ctr" rtl="0" fontAlgn="b"/>
                      <a:r>
                        <a:rPr lang="es-CO" sz="1400" b="1" i="0" u="none" strike="noStrike" dirty="0" smtClean="0">
                          <a:solidFill>
                            <a:schemeClr val="bg1"/>
                          </a:solidFill>
                          <a:latin typeface="Calibri"/>
                        </a:rPr>
                        <a:t>Proyección MGMP 2017-2020</a:t>
                      </a:r>
                      <a:endParaRPr lang="es-CO" sz="1400" b="1" i="0" u="none" strike="noStrike" dirty="0">
                        <a:solidFill>
                          <a:schemeClr val="bg1"/>
                        </a:solidFill>
                        <a:latin typeface="Calibri"/>
                      </a:endParaRPr>
                    </a:p>
                  </a:txBody>
                  <a:tcPr marL="6212" marR="6212" marT="6212" marB="0" anchor="b">
                    <a:lnL>
                      <a:noFill/>
                    </a:lnL>
                    <a:lnR>
                      <a:noFill/>
                    </a:lnR>
                    <a:lnT>
                      <a:noFill/>
                    </a:lnT>
                    <a:lnB w="6350" cap="flat" cmpd="sng" algn="ctr">
                      <a:solidFill>
                        <a:srgbClr val="B8CCE4"/>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85346">
                <a:tc rowSpan="2">
                  <a:txBody>
                    <a:bodyPr/>
                    <a:lstStyle/>
                    <a:p>
                      <a:pPr algn="l" rtl="0" fontAlgn="ctr"/>
                      <a:r>
                        <a:rPr lang="es-CO" sz="1200" b="1" i="0" u="none" strike="noStrike" dirty="0">
                          <a:solidFill>
                            <a:srgbClr val="FFFFFF"/>
                          </a:solidFill>
                          <a:latin typeface="Calibri"/>
                        </a:rPr>
                        <a:t>Ingresos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200" b="1" i="0" u="none" strike="noStrike" dirty="0" smtClean="0">
                          <a:solidFill>
                            <a:srgbClr val="FFFFFF"/>
                          </a:solidFill>
                          <a:latin typeface="Calibri"/>
                        </a:rPr>
                        <a:t>2016*</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200" b="1" i="0" u="none" strike="noStrike" dirty="0" smtClean="0">
                          <a:solidFill>
                            <a:srgbClr val="FFFFFF"/>
                          </a:solidFill>
                          <a:latin typeface="Calibri"/>
                        </a:rPr>
                        <a:t>2017</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200" b="1" i="0" u="none" strike="noStrike" dirty="0" smtClean="0">
                          <a:solidFill>
                            <a:srgbClr val="FFFFFF"/>
                          </a:solidFill>
                          <a:latin typeface="Calibri"/>
                        </a:rPr>
                        <a:t>2018</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200" b="1" i="0" u="none" strike="noStrike" dirty="0" smtClean="0">
                          <a:solidFill>
                            <a:srgbClr val="FFFFFF"/>
                          </a:solidFill>
                          <a:latin typeface="Calibri"/>
                        </a:rPr>
                        <a:t>2019</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1200" b="1" i="0" u="none" strike="noStrike" dirty="0" smtClean="0">
                          <a:solidFill>
                            <a:srgbClr val="FFFFFF"/>
                          </a:solidFill>
                          <a:latin typeface="Calibri"/>
                        </a:rPr>
                        <a:t>2020</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200" b="1" i="0" u="none" strike="noStrike" dirty="0">
                          <a:solidFill>
                            <a:srgbClr val="FFFFFF"/>
                          </a:solidFill>
                          <a:latin typeface="Calibri"/>
                        </a:rPr>
                        <a:t>Var%</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1200" b="1" i="0" u="none" strike="noStrike" dirty="0">
                          <a:solidFill>
                            <a:srgbClr val="FFFFFF"/>
                          </a:solidFill>
                          <a:latin typeface="Calibri"/>
                        </a:rPr>
                        <a:t>Var%</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1200" b="1" i="0" u="none" strike="noStrike" dirty="0">
                          <a:solidFill>
                            <a:srgbClr val="FFFFFF"/>
                          </a:solidFill>
                          <a:latin typeface="Calibri"/>
                        </a:rPr>
                        <a:t>Var%</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r>
                        <a:rPr lang="es-CO" sz="1200" b="1" i="0" u="none" strike="noStrike" dirty="0">
                          <a:solidFill>
                            <a:srgbClr val="FFFFFF"/>
                          </a:solidFill>
                          <a:latin typeface="Calibri"/>
                        </a:rPr>
                        <a:t>Var%</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r>
              <a:tr h="185346">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1200" b="1" i="0" u="none" strike="noStrike" dirty="0" smtClean="0">
                          <a:solidFill>
                            <a:srgbClr val="FFFFFF"/>
                          </a:solidFill>
                          <a:latin typeface="Calibri"/>
                        </a:rPr>
                        <a:t>17/16</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200" b="1" i="0" u="none" strike="noStrike" dirty="0" smtClean="0">
                          <a:solidFill>
                            <a:srgbClr val="FFFFFF"/>
                          </a:solidFill>
                          <a:latin typeface="Calibri"/>
                        </a:rPr>
                        <a:t>18/17</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200" b="1" i="0" u="none" strike="noStrike" dirty="0" smtClean="0">
                          <a:solidFill>
                            <a:srgbClr val="FFFFFF"/>
                          </a:solidFill>
                          <a:latin typeface="Calibri"/>
                        </a:rPr>
                        <a:t>19/18</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200" b="1" i="0" u="none" strike="noStrike" dirty="0" smtClean="0">
                          <a:solidFill>
                            <a:srgbClr val="FFFFFF"/>
                          </a:solidFill>
                          <a:latin typeface="Calibri"/>
                        </a:rPr>
                        <a:t>20/19</a:t>
                      </a:r>
                      <a:endParaRPr lang="es-CO" sz="1200" b="1" i="0" u="none" strike="noStrike" dirty="0">
                        <a:solidFill>
                          <a:srgbClr val="FFFFFF"/>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r>
              <a:tr h="261823">
                <a:tc>
                  <a:txBody>
                    <a:bodyPr/>
                    <a:lstStyle/>
                    <a:p>
                      <a:pPr algn="l" rtl="0" fontAlgn="ctr"/>
                      <a:r>
                        <a:rPr lang="es-CO" sz="1200" b="1" i="0" u="none" strike="noStrike" dirty="0">
                          <a:solidFill>
                            <a:srgbClr val="800000"/>
                          </a:solidFill>
                          <a:latin typeface="Calibri"/>
                        </a:rPr>
                        <a:t>I. Ingresos Corrientes</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dirty="0">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dirty="0">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r>
              <a:tr h="364603">
                <a:tc>
                  <a:txBody>
                    <a:bodyPr/>
                    <a:lstStyle/>
                    <a:p>
                      <a:pPr algn="r" rtl="0" fontAlgn="ctr"/>
                      <a:r>
                        <a:rPr lang="es-CO" sz="1200" b="1" i="0" u="none" strike="noStrike" dirty="0">
                          <a:solidFill>
                            <a:srgbClr val="800000"/>
                          </a:solidFill>
                          <a:latin typeface="Calibri"/>
                        </a:rPr>
                        <a:t>Venta de Bienes y Servicios</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364603">
                <a:tc>
                  <a:txBody>
                    <a:bodyPr/>
                    <a:lstStyle/>
                    <a:p>
                      <a:pPr algn="r" rtl="0" fontAlgn="ctr"/>
                      <a:r>
                        <a:rPr lang="es-CO" sz="1200" b="1" i="0" u="none" strike="noStrike" dirty="0">
                          <a:solidFill>
                            <a:srgbClr val="800000"/>
                          </a:solidFill>
                          <a:latin typeface="Calibri"/>
                        </a:rPr>
                        <a:t>aportes Patronales y de otras entidades</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185346">
                <a:tc>
                  <a:txBody>
                    <a:bodyPr/>
                    <a:lstStyle/>
                    <a:p>
                      <a:pPr algn="r" rtl="0" fontAlgn="ctr"/>
                      <a:r>
                        <a:rPr lang="es-CO" sz="1200" b="1" i="0" u="none" strike="noStrike">
                          <a:solidFill>
                            <a:srgbClr val="800000"/>
                          </a:solidFill>
                          <a:latin typeface="Calibri"/>
                        </a:rPr>
                        <a:t>Otros ingresos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243555">
                <a:tc>
                  <a:txBody>
                    <a:bodyPr/>
                    <a:lstStyle/>
                    <a:p>
                      <a:pPr algn="l" rtl="0" fontAlgn="ctr"/>
                      <a:r>
                        <a:rPr lang="es-CO" sz="1200" b="1" i="0" u="none" strike="noStrike">
                          <a:solidFill>
                            <a:srgbClr val="800000"/>
                          </a:solidFill>
                          <a:latin typeface="Calibri"/>
                        </a:rPr>
                        <a:t>II. Ingresos de Capital</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r" rtl="0" fontAlgn="ctr"/>
                      <a:r>
                        <a:rPr lang="es-CO" sz="1200" b="1" i="0" u="none" strike="noStrike">
                          <a:solidFill>
                            <a:srgbClr val="D8D8D8"/>
                          </a:solidFill>
                          <a:latin typeface="Calibri"/>
                        </a:rPr>
                        <a:t>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r>
              <a:tr h="185346">
                <a:tc>
                  <a:txBody>
                    <a:bodyPr/>
                    <a:lstStyle/>
                    <a:p>
                      <a:pPr algn="r" rtl="0" fontAlgn="ctr"/>
                      <a:r>
                        <a:rPr lang="es-CO" sz="1200" b="1" i="0" u="none" strike="noStrike">
                          <a:solidFill>
                            <a:srgbClr val="800000"/>
                          </a:solidFill>
                          <a:latin typeface="Calibri"/>
                        </a:rPr>
                        <a:t>Excedentes financieros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185346">
                <a:tc>
                  <a:txBody>
                    <a:bodyPr/>
                    <a:lstStyle/>
                    <a:p>
                      <a:pPr algn="r" rtl="0" fontAlgn="ctr"/>
                      <a:r>
                        <a:rPr lang="es-CO" sz="1200" b="1" i="0" u="none" strike="noStrike" dirty="0">
                          <a:solidFill>
                            <a:srgbClr val="800000"/>
                          </a:solidFill>
                          <a:latin typeface="Calibri"/>
                        </a:rPr>
                        <a:t>Venta de Activos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185346">
                <a:tc>
                  <a:txBody>
                    <a:bodyPr/>
                    <a:lstStyle/>
                    <a:p>
                      <a:pPr algn="r" rtl="0" fontAlgn="ctr"/>
                      <a:r>
                        <a:rPr lang="es-CO" sz="1200" b="1" i="0" u="none" strike="noStrike" dirty="0">
                          <a:solidFill>
                            <a:srgbClr val="800000"/>
                          </a:solidFill>
                          <a:latin typeface="Calibri"/>
                        </a:rPr>
                        <a:t>Rendimientos Financieros</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364603">
                <a:tc>
                  <a:txBody>
                    <a:bodyPr/>
                    <a:lstStyle/>
                    <a:p>
                      <a:pPr algn="r" rtl="0" fontAlgn="ctr"/>
                      <a:r>
                        <a:rPr lang="es-CO" sz="1200" b="1" i="0" u="none" strike="noStrike" dirty="0">
                          <a:solidFill>
                            <a:srgbClr val="800000"/>
                          </a:solidFill>
                          <a:latin typeface="Calibri"/>
                        </a:rPr>
                        <a:t>Recursos de crédito interno</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364603">
                <a:tc>
                  <a:txBody>
                    <a:bodyPr/>
                    <a:lstStyle/>
                    <a:p>
                      <a:pPr algn="r" rtl="0" fontAlgn="ctr"/>
                      <a:r>
                        <a:rPr lang="es-CO" sz="1200" b="1" i="0" u="none" strike="noStrike" dirty="0">
                          <a:solidFill>
                            <a:srgbClr val="800000"/>
                          </a:solidFill>
                          <a:latin typeface="Calibri"/>
                        </a:rPr>
                        <a:t>Recursos de crédito externo</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185346">
                <a:tc>
                  <a:txBody>
                    <a:bodyPr/>
                    <a:lstStyle/>
                    <a:p>
                      <a:pPr algn="r" rtl="0" fontAlgn="ctr"/>
                      <a:r>
                        <a:rPr lang="es-CO" sz="1200" b="1" i="0" u="none" strike="noStrike">
                          <a:solidFill>
                            <a:srgbClr val="800000"/>
                          </a:solidFill>
                          <a:latin typeface="Calibri"/>
                        </a:rPr>
                        <a:t>Otros ingresos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c>
                  <a:txBody>
                    <a:bodyPr/>
                    <a:lstStyle/>
                    <a:p>
                      <a:pPr algn="ctr" rtl="0" fontAlgn="ctr"/>
                      <a:r>
                        <a:rPr lang="es-CO" sz="1200" b="0" i="0" u="none" strike="noStrike">
                          <a:solidFill>
                            <a:srgbClr val="FFFFFF"/>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FFFFFF"/>
                    </a:solidFill>
                  </a:tcPr>
                </a:tc>
              </a:tr>
              <a:tr h="260887">
                <a:tc>
                  <a:txBody>
                    <a:bodyPr/>
                    <a:lstStyle/>
                    <a:p>
                      <a:pPr algn="l" rtl="0" fontAlgn="ctr"/>
                      <a:r>
                        <a:rPr lang="es-CO" sz="1200" b="1" i="0" u="none" strike="noStrike">
                          <a:solidFill>
                            <a:srgbClr val="800000"/>
                          </a:solidFill>
                          <a:latin typeface="Calibri"/>
                        </a:rPr>
                        <a:t>III. Contribuciones Parafiscales</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r>
              <a:tr h="219199">
                <a:tc>
                  <a:txBody>
                    <a:bodyPr/>
                    <a:lstStyle/>
                    <a:p>
                      <a:pPr algn="l" rtl="0" fontAlgn="ctr"/>
                      <a:r>
                        <a:rPr lang="es-CO" sz="1200" b="1" i="0" u="none" strike="noStrike" dirty="0">
                          <a:solidFill>
                            <a:srgbClr val="800000"/>
                          </a:solidFill>
                          <a:latin typeface="Calibri"/>
                        </a:rPr>
                        <a:t>IV. </a:t>
                      </a:r>
                      <a:r>
                        <a:rPr lang="es-CO" sz="1200" b="1" i="0" u="none" strike="noStrike" dirty="0" smtClean="0">
                          <a:solidFill>
                            <a:srgbClr val="800000"/>
                          </a:solidFill>
                          <a:latin typeface="Calibri"/>
                        </a:rPr>
                        <a:t>Nación</a:t>
                      </a:r>
                      <a:endParaRPr lang="es-CO" sz="1200" b="1" i="0" u="none" strike="noStrike" dirty="0">
                        <a:solidFill>
                          <a:srgbClr val="800000"/>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l" rtl="0" fontAlgn="b"/>
                      <a:r>
                        <a:rPr lang="es-CO" sz="1200" b="0" i="0" u="none" strike="noStrike">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c>
                  <a:txBody>
                    <a:bodyPr/>
                    <a:lstStyle/>
                    <a:p>
                      <a:pPr algn="ctr" rtl="0" fontAlgn="ctr"/>
                      <a:r>
                        <a:rPr lang="es-CO" sz="1200" b="0" i="0" u="none" strike="noStrike">
                          <a:solidFill>
                            <a:srgbClr val="D8D8D8"/>
                          </a:solidFill>
                          <a:latin typeface="Calibri"/>
                        </a:rPr>
                        <a:t>#¡DIV/0!</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D8D8D8"/>
                    </a:solidFill>
                  </a:tcPr>
                </a:tc>
              </a:tr>
              <a:tr h="219199">
                <a:tc>
                  <a:txBody>
                    <a:bodyPr/>
                    <a:lstStyle/>
                    <a:p>
                      <a:pPr algn="r" rtl="0" fontAlgn="ctr"/>
                      <a:r>
                        <a:rPr lang="es-CO" sz="1200" b="1" i="0" u="none" strike="noStrike" dirty="0" smtClean="0">
                          <a:solidFill>
                            <a:srgbClr val="800000"/>
                          </a:solidFill>
                          <a:latin typeface="Calibri"/>
                        </a:rPr>
                        <a:t>Fondos Especiales CSF</a:t>
                      </a:r>
                      <a:endParaRPr lang="es-CO" sz="1200" b="1" i="0" u="none" strike="noStrike" dirty="0">
                        <a:solidFill>
                          <a:srgbClr val="800000"/>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r>
                        <a:rPr lang="es-CO" sz="1200" b="0" i="0" u="none" strike="noStrike" dirty="0">
                          <a:solidFill>
                            <a:srgbClr val="000000"/>
                          </a:solidFill>
                          <a:latin typeface="Calibri"/>
                        </a:rPr>
                        <a:t> </a:t>
                      </a: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D8D8D8"/>
                          </a:solidFill>
                          <a:latin typeface="Calibri"/>
                        </a:rPr>
                        <a:t>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D8D8D8"/>
                          </a:solidFill>
                          <a:latin typeface="Calibri"/>
                        </a:rPr>
                        <a:t>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D8D8D8"/>
                          </a:solidFill>
                          <a:latin typeface="Calibri"/>
                        </a:rPr>
                        <a:t>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r>
                        <a:rPr lang="es-CO" sz="1200" b="0" i="0" u="none" strike="noStrike" dirty="0">
                          <a:solidFill>
                            <a:srgbClr val="D8D8D8"/>
                          </a:solidFill>
                          <a:latin typeface="Calibri"/>
                        </a:rPr>
                        <a:t> </a:t>
                      </a: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r>
              <a:tr h="219199">
                <a:tc>
                  <a:txBody>
                    <a:bodyPr/>
                    <a:lstStyle/>
                    <a:p>
                      <a:pPr algn="r" rtl="0" fontAlgn="ctr"/>
                      <a:r>
                        <a:rPr lang="es-CO" sz="1200" b="1" i="0" u="none" strike="noStrike" dirty="0" smtClean="0">
                          <a:solidFill>
                            <a:srgbClr val="800000"/>
                          </a:solidFill>
                          <a:latin typeface="Calibri"/>
                        </a:rPr>
                        <a:t>Fondo Especial SSF</a:t>
                      </a:r>
                      <a:endParaRPr lang="es-CO" sz="1200" b="1" i="0" u="none" strike="noStrike" dirty="0">
                        <a:solidFill>
                          <a:srgbClr val="800000"/>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r>
              <a:tr h="219199">
                <a:tc>
                  <a:txBody>
                    <a:bodyPr/>
                    <a:lstStyle/>
                    <a:p>
                      <a:pPr algn="r" rtl="0" fontAlgn="ctr"/>
                      <a:r>
                        <a:rPr lang="es-CO" sz="1200" b="1" i="0" u="none" strike="noStrike" dirty="0" smtClean="0">
                          <a:solidFill>
                            <a:srgbClr val="800000"/>
                          </a:solidFill>
                          <a:latin typeface="Calibri"/>
                        </a:rPr>
                        <a:t>Crédito externo</a:t>
                      </a:r>
                      <a:endParaRPr lang="es-CO" sz="1200" b="1" i="0" u="none" strike="noStrike" dirty="0">
                        <a:solidFill>
                          <a:srgbClr val="800000"/>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r>
              <a:tr h="219199">
                <a:tc>
                  <a:txBody>
                    <a:bodyPr/>
                    <a:lstStyle/>
                    <a:p>
                      <a:pPr algn="r" rtl="0" fontAlgn="ctr"/>
                      <a:r>
                        <a:rPr lang="es-CO" sz="1200" b="1" i="0" u="none" strike="noStrike" dirty="0" smtClean="0">
                          <a:solidFill>
                            <a:srgbClr val="800000"/>
                          </a:solidFill>
                          <a:latin typeface="Calibri"/>
                        </a:rPr>
                        <a:t>Otros</a:t>
                      </a:r>
                      <a:endParaRPr lang="es-CO" sz="1200" b="1" i="0" u="none" strike="noStrike" dirty="0">
                        <a:solidFill>
                          <a:srgbClr val="800000"/>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l" rtl="0" fontAlgn="b"/>
                      <a:endParaRPr lang="es-CO" sz="1200" b="0" i="0" u="none" strike="noStrike" dirty="0">
                        <a:solidFill>
                          <a:srgbClr val="000000"/>
                        </a:solidFill>
                        <a:latin typeface="Calibri"/>
                      </a:endParaRPr>
                    </a:p>
                  </a:txBody>
                  <a:tcPr marL="6212" marR="6212" marT="6212"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c>
                  <a:txBody>
                    <a:bodyPr/>
                    <a:lstStyle/>
                    <a:p>
                      <a:pPr algn="ctr" rtl="0" fontAlgn="ctr"/>
                      <a:endParaRPr lang="es-CO" sz="1200" b="0" i="0" u="none" strike="noStrike" dirty="0">
                        <a:solidFill>
                          <a:srgbClr val="D8D8D8"/>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chemeClr val="bg1"/>
                    </a:solidFill>
                  </a:tcPr>
                </a:tc>
              </a:tr>
              <a:tr h="213112">
                <a:tc>
                  <a:txBody>
                    <a:bodyPr/>
                    <a:lstStyle/>
                    <a:p>
                      <a:pPr algn="l" rtl="0" fontAlgn="ctr"/>
                      <a:r>
                        <a:rPr lang="es-CO" sz="1200" b="1" i="0" u="none" strike="noStrike" dirty="0">
                          <a:solidFill>
                            <a:schemeClr val="bg1"/>
                          </a:solidFill>
                          <a:latin typeface="Calibri"/>
                        </a:rPr>
                        <a:t>Total </a:t>
                      </a:r>
                      <a:r>
                        <a:rPr lang="es-CO" sz="1200" b="1" i="0" u="none" strike="noStrike" dirty="0" smtClean="0">
                          <a:solidFill>
                            <a:schemeClr val="bg1"/>
                          </a:solidFill>
                          <a:latin typeface="Calibri"/>
                        </a:rPr>
                        <a:t>Ingresos</a:t>
                      </a:r>
                      <a:r>
                        <a:rPr lang="es-CO" sz="1200" b="1" i="0" u="none" strike="noStrike" baseline="0" dirty="0" smtClean="0">
                          <a:solidFill>
                            <a:schemeClr val="bg1"/>
                          </a:solidFill>
                          <a:latin typeface="Calibri"/>
                        </a:rPr>
                        <a:t> por año</a:t>
                      </a:r>
                      <a:endParaRPr lang="es-CO" sz="1200" b="1" i="0" u="none" strike="noStrike" dirty="0">
                        <a:solidFill>
                          <a:schemeClr val="bg1"/>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c>
                  <a:txBody>
                    <a:bodyPr/>
                    <a:lstStyle/>
                    <a:p>
                      <a:pPr algn="ctr" rtl="0" fontAlgn="ctr"/>
                      <a:endParaRPr lang="es-CO" sz="1200" b="1" i="0" u="none" strike="noStrike" dirty="0">
                        <a:solidFill>
                          <a:srgbClr val="95B3D7"/>
                        </a:solidFill>
                        <a:latin typeface="Calibri"/>
                      </a:endParaRPr>
                    </a:p>
                  </a:txBody>
                  <a:tcPr marL="6212" marR="6212" marT="6212"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a:noFill/>
                    </a:lnB>
                    <a:solidFill>
                      <a:srgbClr val="AF272D"/>
                    </a:solidFill>
                  </a:tcPr>
                </a:tc>
              </a:tr>
            </a:tbl>
          </a:graphicData>
        </a:graphic>
      </p:graphicFrame>
      <p:sp>
        <p:nvSpPr>
          <p:cNvPr id="8" name="5 CuadroTexto"/>
          <p:cNvSpPr txBox="1"/>
          <p:nvPr/>
        </p:nvSpPr>
        <p:spPr>
          <a:xfrm>
            <a:off x="5364088" y="545359"/>
            <a:ext cx="3742541" cy="323165"/>
          </a:xfrm>
          <a:prstGeom prst="rect">
            <a:avLst/>
          </a:prstGeom>
          <a:noFill/>
          <a:ln>
            <a:solidFill>
              <a:srgbClr val="800000"/>
            </a:solidFill>
            <a:prstDash val="sysDash"/>
          </a:ln>
        </p:spPr>
        <p:txBody>
          <a:bodyPr wrap="square" rtlCol="0">
            <a:spAutoFit/>
          </a:bodyPr>
          <a:lstStyle/>
          <a:p>
            <a:r>
              <a:rPr lang="es-ES" sz="1500" dirty="0" smtClean="0">
                <a:solidFill>
                  <a:srgbClr val="AF272D"/>
                </a:solidFill>
              </a:rPr>
              <a:t>ENTIDAD  ____________________________</a:t>
            </a:r>
          </a:p>
        </p:txBody>
      </p:sp>
      <p:sp>
        <p:nvSpPr>
          <p:cNvPr id="9" name="1 Título"/>
          <p:cNvSpPr txBox="1">
            <a:spLocks/>
          </p:cNvSpPr>
          <p:nvPr/>
        </p:nvSpPr>
        <p:spPr>
          <a:xfrm>
            <a:off x="-1176" y="368607"/>
            <a:ext cx="7591425" cy="503238"/>
          </a:xfrm>
          <a:prstGeom prst="rect">
            <a:avLst/>
          </a:prstGeom>
        </p:spPr>
        <p:txBody>
          <a:bodyPr anchor="ctr"/>
          <a:lstStyle/>
          <a:p>
            <a:pPr eaLnBrk="1" fontAlgn="auto" hangingPunct="1">
              <a:spcAft>
                <a:spcPts val="0"/>
              </a:spcAft>
              <a:defRPr/>
            </a:pPr>
            <a:r>
              <a:rPr lang="es-ES" sz="2400" b="1" dirty="0" smtClean="0">
                <a:solidFill>
                  <a:srgbClr val="AF272D"/>
                </a:solidFill>
                <a:latin typeface="Cambria" pitchFamily="18" charset="0"/>
                <a:ea typeface="+mj-ea"/>
                <a:cs typeface="+mj-cs"/>
              </a:rPr>
              <a:t>2. </a:t>
            </a:r>
            <a:r>
              <a:rPr lang="es-ES" sz="2400" b="1" dirty="0">
                <a:solidFill>
                  <a:srgbClr val="AF272D"/>
                </a:solidFill>
                <a:latin typeface="Cambria" pitchFamily="18" charset="0"/>
                <a:ea typeface="+mj-ea"/>
                <a:cs typeface="+mj-cs"/>
              </a:rPr>
              <a:t>Ingresos</a:t>
            </a:r>
            <a:r>
              <a:rPr lang="es-ES" sz="2400" b="1" dirty="0" smtClean="0">
                <a:solidFill>
                  <a:srgbClr val="AF272D"/>
                </a:solidFill>
                <a:latin typeface="Cambria" pitchFamily="18" charset="0"/>
                <a:ea typeface="+mj-ea"/>
                <a:cs typeface="+mj-cs"/>
              </a:rPr>
              <a:t> MGMP 2017-2020</a:t>
            </a:r>
            <a:endParaRPr lang="es-CO" sz="2400" b="1" dirty="0">
              <a:solidFill>
                <a:srgbClr val="AF272D"/>
              </a:solidFill>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CuadroTexto"/>
          <p:cNvSpPr txBox="1"/>
          <p:nvPr/>
        </p:nvSpPr>
        <p:spPr>
          <a:xfrm>
            <a:off x="0" y="1340768"/>
            <a:ext cx="7704856" cy="369332"/>
          </a:xfrm>
          <a:prstGeom prst="rect">
            <a:avLst/>
          </a:prstGeom>
          <a:noFill/>
        </p:spPr>
        <p:txBody>
          <a:bodyPr wrap="square" rtlCol="0">
            <a:spAutoFit/>
          </a:bodyPr>
          <a:lstStyle/>
          <a:p>
            <a:r>
              <a:rPr lang="es-ES" b="1" dirty="0" smtClean="0">
                <a:solidFill>
                  <a:srgbClr val="800000"/>
                </a:solidFill>
              </a:rPr>
              <a:t>Supuestos de calculo de ingresos </a:t>
            </a:r>
            <a:endParaRPr lang="es-CO" b="1" dirty="0">
              <a:solidFill>
                <a:srgbClr val="800000"/>
              </a:solidFill>
            </a:endParaRPr>
          </a:p>
        </p:txBody>
      </p:sp>
      <p:sp>
        <p:nvSpPr>
          <p:cNvPr id="7" name="5 CuadroTexto"/>
          <p:cNvSpPr txBox="1"/>
          <p:nvPr/>
        </p:nvSpPr>
        <p:spPr>
          <a:xfrm>
            <a:off x="251520" y="1844824"/>
            <a:ext cx="8712968" cy="4392488"/>
          </a:xfrm>
          <a:prstGeom prst="rect">
            <a:avLst/>
          </a:prstGeom>
          <a:noFill/>
          <a:ln>
            <a:solidFill>
              <a:srgbClr val="800000"/>
            </a:solidFill>
            <a:prstDash val="sysDash"/>
          </a:ln>
        </p:spPr>
        <p:txBody>
          <a:bodyPr wrap="square" rtlCol="0">
            <a:spAutoFit/>
          </a:bodyPr>
          <a:lstStyle/>
          <a:p>
            <a:r>
              <a:rPr lang="es-ES" b="1" dirty="0" smtClean="0">
                <a:solidFill>
                  <a:srgbClr val="800000"/>
                </a:solidFill>
              </a:rPr>
              <a:t>1.</a:t>
            </a:r>
          </a:p>
          <a:p>
            <a:endParaRPr lang="es-ES" b="1" dirty="0" smtClean="0">
              <a:solidFill>
                <a:srgbClr val="800000"/>
              </a:solidFill>
            </a:endParaRPr>
          </a:p>
          <a:p>
            <a:r>
              <a:rPr lang="es-ES" b="1" dirty="0" smtClean="0">
                <a:solidFill>
                  <a:srgbClr val="800000"/>
                </a:solidFill>
              </a:rPr>
              <a:t>2.</a:t>
            </a:r>
          </a:p>
          <a:p>
            <a:endParaRPr lang="es-ES" b="1" dirty="0" smtClean="0">
              <a:solidFill>
                <a:srgbClr val="800000"/>
              </a:solidFill>
            </a:endParaRPr>
          </a:p>
          <a:p>
            <a:r>
              <a:rPr lang="es-ES" b="1" dirty="0" smtClean="0">
                <a:solidFill>
                  <a:srgbClr val="800000"/>
                </a:solidFill>
              </a:rPr>
              <a:t>3.</a:t>
            </a:r>
          </a:p>
          <a:p>
            <a:endParaRPr lang="es-ES" b="1" dirty="0" smtClean="0">
              <a:solidFill>
                <a:srgbClr val="800000"/>
              </a:solidFill>
            </a:endParaRPr>
          </a:p>
          <a:p>
            <a:r>
              <a:rPr lang="es-ES" b="1" dirty="0" smtClean="0">
                <a:solidFill>
                  <a:srgbClr val="800000"/>
                </a:solidFill>
              </a:rPr>
              <a:t>4.</a:t>
            </a:r>
          </a:p>
          <a:p>
            <a:endParaRPr lang="es-ES" b="1" dirty="0" smtClean="0">
              <a:solidFill>
                <a:srgbClr val="800000"/>
              </a:solidFill>
            </a:endParaRPr>
          </a:p>
          <a:p>
            <a:r>
              <a:rPr lang="es-ES" b="1" dirty="0" smtClean="0">
                <a:solidFill>
                  <a:srgbClr val="800000"/>
                </a:solidFill>
              </a:rPr>
              <a:t>5.</a:t>
            </a:r>
          </a:p>
          <a:p>
            <a:r>
              <a:rPr lang="es-ES" b="1" dirty="0" smtClean="0">
                <a:solidFill>
                  <a:srgbClr val="800000"/>
                </a:solidFill>
              </a:rPr>
              <a:t>.</a:t>
            </a:r>
          </a:p>
          <a:p>
            <a:r>
              <a:rPr lang="es-ES" b="1" dirty="0" smtClean="0">
                <a:solidFill>
                  <a:srgbClr val="800000"/>
                </a:solidFill>
              </a:rPr>
              <a:t>.</a:t>
            </a:r>
          </a:p>
          <a:p>
            <a:r>
              <a:rPr lang="es-ES" b="1" dirty="0" smtClean="0">
                <a:solidFill>
                  <a:srgbClr val="800000"/>
                </a:solidFill>
              </a:rPr>
              <a:t>.</a:t>
            </a:r>
          </a:p>
          <a:p>
            <a:r>
              <a:rPr lang="es-ES" b="1" dirty="0" smtClean="0">
                <a:solidFill>
                  <a:srgbClr val="800000"/>
                </a:solidFill>
              </a:rPr>
              <a:t>.</a:t>
            </a:r>
          </a:p>
          <a:p>
            <a:r>
              <a:rPr lang="es-ES" b="1" dirty="0" smtClean="0">
                <a:solidFill>
                  <a:srgbClr val="800000"/>
                </a:solidFill>
              </a:rPr>
              <a:t>.</a:t>
            </a:r>
          </a:p>
          <a:p>
            <a:endParaRPr lang="es-ES" b="1" dirty="0">
              <a:solidFill>
                <a:schemeClr val="accent1">
                  <a:lumMod val="75000"/>
                </a:schemeClr>
              </a:solidFill>
            </a:endParaRPr>
          </a:p>
        </p:txBody>
      </p:sp>
      <p:sp>
        <p:nvSpPr>
          <p:cNvPr id="9" name="1 Título"/>
          <p:cNvSpPr txBox="1">
            <a:spLocks/>
          </p:cNvSpPr>
          <p:nvPr/>
        </p:nvSpPr>
        <p:spPr>
          <a:xfrm>
            <a:off x="0" y="381989"/>
            <a:ext cx="7591425" cy="503238"/>
          </a:xfrm>
          <a:prstGeom prst="rect">
            <a:avLst/>
          </a:prstGeom>
        </p:spPr>
        <p:txBody>
          <a:bodyPr anchor="ctr"/>
          <a:lstStyle/>
          <a:p>
            <a:pPr eaLnBrk="1" fontAlgn="auto" hangingPunct="1">
              <a:spcAft>
                <a:spcPts val="0"/>
              </a:spcAft>
              <a:defRPr/>
            </a:pPr>
            <a:r>
              <a:rPr lang="es-ES" sz="2400" b="1" dirty="0" smtClean="0">
                <a:solidFill>
                  <a:srgbClr val="AF272D"/>
                </a:solidFill>
                <a:latin typeface="Cambria" pitchFamily="18" charset="0"/>
                <a:ea typeface="+mj-ea"/>
                <a:cs typeface="+mj-cs"/>
              </a:rPr>
              <a:t>2. </a:t>
            </a:r>
            <a:r>
              <a:rPr lang="es-ES" sz="2400" b="1" dirty="0" smtClean="0">
                <a:solidFill>
                  <a:srgbClr val="AF272D"/>
                </a:solidFill>
                <a:latin typeface="Cambria" pitchFamily="18" charset="0"/>
              </a:rPr>
              <a:t>In</a:t>
            </a:r>
            <a:r>
              <a:rPr lang="es-ES" sz="2400" b="1" dirty="0">
                <a:solidFill>
                  <a:srgbClr val="AF272D"/>
                </a:solidFill>
                <a:latin typeface="Cambria" pitchFamily="18" charset="0"/>
                <a:ea typeface="+mj-ea"/>
                <a:cs typeface="+mj-cs"/>
              </a:rPr>
              <a:t>gres</a:t>
            </a:r>
            <a:r>
              <a:rPr lang="es-ES" sz="2400" b="1" dirty="0" smtClean="0">
                <a:solidFill>
                  <a:srgbClr val="AF272D"/>
                </a:solidFill>
                <a:latin typeface="Cambria" pitchFamily="18" charset="0"/>
              </a:rPr>
              <a:t>os MGMP </a:t>
            </a:r>
            <a:r>
              <a:rPr lang="es-ES" sz="2400" b="1" dirty="0">
                <a:solidFill>
                  <a:srgbClr val="AF272D"/>
                </a:solidFill>
                <a:latin typeface="Cambria" pitchFamily="18" charset="0"/>
              </a:rPr>
              <a:t>2017-2020</a:t>
            </a:r>
            <a:endParaRPr lang="es-CO" sz="2400" b="1" dirty="0">
              <a:solidFill>
                <a:srgbClr val="AF272D"/>
              </a:solidFill>
              <a:latin typeface="Cambria" pitchFamily="18" charset="0"/>
            </a:endParaRPr>
          </a:p>
        </p:txBody>
      </p:sp>
      <p:sp>
        <p:nvSpPr>
          <p:cNvPr id="10" name="6 CuadroTexto"/>
          <p:cNvSpPr txBox="1"/>
          <p:nvPr/>
        </p:nvSpPr>
        <p:spPr>
          <a:xfrm>
            <a:off x="4716016" y="482309"/>
            <a:ext cx="4392017" cy="369332"/>
          </a:xfrm>
          <a:prstGeom prst="rect">
            <a:avLst/>
          </a:prstGeom>
          <a:noFill/>
        </p:spPr>
        <p:txBody>
          <a:bodyPr wrap="square">
            <a:spAutoFit/>
          </a:bodyPr>
          <a:lstStyle/>
          <a:p>
            <a:pPr algn="r" eaLnBrk="1" fontAlgn="auto" hangingPunct="1">
              <a:spcBef>
                <a:spcPts val="0"/>
              </a:spcBef>
              <a:spcAft>
                <a:spcPts val="0"/>
              </a:spcAft>
              <a:defRPr/>
            </a:pPr>
            <a:r>
              <a:rPr lang="es-ES" dirty="0" smtClean="0">
                <a:solidFill>
                  <a:srgbClr val="AF272D"/>
                </a:solidFill>
                <a:latin typeface="+mn-lt"/>
                <a:cs typeface="+mn-cs"/>
              </a:rPr>
              <a:t>Entidad ______________________________</a:t>
            </a:r>
            <a:endParaRPr lang="es-CO" dirty="0">
              <a:solidFill>
                <a:srgbClr val="AF272D"/>
              </a:solidFill>
              <a:latin typeface="+mn-lt"/>
              <a:cs typeface="+mn-cs"/>
            </a:endParaRPr>
          </a:p>
        </p:txBody>
      </p:sp>
    </p:spTree>
    <p:extLst>
      <p:ext uri="{BB962C8B-B14F-4D97-AF65-F5344CB8AC3E}">
        <p14:creationId xmlns:p14="http://schemas.microsoft.com/office/powerpoint/2010/main" val="1054415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368" y="949402"/>
            <a:ext cx="7704138" cy="368300"/>
          </a:xfrm>
          <a:prstGeom prst="rect">
            <a:avLst/>
          </a:prstGeom>
          <a:noFill/>
        </p:spPr>
        <p:txBody>
          <a:bodyPr>
            <a:spAutoFit/>
          </a:bodyPr>
          <a:lstStyle/>
          <a:p>
            <a:pPr eaLnBrk="1" fontAlgn="auto" hangingPunct="1">
              <a:spcBef>
                <a:spcPts val="0"/>
              </a:spcBef>
              <a:spcAft>
                <a:spcPts val="0"/>
              </a:spcAft>
              <a:defRPr/>
            </a:pPr>
            <a:r>
              <a:rPr lang="es-ES" b="1" dirty="0">
                <a:solidFill>
                  <a:srgbClr val="800000"/>
                </a:solidFill>
                <a:latin typeface="Calibri"/>
                <a:cs typeface="+mn-cs"/>
              </a:rPr>
              <a:t>Tendencia Ingresos Propios 2010 - </a:t>
            </a:r>
            <a:r>
              <a:rPr lang="es-ES" b="1" dirty="0" smtClean="0">
                <a:solidFill>
                  <a:srgbClr val="800000"/>
                </a:solidFill>
                <a:latin typeface="Calibri"/>
                <a:cs typeface="+mn-cs"/>
              </a:rPr>
              <a:t>2020</a:t>
            </a:r>
            <a:endParaRPr lang="es-CO" b="1" dirty="0">
              <a:solidFill>
                <a:srgbClr val="800000"/>
              </a:solidFill>
              <a:latin typeface="Calibri"/>
              <a:cs typeface="+mn-cs"/>
            </a:endParaRPr>
          </a:p>
        </p:txBody>
      </p:sp>
      <p:sp>
        <p:nvSpPr>
          <p:cNvPr id="8" name="1 Título"/>
          <p:cNvSpPr txBox="1">
            <a:spLocks/>
          </p:cNvSpPr>
          <p:nvPr/>
        </p:nvSpPr>
        <p:spPr>
          <a:xfrm>
            <a:off x="76200" y="333375"/>
            <a:ext cx="7591425" cy="503238"/>
          </a:xfrm>
          <a:prstGeom prst="rect">
            <a:avLst/>
          </a:prstGeom>
        </p:spPr>
        <p:txBody>
          <a:bodyPr anchor="ctr"/>
          <a:lstStyle/>
          <a:p>
            <a:pPr eaLnBrk="1" fontAlgn="auto" hangingPunct="1">
              <a:spcAft>
                <a:spcPts val="0"/>
              </a:spcAft>
              <a:defRPr/>
            </a:pPr>
            <a:endParaRPr lang="es-CO" sz="2300" b="1" dirty="0">
              <a:solidFill>
                <a:srgbClr val="4F81BD">
                  <a:lumMod val="75000"/>
                </a:srgbClr>
              </a:solidFill>
              <a:latin typeface="Cambria" pitchFamily="18" charset="0"/>
              <a:ea typeface="+mj-ea"/>
              <a:cs typeface="+mj-cs"/>
            </a:endParaRPr>
          </a:p>
        </p:txBody>
      </p:sp>
      <p:sp>
        <p:nvSpPr>
          <p:cNvPr id="11" name="1 Título"/>
          <p:cNvSpPr txBox="1">
            <a:spLocks/>
          </p:cNvSpPr>
          <p:nvPr/>
        </p:nvSpPr>
        <p:spPr>
          <a:xfrm>
            <a:off x="0" y="392683"/>
            <a:ext cx="7591425" cy="503238"/>
          </a:xfrm>
          <a:prstGeom prst="rect">
            <a:avLst/>
          </a:prstGeom>
        </p:spPr>
        <p:txBody>
          <a:bodyPr anchor="ctr"/>
          <a:lstStyle/>
          <a:p>
            <a:pPr eaLnBrk="1" fontAlgn="auto" hangingPunct="1">
              <a:spcAft>
                <a:spcPts val="0"/>
              </a:spcAft>
              <a:defRPr/>
            </a:pPr>
            <a:r>
              <a:rPr lang="es-ES" sz="2400" b="1" dirty="0" smtClean="0">
                <a:solidFill>
                  <a:srgbClr val="AF272D"/>
                </a:solidFill>
                <a:latin typeface="Cambria" pitchFamily="18" charset="0"/>
                <a:ea typeface="+mj-ea"/>
                <a:cs typeface="+mj-cs"/>
              </a:rPr>
              <a:t>2. </a:t>
            </a:r>
            <a:r>
              <a:rPr lang="es-ES" sz="2400" b="1" dirty="0">
                <a:solidFill>
                  <a:srgbClr val="AF272D"/>
                </a:solidFill>
                <a:latin typeface="Cambria" pitchFamily="18" charset="0"/>
              </a:rPr>
              <a:t>Ingresos </a:t>
            </a:r>
            <a:r>
              <a:rPr lang="es-ES" sz="2400" b="1" dirty="0" smtClean="0">
                <a:solidFill>
                  <a:srgbClr val="AF272D"/>
                </a:solidFill>
                <a:latin typeface="Cambria" pitchFamily="18" charset="0"/>
              </a:rPr>
              <a:t>MGMP </a:t>
            </a:r>
            <a:r>
              <a:rPr lang="es-ES" sz="2400" b="1" dirty="0">
                <a:solidFill>
                  <a:srgbClr val="AF272D"/>
                </a:solidFill>
                <a:latin typeface="Cambria" pitchFamily="18" charset="0"/>
              </a:rPr>
              <a:t>2017-2020</a:t>
            </a:r>
            <a:endParaRPr lang="es-CO" sz="2400" b="1" dirty="0">
              <a:solidFill>
                <a:srgbClr val="AF272D"/>
              </a:solidFill>
              <a:latin typeface="Cambria" pitchFamily="18" charset="0"/>
            </a:endParaRPr>
          </a:p>
        </p:txBody>
      </p:sp>
      <p:graphicFrame>
        <p:nvGraphicFramePr>
          <p:cNvPr id="12" name="Gráfico 11"/>
          <p:cNvGraphicFramePr>
            <a:graphicFrameLocks/>
          </p:cNvGraphicFramePr>
          <p:nvPr>
            <p:extLst>
              <p:ext uri="{D42A27DB-BD31-4B8C-83A1-F6EECF244321}">
                <p14:modId xmlns:p14="http://schemas.microsoft.com/office/powerpoint/2010/main" val="2472216773"/>
              </p:ext>
            </p:extLst>
          </p:nvPr>
        </p:nvGraphicFramePr>
        <p:xfrm>
          <a:off x="539552" y="1430491"/>
          <a:ext cx="7953376" cy="4886326"/>
        </p:xfrm>
        <a:graphic>
          <a:graphicData uri="http://schemas.openxmlformats.org/drawingml/2006/chart">
            <c:chart xmlns:c="http://schemas.openxmlformats.org/drawingml/2006/chart" xmlns:r="http://schemas.openxmlformats.org/officeDocument/2006/relationships" r:id="rId3"/>
          </a:graphicData>
        </a:graphic>
      </p:graphicFrame>
      <p:sp>
        <p:nvSpPr>
          <p:cNvPr id="13" name="6 CuadroTexto"/>
          <p:cNvSpPr txBox="1"/>
          <p:nvPr/>
        </p:nvSpPr>
        <p:spPr>
          <a:xfrm>
            <a:off x="4644008" y="416788"/>
            <a:ext cx="4355529" cy="369332"/>
          </a:xfrm>
          <a:prstGeom prst="rect">
            <a:avLst/>
          </a:prstGeom>
          <a:noFill/>
        </p:spPr>
        <p:txBody>
          <a:bodyPr wrap="square">
            <a:spAutoFit/>
          </a:bodyPr>
          <a:lstStyle/>
          <a:p>
            <a:pPr algn="r">
              <a:defRPr/>
            </a:pPr>
            <a:r>
              <a:rPr lang="es-ES" dirty="0">
                <a:solidFill>
                  <a:srgbClr val="AF272D"/>
                </a:solidFill>
              </a:rPr>
              <a:t>Entidad </a:t>
            </a:r>
            <a:r>
              <a:rPr lang="es-ES" dirty="0" smtClean="0">
                <a:solidFill>
                  <a:srgbClr val="AF272D"/>
                </a:solidFill>
              </a:rPr>
              <a:t>_____________________________</a:t>
            </a:r>
            <a:endParaRPr lang="es-CO" dirty="0">
              <a:solidFill>
                <a:srgbClr val="AF272D"/>
              </a:solidFill>
            </a:endParaRPr>
          </a:p>
        </p:txBody>
      </p:sp>
    </p:spTree>
    <p:extLst>
      <p:ext uri="{BB962C8B-B14F-4D97-AF65-F5344CB8AC3E}">
        <p14:creationId xmlns:p14="http://schemas.microsoft.com/office/powerpoint/2010/main" val="2125114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23528" y="1192525"/>
            <a:ext cx="7704856" cy="323165"/>
          </a:xfrm>
          <a:prstGeom prst="rect">
            <a:avLst/>
          </a:prstGeom>
          <a:noFill/>
          <a:ln>
            <a:solidFill>
              <a:srgbClr val="800000"/>
            </a:solidFill>
            <a:prstDash val="sysDash"/>
          </a:ln>
        </p:spPr>
        <p:txBody>
          <a:bodyPr wrap="square" rtlCol="0">
            <a:spAutoFit/>
          </a:bodyPr>
          <a:lstStyle/>
          <a:p>
            <a:r>
              <a:rPr lang="es-ES" sz="1500" dirty="0" smtClean="0">
                <a:solidFill>
                  <a:srgbClr val="800000"/>
                </a:solidFill>
              </a:rPr>
              <a:t>Incluir las vigencias futuras aprobadas por DNP y MHCP para el periodo 2017-2020.</a:t>
            </a:r>
            <a:endParaRPr lang="es-CO" sz="1500" dirty="0">
              <a:solidFill>
                <a:srgbClr val="800000"/>
              </a:solidFill>
            </a:endParaRPr>
          </a:p>
        </p:txBody>
      </p:sp>
      <p:sp>
        <p:nvSpPr>
          <p:cNvPr id="7" name="6 CuadroTexto"/>
          <p:cNvSpPr txBox="1"/>
          <p:nvPr/>
        </p:nvSpPr>
        <p:spPr>
          <a:xfrm>
            <a:off x="4575895" y="368249"/>
            <a:ext cx="4572000" cy="369332"/>
          </a:xfrm>
          <a:prstGeom prst="rect">
            <a:avLst/>
          </a:prstGeom>
          <a:noFill/>
        </p:spPr>
        <p:txBody>
          <a:bodyPr wrap="square">
            <a:spAutoFit/>
          </a:bodyPr>
          <a:lstStyle/>
          <a:p>
            <a:pPr>
              <a:defRPr/>
            </a:pPr>
            <a:r>
              <a:rPr lang="es-ES" dirty="0" smtClean="0">
                <a:solidFill>
                  <a:srgbClr val="AF272D"/>
                </a:solidFill>
              </a:rPr>
              <a:t>Entidad: CONTADURÍA GENERAL DE LA NACIÓN </a:t>
            </a:r>
            <a:endParaRPr lang="es-CO" dirty="0">
              <a:solidFill>
                <a:srgbClr val="AF272D"/>
              </a:solidFill>
            </a:endParaRPr>
          </a:p>
        </p:txBody>
      </p:sp>
      <p:sp>
        <p:nvSpPr>
          <p:cNvPr id="8" name="1 Título"/>
          <p:cNvSpPr txBox="1">
            <a:spLocks/>
          </p:cNvSpPr>
          <p:nvPr/>
        </p:nvSpPr>
        <p:spPr>
          <a:xfrm>
            <a:off x="107950" y="333375"/>
            <a:ext cx="7593013" cy="503238"/>
          </a:xfrm>
          <a:prstGeom prst="rect">
            <a:avLst/>
          </a:prstGeom>
        </p:spPr>
        <p:txBody>
          <a:bodyPr anchor="ctr"/>
          <a:lstStyle/>
          <a:p>
            <a:pPr eaLnBrk="1" fontAlgn="auto" hangingPunct="1">
              <a:spcAft>
                <a:spcPts val="0"/>
              </a:spcAft>
              <a:defRPr/>
            </a:pPr>
            <a:r>
              <a:rPr lang="es-ES" sz="2400" b="1" dirty="0">
                <a:solidFill>
                  <a:srgbClr val="AF272D"/>
                </a:solidFill>
                <a:latin typeface="Cambria" pitchFamily="18" charset="0"/>
                <a:ea typeface="+mj-ea"/>
                <a:cs typeface="+mj-cs"/>
              </a:rPr>
              <a:t>3</a:t>
            </a:r>
            <a:r>
              <a:rPr lang="es-ES" sz="2400" b="1" dirty="0" smtClean="0">
                <a:solidFill>
                  <a:srgbClr val="AF272D"/>
                </a:solidFill>
                <a:latin typeface="Cambria" pitchFamily="18" charset="0"/>
                <a:ea typeface="+mj-ea"/>
                <a:cs typeface="+mj-cs"/>
              </a:rPr>
              <a:t>. </a:t>
            </a:r>
            <a:r>
              <a:rPr lang="es-ES" sz="2400" b="1" dirty="0">
                <a:solidFill>
                  <a:srgbClr val="AF272D"/>
                </a:solidFill>
                <a:latin typeface="Cambria" pitchFamily="18" charset="0"/>
                <a:ea typeface="+mj-ea"/>
                <a:cs typeface="+mj-cs"/>
              </a:rPr>
              <a:t>Vigencias Futuras 2017-2020</a:t>
            </a:r>
            <a:endParaRPr lang="es-CO" sz="2400" b="1" dirty="0">
              <a:solidFill>
                <a:srgbClr val="AF272D"/>
              </a:solidFill>
              <a:latin typeface="Cambria" pitchFamily="18" charset="0"/>
              <a:ea typeface="+mj-ea"/>
              <a:cs typeface="+mj-cs"/>
            </a:endParaRPr>
          </a:p>
        </p:txBody>
      </p:sp>
      <p:graphicFrame>
        <p:nvGraphicFramePr>
          <p:cNvPr id="12" name="Tabla 11"/>
          <p:cNvGraphicFramePr>
            <a:graphicFrameLocks noGrp="1"/>
          </p:cNvGraphicFramePr>
          <p:nvPr>
            <p:extLst>
              <p:ext uri="{D42A27DB-BD31-4B8C-83A1-F6EECF244321}">
                <p14:modId xmlns:p14="http://schemas.microsoft.com/office/powerpoint/2010/main" val="3445933617"/>
              </p:ext>
            </p:extLst>
          </p:nvPr>
        </p:nvGraphicFramePr>
        <p:xfrm>
          <a:off x="457200" y="2276872"/>
          <a:ext cx="8229600" cy="2880320"/>
        </p:xfrm>
        <a:graphic>
          <a:graphicData uri="http://schemas.openxmlformats.org/drawingml/2006/table">
            <a:tbl>
              <a:tblPr/>
              <a:tblGrid>
                <a:gridCol w="2267022"/>
                <a:gridCol w="993763"/>
                <a:gridCol w="993763"/>
                <a:gridCol w="993763"/>
                <a:gridCol w="993763"/>
                <a:gridCol w="993763"/>
                <a:gridCol w="993763"/>
              </a:tblGrid>
              <a:tr h="357673">
                <a:tc>
                  <a:txBody>
                    <a:bodyPr/>
                    <a:lstStyle/>
                    <a:p>
                      <a:pPr algn="l" rtl="0" fontAlgn="ctr"/>
                      <a:r>
                        <a:rPr lang="es-CO" sz="1100" b="1" i="0" u="none" strike="noStrike" dirty="0">
                          <a:solidFill>
                            <a:srgbClr val="800000"/>
                          </a:solidFill>
                          <a:effectLst/>
                          <a:latin typeface="Calibri" panose="020F0502020204030204" pitchFamily="34" charset="0"/>
                        </a:rPr>
                        <a:t>Millones de pesos</a:t>
                      </a:r>
                    </a:p>
                  </a:txBody>
                  <a:tcPr marL="7764" marR="7764" marT="77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7764" marR="7764" marT="776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s-CO" sz="1100" b="0" i="0" u="none" strike="noStrike">
                          <a:solidFill>
                            <a:srgbClr val="000000"/>
                          </a:solidFill>
                          <a:effectLst/>
                          <a:latin typeface="Arial" panose="020B0604020202020204" pitchFamily="34" charset="0"/>
                        </a:rPr>
                        <a:t> </a:t>
                      </a:r>
                    </a:p>
                  </a:txBody>
                  <a:tcPr marL="7764" marR="7764" marT="776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rtl="0" fontAlgn="ctr"/>
                      <a:r>
                        <a:rPr lang="es-CO" sz="1100" b="1" i="0" u="none" strike="noStrike">
                          <a:solidFill>
                            <a:srgbClr val="FFFFFF"/>
                          </a:solidFill>
                          <a:effectLst/>
                          <a:latin typeface="Calibri" panose="020F0502020204030204" pitchFamily="34" charset="0"/>
                        </a:rPr>
                        <a:t>Vigencias Futuras aprobadas 2017-2020</a:t>
                      </a:r>
                    </a:p>
                  </a:txBody>
                  <a:tcPr marL="7764" marR="7764" marT="77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r>
              <a:tr h="246163">
                <a:tc>
                  <a:txBody>
                    <a:bodyPr/>
                    <a:lstStyle/>
                    <a:p>
                      <a:pPr algn="ctr" rtl="0" fontAlgn="ctr"/>
                      <a:r>
                        <a:rPr lang="es-CO" sz="1100" b="1" i="0" u="none" strike="noStrike">
                          <a:solidFill>
                            <a:srgbClr val="FFFFFF"/>
                          </a:solidFill>
                          <a:effectLst/>
                          <a:latin typeface="Calibri" panose="020F0502020204030204" pitchFamily="34" charset="0"/>
                        </a:rPr>
                        <a:t>Vigencias Futuras</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2016</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2016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2017</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2018</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2019</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1100" b="1" i="0" u="none" strike="noStrike">
                          <a:solidFill>
                            <a:srgbClr val="FFFFFF"/>
                          </a:solidFill>
                          <a:effectLst/>
                          <a:latin typeface="Calibri" panose="020F0502020204030204" pitchFamily="34" charset="0"/>
                        </a:rPr>
                        <a:t>2020</a:t>
                      </a:r>
                    </a:p>
                  </a:txBody>
                  <a:tcPr marL="7764" marR="7764" marT="776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441831">
                <a:tc>
                  <a:txBody>
                    <a:bodyPr/>
                    <a:lstStyle/>
                    <a:p>
                      <a:pPr algn="l" rtl="0" fontAlgn="ctr"/>
                      <a:r>
                        <a:rPr lang="es-CO" sz="1100" b="1" i="0" u="none" strike="noStrike">
                          <a:solidFill>
                            <a:srgbClr val="800000"/>
                          </a:solidFill>
                          <a:effectLst/>
                          <a:latin typeface="Calibri" panose="020F0502020204030204" pitchFamily="34" charset="0"/>
                        </a:rPr>
                        <a:t>Funcionamiento</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Arial" panose="020B0604020202020204" pitchFamily="34" charset="0"/>
                        </a:rPr>
                        <a:t> </a:t>
                      </a:r>
                      <a:r>
                        <a:rPr lang="es-CO" sz="1100" b="0" i="0" u="none" strike="noStrike" dirty="0" smtClean="0">
                          <a:solidFill>
                            <a:schemeClr val="tx1"/>
                          </a:solidFill>
                          <a:effectLst/>
                          <a:latin typeface="Arial" panose="020B0604020202020204" pitchFamily="34" charset="0"/>
                        </a:rPr>
                        <a:t>12.031</a:t>
                      </a:r>
                      <a:endParaRPr lang="es-CO" sz="1100" b="0" i="0" u="none" strike="noStrike" dirty="0">
                        <a:solidFill>
                          <a:schemeClr val="tx1"/>
                        </a:solidFill>
                        <a:effectLst/>
                        <a:latin typeface="Arial" panose="020B0604020202020204" pitchFamily="34" charset="0"/>
                      </a:endParaRP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r>
                        <a:rPr lang="es-CO" sz="1100" b="0" i="0" u="none" strike="noStrike" dirty="0" smtClean="0">
                          <a:solidFill>
                            <a:schemeClr val="tx1"/>
                          </a:solidFill>
                          <a:effectLst/>
                          <a:latin typeface="Calibri" panose="020F0502020204030204" pitchFamily="34" charset="0"/>
                        </a:rPr>
                        <a:t>11.944</a:t>
                      </a:r>
                      <a:endParaRPr lang="es-CO" sz="1100" b="0" i="0" u="none" strike="noStrike" dirty="0">
                        <a:solidFill>
                          <a:schemeClr val="tx1"/>
                        </a:solidFill>
                        <a:effectLst/>
                        <a:latin typeface="Calibri" panose="020F0502020204030204" pitchFamily="34" charset="0"/>
                      </a:endParaRP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r>
                        <a:rPr lang="es-CO" sz="1100" b="0" i="0" u="none" strike="noStrike" dirty="0" smtClean="0">
                          <a:solidFill>
                            <a:schemeClr val="tx1"/>
                          </a:solidFill>
                          <a:effectLst/>
                          <a:latin typeface="Calibri" panose="020F0502020204030204" pitchFamily="34" charset="0"/>
                        </a:rPr>
                        <a:t>1.502</a:t>
                      </a:r>
                    </a:p>
                    <a:p>
                      <a:pPr algn="just" rtl="0" fontAlgn="ctr"/>
                      <a:endParaRPr lang="es-CO" sz="1100" b="0" i="0" u="none" strike="noStrike" dirty="0">
                        <a:solidFill>
                          <a:schemeClr val="tx1"/>
                        </a:solidFill>
                        <a:effectLst/>
                        <a:latin typeface="Calibri" panose="020F0502020204030204" pitchFamily="34" charset="0"/>
                      </a:endParaRP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r>
              <a:tr h="262995">
                <a:tc>
                  <a:txBody>
                    <a:bodyPr/>
                    <a:lstStyle/>
                    <a:p>
                      <a:pPr algn="l" rtl="0" fontAlgn="ctr"/>
                      <a:r>
                        <a:rPr lang="es-CO" sz="1100" b="1" i="0" u="none" strike="noStrike">
                          <a:solidFill>
                            <a:srgbClr val="800000"/>
                          </a:solidFill>
                          <a:effectLst/>
                          <a:latin typeface="Calibri" panose="020F0502020204030204" pitchFamily="34" charset="0"/>
                        </a:rPr>
                        <a:t>Inversión </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Arial" panose="020B060402020202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1" i="0" u="none" strike="noStrike" dirty="0">
                          <a:solidFill>
                            <a:schemeClr val="tx1"/>
                          </a:solidFill>
                          <a:effectLst/>
                          <a:latin typeface="Calibri" panose="020F0502020204030204" pitchFamily="34" charset="0"/>
                        </a:rPr>
                        <a:t>0</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1" i="0" u="none" strike="noStrike">
                          <a:solidFill>
                            <a:schemeClr val="tx1"/>
                          </a:solidFill>
                          <a:effectLst/>
                          <a:latin typeface="Calibri" panose="020F0502020204030204" pitchFamily="34" charset="0"/>
                        </a:rPr>
                        <a:t>0</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1" i="0" u="none" strike="noStrike">
                          <a:solidFill>
                            <a:schemeClr val="tx1"/>
                          </a:solidFill>
                          <a:effectLst/>
                          <a:latin typeface="Calibri" panose="020F0502020204030204" pitchFamily="34" charset="0"/>
                        </a:rPr>
                        <a:t>0</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1" i="0" u="none" strike="noStrike">
                          <a:solidFill>
                            <a:schemeClr val="tx1"/>
                          </a:solidFill>
                          <a:effectLst/>
                          <a:latin typeface="Calibri" panose="020F0502020204030204" pitchFamily="34" charset="0"/>
                        </a:rPr>
                        <a:t>0</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1" i="0" u="none" strike="noStrike" dirty="0">
                          <a:solidFill>
                            <a:schemeClr val="tx1"/>
                          </a:solidFill>
                          <a:effectLst/>
                          <a:latin typeface="Calibri" panose="020F0502020204030204" pitchFamily="34" charset="0"/>
                        </a:rPr>
                        <a:t>0</a:t>
                      </a:r>
                    </a:p>
                  </a:txBody>
                  <a:tcPr marL="7764" marR="7764" marT="7764"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r>
              <a:tr h="262995">
                <a:tc>
                  <a:txBody>
                    <a:bodyPr/>
                    <a:lstStyle/>
                    <a:p>
                      <a:pPr algn="r" rtl="0" fontAlgn="ctr"/>
                      <a:r>
                        <a:rPr lang="es-CO" sz="1100" b="0" i="0" u="none" strike="noStrike">
                          <a:solidFill>
                            <a:srgbClr val="800000"/>
                          </a:solidFill>
                          <a:effectLst/>
                          <a:latin typeface="Calibri" panose="020F0502020204030204" pitchFamily="34" charset="0"/>
                        </a:rPr>
                        <a:t>Proyecto 1</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Arial" panose="020B060402020202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r>
              <a:tr h="262995">
                <a:tc>
                  <a:txBody>
                    <a:bodyPr/>
                    <a:lstStyle/>
                    <a:p>
                      <a:pPr algn="r" rtl="0" fontAlgn="ctr"/>
                      <a:r>
                        <a:rPr lang="es-CO" sz="1100" b="0" i="0" u="none" strike="noStrike">
                          <a:solidFill>
                            <a:srgbClr val="800000"/>
                          </a:solidFill>
                          <a:effectLst/>
                          <a:latin typeface="Calibri" panose="020F0502020204030204" pitchFamily="34" charset="0"/>
                        </a:rPr>
                        <a:t>Proyecto 2</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Arial" panose="020B060402020202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AF272D"/>
                      </a:solidFill>
                      <a:prstDash val="solid"/>
                      <a:round/>
                      <a:headEnd type="none" w="med" len="med"/>
                      <a:tailEnd type="none" w="med" len="med"/>
                    </a:lnB>
                  </a:tcPr>
                </a:tc>
              </a:tr>
              <a:tr h="262995">
                <a:tc>
                  <a:txBody>
                    <a:bodyPr/>
                    <a:lstStyle/>
                    <a:p>
                      <a:pPr algn="r" rtl="0" fontAlgn="ctr"/>
                      <a:r>
                        <a:rPr lang="es-CO" sz="1100" b="0" i="0" u="none" strike="noStrike">
                          <a:solidFill>
                            <a:srgbClr val="800000"/>
                          </a:solidFill>
                          <a:effectLst/>
                          <a:latin typeface="Calibri" panose="020F0502020204030204" pitchFamily="34" charset="0"/>
                        </a:rPr>
                        <a:t>Proyecto n</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Arial" panose="020B060402020202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6350" cap="flat" cmpd="sng" algn="ctr">
                      <a:solidFill>
                        <a:srgbClr val="AF272D"/>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just" rtl="0" fontAlgn="ctr"/>
                      <a:r>
                        <a:rPr lang="es-CO" sz="1100" b="0" i="0" u="none" strike="noStrike" dirty="0">
                          <a:solidFill>
                            <a:schemeClr val="tx1"/>
                          </a:solidFill>
                          <a:effectLst/>
                          <a:latin typeface="Calibri" panose="020F0502020204030204" pitchFamily="34" charset="0"/>
                        </a:rPr>
                        <a:t> </a:t>
                      </a:r>
                    </a:p>
                  </a:txBody>
                  <a:tcPr marL="7764" marR="7764" marT="7764" marB="0" anchor="ctr">
                    <a:lnL w="6350" cap="flat" cmpd="sng" algn="ctr">
                      <a:solidFill>
                        <a:srgbClr val="AF272D"/>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AF272D"/>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536510">
                <a:tc>
                  <a:txBody>
                    <a:bodyPr/>
                    <a:lstStyle/>
                    <a:p>
                      <a:pPr algn="just" rtl="0" fontAlgn="ctr"/>
                      <a:r>
                        <a:rPr lang="es-CO" sz="1100" b="1" i="0" u="none" strike="noStrike">
                          <a:solidFill>
                            <a:srgbClr val="FFFFFF"/>
                          </a:solidFill>
                          <a:effectLst/>
                          <a:latin typeface="Calibri" panose="020F0502020204030204" pitchFamily="34" charset="0"/>
                        </a:rPr>
                        <a:t>Total Vigencias Futuras 2017-2020</a:t>
                      </a:r>
                    </a:p>
                  </a:txBody>
                  <a:tcPr marL="7764" marR="7764" marT="7764"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rtl="0"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r" fontAlgn="ctr"/>
                      <a:r>
                        <a:rPr lang="es-CO" sz="1100" b="0" i="0" u="none" strike="noStrike">
                          <a:solidFill>
                            <a:srgbClr val="000000"/>
                          </a:solidFill>
                          <a:effectLst/>
                          <a:latin typeface="Arial" panose="020B0604020202020204" pitchFamily="34" charset="0"/>
                        </a:rPr>
                        <a:t> </a:t>
                      </a:r>
                    </a:p>
                  </a:txBody>
                  <a:tcPr marL="7764" marR="7764" marT="7764"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r>
              <a:tr h="246163">
                <a:tc gridSpan="5">
                  <a:txBody>
                    <a:bodyPr/>
                    <a:lstStyle/>
                    <a:p>
                      <a:pPr algn="l" rtl="0" fontAlgn="ctr"/>
                      <a:r>
                        <a:rPr lang="es-CO" sz="900" b="0" i="0" u="none" strike="noStrike">
                          <a:solidFill>
                            <a:srgbClr val="800000"/>
                          </a:solidFill>
                          <a:effectLst/>
                          <a:latin typeface="Calibri" panose="020F0502020204030204" pitchFamily="34" charset="0"/>
                        </a:rPr>
                        <a:t>* Apropiación vigente a abril de 2016, descontando aplazamiento</a:t>
                      </a:r>
                    </a:p>
                  </a:txBody>
                  <a:tcPr marL="7764" marR="7764" marT="7764"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ctr"/>
                      <a:r>
                        <a:rPr lang="es-CO" sz="1100" b="0" i="0" u="none" strike="noStrike">
                          <a:solidFill>
                            <a:srgbClr val="000000"/>
                          </a:solidFill>
                          <a:effectLst/>
                          <a:latin typeface="Arial" panose="020B0604020202020204" pitchFamily="34" charset="0"/>
                        </a:rPr>
                        <a:t> </a:t>
                      </a:r>
                    </a:p>
                  </a:txBody>
                  <a:tcPr marL="7764" marR="7764" marT="776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s-CO" sz="1100" b="0" i="0" u="none" strike="noStrike" dirty="0">
                          <a:solidFill>
                            <a:srgbClr val="000000"/>
                          </a:solidFill>
                          <a:effectLst/>
                          <a:latin typeface="Arial" panose="020B0604020202020204" pitchFamily="34" charset="0"/>
                        </a:rPr>
                        <a:t> </a:t>
                      </a:r>
                    </a:p>
                  </a:txBody>
                  <a:tcPr marL="7764" marR="7764" marT="7764"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03900" y="337728"/>
            <a:ext cx="7592888" cy="5040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s-ES" sz="2300" b="1" dirty="0" smtClean="0">
                <a:solidFill>
                  <a:srgbClr val="AF272D"/>
                </a:solidFill>
                <a:latin typeface="Cambria" pitchFamily="18" charset="0"/>
                <a:ea typeface="+mj-ea"/>
                <a:cs typeface="+mj-cs"/>
              </a:rPr>
              <a:t>3. Vigencias Futuras Vs MGMP 2017-2020 Autorizadas</a:t>
            </a:r>
            <a:endParaRPr kumimoji="0" lang="es-CO" sz="23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sp>
        <p:nvSpPr>
          <p:cNvPr id="7" name="6 CuadroTexto"/>
          <p:cNvSpPr txBox="1"/>
          <p:nvPr/>
        </p:nvSpPr>
        <p:spPr>
          <a:xfrm>
            <a:off x="179637" y="5711783"/>
            <a:ext cx="8784976" cy="646331"/>
          </a:xfrm>
          <a:prstGeom prst="rect">
            <a:avLst/>
          </a:prstGeom>
          <a:noFill/>
          <a:ln>
            <a:solidFill>
              <a:srgbClr val="800000"/>
            </a:solidFill>
            <a:prstDash val="sysDash"/>
          </a:ln>
        </p:spPr>
        <p:txBody>
          <a:bodyPr wrap="square" rtlCol="0">
            <a:spAutoFit/>
          </a:bodyPr>
          <a:lstStyle/>
          <a:p>
            <a:r>
              <a:rPr lang="es-ES" dirty="0" smtClean="0">
                <a:solidFill>
                  <a:srgbClr val="800000"/>
                </a:solidFill>
              </a:rPr>
              <a:t>Principales proyectos con Vigencias futuras</a:t>
            </a:r>
          </a:p>
          <a:p>
            <a:endParaRPr lang="es-CO" dirty="0">
              <a:solidFill>
                <a:schemeClr val="accent1">
                  <a:lumMod val="75000"/>
                </a:schemeClr>
              </a:solidFill>
            </a:endParaRPr>
          </a:p>
        </p:txBody>
      </p:sp>
      <p:graphicFrame>
        <p:nvGraphicFramePr>
          <p:cNvPr id="11" name="Gráfico 10"/>
          <p:cNvGraphicFramePr>
            <a:graphicFrameLocks/>
          </p:cNvGraphicFramePr>
          <p:nvPr>
            <p:extLst>
              <p:ext uri="{D42A27DB-BD31-4B8C-83A1-F6EECF244321}">
                <p14:modId xmlns:p14="http://schemas.microsoft.com/office/powerpoint/2010/main" val="2548876054"/>
              </p:ext>
            </p:extLst>
          </p:nvPr>
        </p:nvGraphicFramePr>
        <p:xfrm>
          <a:off x="614362" y="1012032"/>
          <a:ext cx="7915275" cy="4632668"/>
        </p:xfrm>
        <a:graphic>
          <a:graphicData uri="http://schemas.openxmlformats.org/drawingml/2006/chart">
            <c:chart xmlns:c="http://schemas.openxmlformats.org/drawingml/2006/chart" xmlns:r="http://schemas.openxmlformats.org/officeDocument/2006/relationships" r:id="rId3"/>
          </a:graphicData>
        </a:graphic>
      </p:graphicFrame>
      <p:sp>
        <p:nvSpPr>
          <p:cNvPr id="6" name="6 CuadroTexto"/>
          <p:cNvSpPr txBox="1"/>
          <p:nvPr/>
        </p:nvSpPr>
        <p:spPr>
          <a:xfrm>
            <a:off x="4575895" y="116632"/>
            <a:ext cx="4572000" cy="369332"/>
          </a:xfrm>
          <a:prstGeom prst="rect">
            <a:avLst/>
          </a:prstGeom>
          <a:noFill/>
        </p:spPr>
        <p:txBody>
          <a:bodyPr wrap="square">
            <a:spAutoFit/>
          </a:bodyPr>
          <a:lstStyle/>
          <a:p>
            <a:pPr>
              <a:defRPr/>
            </a:pPr>
            <a:r>
              <a:rPr lang="es-ES" dirty="0" smtClean="0">
                <a:solidFill>
                  <a:srgbClr val="AF272D"/>
                </a:solidFill>
              </a:rPr>
              <a:t>Entidad: CONTADURÍA GENERAL DE LA NACIÓN </a:t>
            </a:r>
            <a:endParaRPr lang="es-CO" dirty="0">
              <a:solidFill>
                <a:srgbClr val="AF272D"/>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353" y="480568"/>
            <a:ext cx="7772400" cy="36004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dirty="0" smtClean="0">
                <a:ln>
                  <a:noFill/>
                </a:ln>
                <a:solidFill>
                  <a:srgbClr val="AF272D"/>
                </a:solidFill>
                <a:effectLst/>
                <a:uLnTx/>
                <a:uFillTx/>
                <a:latin typeface="Cambria" pitchFamily="18" charset="0"/>
                <a:ea typeface="+mj-ea"/>
                <a:cs typeface="+mj-cs"/>
              </a:rPr>
              <a:t>4. Solicitud MGMP 2017-2020 </a:t>
            </a:r>
            <a:r>
              <a:rPr kumimoji="0" lang="es-ES" sz="2400" b="1" i="0" u="none" strike="noStrike" kern="1200" cap="none" spc="0" normalizeH="0" noProof="0" dirty="0" smtClean="0">
                <a:ln>
                  <a:noFill/>
                </a:ln>
                <a:solidFill>
                  <a:srgbClr val="AF272D"/>
                </a:solidFill>
                <a:effectLst/>
                <a:uLnTx/>
                <a:uFillTx/>
                <a:latin typeface="Cambria" pitchFamily="18" charset="0"/>
                <a:ea typeface="+mj-ea"/>
                <a:cs typeface="+mj-cs"/>
              </a:rPr>
              <a:t>Funcionamiento </a:t>
            </a:r>
            <a:endParaRPr kumimoji="0" lang="es-CO" sz="2400" b="1" i="0" u="none" strike="noStrike" kern="1200" cap="none" spc="0" normalizeH="0" baseline="0" noProof="0" dirty="0" smtClean="0">
              <a:ln>
                <a:noFill/>
              </a:ln>
              <a:solidFill>
                <a:srgbClr val="AF272D"/>
              </a:solidFill>
              <a:effectLst/>
              <a:uLnTx/>
              <a:uFillTx/>
              <a:latin typeface="Cambria" pitchFamily="18" charset="0"/>
              <a:ea typeface="+mj-ea"/>
              <a:cs typeface="+mj-cs"/>
            </a:endParaRPr>
          </a:p>
        </p:txBody>
      </p:sp>
      <p:graphicFrame>
        <p:nvGraphicFramePr>
          <p:cNvPr id="8" name="Tabla 7"/>
          <p:cNvGraphicFramePr>
            <a:graphicFrameLocks noGrp="1"/>
          </p:cNvGraphicFramePr>
          <p:nvPr>
            <p:extLst>
              <p:ext uri="{D42A27DB-BD31-4B8C-83A1-F6EECF244321}">
                <p14:modId xmlns:p14="http://schemas.microsoft.com/office/powerpoint/2010/main" val="178077137"/>
              </p:ext>
            </p:extLst>
          </p:nvPr>
        </p:nvGraphicFramePr>
        <p:xfrm>
          <a:off x="457199" y="1748444"/>
          <a:ext cx="8229603" cy="4225167"/>
        </p:xfrm>
        <a:graphic>
          <a:graphicData uri="http://schemas.openxmlformats.org/drawingml/2006/table">
            <a:tbl>
              <a:tblPr/>
              <a:tblGrid>
                <a:gridCol w="978108"/>
                <a:gridCol w="978108"/>
                <a:gridCol w="697043"/>
                <a:gridCol w="697043"/>
                <a:gridCol w="697043"/>
                <a:gridCol w="697043"/>
                <a:gridCol w="697043"/>
                <a:gridCol w="697043"/>
                <a:gridCol w="697043"/>
                <a:gridCol w="697043"/>
                <a:gridCol w="697043"/>
              </a:tblGrid>
              <a:tr h="263077">
                <a:tc>
                  <a:txBody>
                    <a:bodyPr/>
                    <a:lstStyle/>
                    <a:p>
                      <a:pPr algn="l" rtl="0" fontAlgn="b"/>
                      <a:r>
                        <a:rPr lang="es-CO" sz="700" b="1" i="0" u="none" strike="noStrike" dirty="0">
                          <a:solidFill>
                            <a:srgbClr val="800000"/>
                          </a:solidFill>
                          <a:effectLst/>
                          <a:latin typeface="Calibri" panose="020F0502020204030204" pitchFamily="34" charset="0"/>
                        </a:rPr>
                        <a:t>Millones de pesos</a:t>
                      </a: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8">
                  <a:txBody>
                    <a:bodyPr/>
                    <a:lstStyle/>
                    <a:p>
                      <a:pPr algn="ctr" rtl="0" fontAlgn="b"/>
                      <a:r>
                        <a:rPr lang="es-CO" sz="1200" b="1" i="0" u="none" strike="noStrike">
                          <a:solidFill>
                            <a:srgbClr val="FFFFFF"/>
                          </a:solidFill>
                          <a:effectLst/>
                          <a:latin typeface="Calibri" panose="020F0502020204030204" pitchFamily="34" charset="0"/>
                        </a:rPr>
                        <a:t>MGMP 2017-2020</a:t>
                      </a:r>
                    </a:p>
                  </a:txBody>
                  <a:tcPr marL="6746" marR="6746" marT="67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161894">
                <a:tc rowSpan="2">
                  <a:txBody>
                    <a:bodyPr/>
                    <a:lstStyle/>
                    <a:p>
                      <a:pPr algn="l" rtl="0" fontAlgn="ctr"/>
                      <a:r>
                        <a:rPr lang="es-CO" sz="900" b="1" i="0" u="none" strike="noStrike">
                          <a:solidFill>
                            <a:srgbClr val="FFFFFF"/>
                          </a:solidFill>
                          <a:effectLst/>
                          <a:latin typeface="Calibri" panose="020F0502020204030204" pitchFamily="34" charset="0"/>
                        </a:rPr>
                        <a:t>Funcionamiento</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2016</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2016 *</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2017</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2018</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2019</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rowSpan="2">
                  <a:txBody>
                    <a:bodyPr/>
                    <a:lstStyle/>
                    <a:p>
                      <a:pPr algn="ctr" rtl="0" fontAlgn="ctr"/>
                      <a:r>
                        <a:rPr lang="es-CO" sz="900" b="1" i="0" u="none" strike="noStrike">
                          <a:solidFill>
                            <a:srgbClr val="FFFFFF"/>
                          </a:solidFill>
                          <a:effectLst/>
                          <a:latin typeface="Calibri" panose="020F0502020204030204" pitchFamily="34" charset="0"/>
                        </a:rPr>
                        <a:t>2020</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Var%</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Var%</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Var%</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Var%</a:t>
                      </a:r>
                    </a:p>
                  </a:txBody>
                  <a:tcPr marL="6746" marR="6746" marT="674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AF272D"/>
                    </a:solidFill>
                  </a:tcPr>
                </a:tc>
              </a:tr>
              <a:tr h="161894">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900" b="1" i="0" u="none" strike="noStrike">
                          <a:solidFill>
                            <a:srgbClr val="FFFFFF"/>
                          </a:solidFill>
                          <a:effectLst/>
                          <a:latin typeface="Calibri" panose="020F0502020204030204" pitchFamily="34" charset="0"/>
                        </a:rPr>
                        <a:t>17/16*</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18/17</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19/18</a:t>
                      </a:r>
                    </a:p>
                  </a:txBody>
                  <a:tcPr marL="6746" marR="6746" marT="6746" marB="0" anchor="ctr">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ctr"/>
                      <a:r>
                        <a:rPr lang="es-CO" sz="900" b="1" i="0" u="none" strike="noStrike">
                          <a:solidFill>
                            <a:srgbClr val="FFFFFF"/>
                          </a:solidFill>
                          <a:effectLst/>
                          <a:latin typeface="Calibri" panose="020F0502020204030204" pitchFamily="34" charset="0"/>
                        </a:rPr>
                        <a:t>20/19</a:t>
                      </a:r>
                    </a:p>
                  </a:txBody>
                  <a:tcPr marL="6746" marR="6746" marT="6746" marB="0" anchor="ctr">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B8CCE4"/>
                      </a:solidFill>
                      <a:prstDash val="solid"/>
                      <a:round/>
                      <a:headEnd type="none" w="med" len="med"/>
                      <a:tailEnd type="none" w="med" len="med"/>
                    </a:lnB>
                    <a:solidFill>
                      <a:srgbClr val="AF272D"/>
                    </a:solidFill>
                  </a:tcPr>
                </a:tc>
              </a:tr>
              <a:tr h="157587">
                <a:tc>
                  <a:txBody>
                    <a:bodyPr/>
                    <a:lstStyle/>
                    <a:p>
                      <a:pPr algn="l" rtl="0" fontAlgn="ctr"/>
                      <a:r>
                        <a:rPr lang="es-CO" sz="900" b="1" i="0" u="none" strike="noStrike">
                          <a:solidFill>
                            <a:srgbClr val="800000"/>
                          </a:solidFill>
                          <a:effectLst/>
                          <a:latin typeface="Calibri" panose="020F0502020204030204" pitchFamily="34" charset="0"/>
                        </a:rPr>
                        <a:t>Gastos Generales</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Arial" panose="020B0604020202020204" pitchFamily="34" charset="0"/>
                        </a:rPr>
                        <a:t>             3.691,00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3.691,00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4.662,00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4.801,00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4.945,00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5.093,00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smtClean="0">
                          <a:solidFill>
                            <a:srgbClr val="000000"/>
                          </a:solidFill>
                          <a:effectLst/>
                          <a:latin typeface="Calibri" panose="020F0502020204030204" pitchFamily="34" charset="0"/>
                        </a:rPr>
                        <a:t>26%</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smtClean="0">
                          <a:solidFill>
                            <a:srgbClr val="000000"/>
                          </a:solidFill>
                          <a:effectLst/>
                          <a:latin typeface="Calibri" panose="020F0502020204030204" pitchFamily="34" charset="0"/>
                        </a:rPr>
                        <a:t>3%</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61894">
                <a:tc>
                  <a:txBody>
                    <a:bodyPr/>
                    <a:lstStyle/>
                    <a:p>
                      <a:pPr algn="l" rtl="0" fontAlgn="ctr"/>
                      <a:r>
                        <a:rPr lang="es-CO" sz="900" b="1" i="0" u="none" strike="noStrike">
                          <a:solidFill>
                            <a:srgbClr val="800000"/>
                          </a:solidFill>
                          <a:effectLst/>
                          <a:latin typeface="Calibri" panose="020F0502020204030204" pitchFamily="34" charset="0"/>
                        </a:rPr>
                        <a:t>Gastos de Personal</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8.312,00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8.225,00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9.536,00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9.822,00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10.116,00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r>
                        <a:rPr lang="es-CO" sz="900" b="0" i="0" u="none" strike="noStrike" dirty="0" smtClean="0">
                          <a:solidFill>
                            <a:srgbClr val="000000"/>
                          </a:solidFill>
                          <a:effectLst/>
                          <a:latin typeface="Calibri" panose="020F0502020204030204" pitchFamily="34" charset="0"/>
                        </a:rPr>
                        <a:t>10.419,00 </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16%</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smtClean="0">
                          <a:solidFill>
                            <a:srgbClr val="000000"/>
                          </a:solidFill>
                          <a:effectLst/>
                          <a:latin typeface="Calibri" panose="020F0502020204030204" pitchFamily="34" charset="0"/>
                        </a:rPr>
                        <a:t>3%</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161894">
                <a:tc>
                  <a:txBody>
                    <a:bodyPr/>
                    <a:lstStyle/>
                    <a:p>
                      <a:pPr algn="l" rtl="0" fontAlgn="ctr"/>
                      <a:r>
                        <a:rPr lang="es-CO" sz="900" b="1" i="0" u="none" strike="noStrike">
                          <a:solidFill>
                            <a:srgbClr val="800000"/>
                          </a:solidFill>
                          <a:effectLst/>
                          <a:latin typeface="Calibri" panose="020F0502020204030204" pitchFamily="34" charset="0"/>
                        </a:rPr>
                        <a:t>SGP XXX</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310296">
                <a:tc>
                  <a:txBody>
                    <a:bodyPr/>
                    <a:lstStyle/>
                    <a:p>
                      <a:pPr algn="l" rtl="0" fontAlgn="ctr"/>
                      <a:r>
                        <a:rPr lang="es-CO" sz="900" b="1" i="0" u="none" strike="noStrike">
                          <a:solidFill>
                            <a:srgbClr val="800000"/>
                          </a:solidFill>
                          <a:effectLst/>
                          <a:latin typeface="Calibri" panose="020F0502020204030204" pitchFamily="34" charset="0"/>
                        </a:rPr>
                        <a:t>Sentencias y conciliaciones</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110,00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0%</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310296">
                <a:tc>
                  <a:txBody>
                    <a:bodyPr/>
                    <a:lstStyle/>
                    <a:p>
                      <a:pPr algn="l" rtl="0" fontAlgn="ctr"/>
                      <a:r>
                        <a:rPr lang="es-CO" sz="900" b="1" i="0" u="none" strike="noStrike">
                          <a:solidFill>
                            <a:srgbClr val="800000"/>
                          </a:solidFill>
                          <a:effectLst/>
                          <a:latin typeface="Calibri" panose="020F0502020204030204" pitchFamily="34" charset="0"/>
                        </a:rPr>
                        <a:t>Pensiones y Jubilaciones</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310296">
                <a:tc>
                  <a:txBody>
                    <a:bodyPr/>
                    <a:lstStyle/>
                    <a:p>
                      <a:pPr algn="l" rtl="0" fontAlgn="ctr"/>
                      <a:r>
                        <a:rPr lang="es-CO" sz="900" b="1" i="0" u="none" strike="noStrike">
                          <a:solidFill>
                            <a:srgbClr val="800000"/>
                          </a:solidFill>
                          <a:effectLst/>
                          <a:latin typeface="Calibri" panose="020F0502020204030204" pitchFamily="34" charset="0"/>
                        </a:rPr>
                        <a:t>Otras Transferencias**</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Arial" panose="020B0604020202020204" pitchFamily="34" charset="0"/>
                        </a:rPr>
                        <a:t>                  28,00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28,00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30,00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32,00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33,00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34,00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smtClean="0">
                          <a:solidFill>
                            <a:srgbClr val="000000"/>
                          </a:solidFill>
                          <a:effectLst/>
                          <a:latin typeface="Calibri" panose="020F0502020204030204" pitchFamily="34" charset="0"/>
                        </a:rPr>
                        <a:t>7%</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smtClean="0">
                          <a:solidFill>
                            <a:srgbClr val="000000"/>
                          </a:solidFill>
                          <a:effectLst/>
                          <a:latin typeface="Calibri" panose="020F0502020204030204" pitchFamily="34" charset="0"/>
                        </a:rPr>
                        <a:t>7%</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465445">
                <a:tc>
                  <a:txBody>
                    <a:bodyPr/>
                    <a:lstStyle/>
                    <a:p>
                      <a:pPr algn="l" rtl="0" fontAlgn="ctr"/>
                      <a:r>
                        <a:rPr lang="es-ES" sz="900" b="1" i="0" u="none" strike="noStrike">
                          <a:solidFill>
                            <a:srgbClr val="800000"/>
                          </a:solidFill>
                          <a:effectLst/>
                          <a:latin typeface="Calibri" panose="020F0502020204030204" pitchFamily="34" charset="0"/>
                        </a:rPr>
                        <a:t>Gastos de Comercialización y Operación.</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dirty="0">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l"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dirty="0">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c>
                  <a:txBody>
                    <a:bodyPr/>
                    <a:lstStyle/>
                    <a:p>
                      <a:pPr algn="ctr" rtl="0" fontAlgn="b"/>
                      <a:r>
                        <a:rPr lang="es-CO" sz="900" b="0" i="0" u="none" strike="noStrike">
                          <a:solidFill>
                            <a:srgbClr val="000000"/>
                          </a:solidFill>
                          <a:effectLst/>
                          <a:latin typeface="Calibri" panose="020F0502020204030204" pitchFamily="34" charset="0"/>
                        </a:rPr>
                        <a:t> </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tcPr>
                </a:tc>
              </a:tr>
              <a:tr h="310296">
                <a:tc>
                  <a:txBody>
                    <a:bodyPr/>
                    <a:lstStyle/>
                    <a:p>
                      <a:pPr algn="l" rtl="0" fontAlgn="ctr"/>
                      <a:r>
                        <a:rPr lang="es-CO" sz="900" b="1" i="0" u="none" strike="noStrike">
                          <a:solidFill>
                            <a:srgbClr val="FFFFFF"/>
                          </a:solidFill>
                          <a:effectLst/>
                          <a:latin typeface="Calibri" panose="020F0502020204030204" pitchFamily="34" charset="0"/>
                        </a:rPr>
                        <a:t>Total Funcionamiento</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12.031,00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a:solidFill>
                            <a:srgbClr val="000000"/>
                          </a:solidFill>
                          <a:effectLst/>
                          <a:latin typeface="Arial" panose="020B0604020202020204" pitchFamily="34" charset="0"/>
                        </a:rPr>
                        <a:t>   11.944,00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14.338,00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14.655,00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15.094,00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15.546,00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rtl="0" fontAlgn="b"/>
                      <a:r>
                        <a:rPr lang="es-CO" sz="900" b="0" i="0" u="none" strike="noStrike" dirty="0" smtClean="0">
                          <a:solidFill>
                            <a:srgbClr val="000000"/>
                          </a:solidFill>
                          <a:effectLst/>
                          <a:latin typeface="Calibri" panose="020F0502020204030204" pitchFamily="34" charset="0"/>
                        </a:rPr>
                        <a:t>20%</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2%</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C00000"/>
                    </a:solidFill>
                  </a:tcPr>
                </a:tc>
              </a:tr>
              <a:tr h="310296">
                <a:tc>
                  <a:txBody>
                    <a:bodyPr/>
                    <a:lstStyle/>
                    <a:p>
                      <a:pPr algn="l" rtl="0" fontAlgn="ctr"/>
                      <a:r>
                        <a:rPr lang="es-CO" sz="900" b="1" i="0" u="none" strike="noStrike">
                          <a:solidFill>
                            <a:srgbClr val="FFFFFF"/>
                          </a:solidFill>
                          <a:effectLst/>
                          <a:latin typeface="Calibri" panose="020F0502020204030204" pitchFamily="34" charset="0"/>
                        </a:rPr>
                        <a:t>Servicio de la Deuda </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rtl="0" fontAlgn="b"/>
                      <a:r>
                        <a:rPr lang="es-CO" sz="9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l" fontAlgn="b"/>
                      <a:r>
                        <a:rPr lang="es-CO" sz="1600" b="0" i="0" u="none" strike="noStrike" dirty="0">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c>
                  <a:txBody>
                    <a:bodyPr/>
                    <a:lstStyle/>
                    <a:p>
                      <a:pPr algn="ctr" fontAlgn="b"/>
                      <a:r>
                        <a:rPr lang="es-CO" sz="1600" b="0" i="0" u="none" strike="noStrike">
                          <a:solidFill>
                            <a:srgbClr val="000000"/>
                          </a:solidFill>
                          <a:effectLst/>
                          <a:latin typeface="Arial" panose="020B0604020202020204" pitchFamily="34" charset="0"/>
                        </a:rPr>
                        <a:t> </a:t>
                      </a:r>
                    </a:p>
                  </a:txBody>
                  <a:tcPr marL="6746" marR="6746" marT="6746" marB="0" anchor="b">
                    <a:lnL w="6350" cap="flat" cmpd="sng" algn="ctr">
                      <a:solidFill>
                        <a:srgbClr val="B8CCE4"/>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8CCE4"/>
                      </a:solidFill>
                      <a:prstDash val="solid"/>
                      <a:round/>
                      <a:headEnd type="none" w="med" len="med"/>
                      <a:tailEnd type="none" w="med" len="med"/>
                    </a:lnT>
                    <a:lnB w="6350" cap="flat" cmpd="sng" algn="ctr">
                      <a:solidFill>
                        <a:srgbClr val="B8CCE4"/>
                      </a:solidFill>
                      <a:prstDash val="solid"/>
                      <a:round/>
                      <a:headEnd type="none" w="med" len="med"/>
                      <a:tailEnd type="none" w="med" len="med"/>
                    </a:lnB>
                    <a:solidFill>
                      <a:srgbClr val="AF272D"/>
                    </a:solidFill>
                  </a:tcPr>
                </a:tc>
              </a:tr>
              <a:tr h="627338">
                <a:tc>
                  <a:txBody>
                    <a:bodyPr/>
                    <a:lstStyle/>
                    <a:p>
                      <a:pPr algn="l" rtl="0" fontAlgn="ctr"/>
                      <a:r>
                        <a:rPr lang="es-ES" sz="900" b="1" i="0" u="none" strike="noStrike">
                          <a:solidFill>
                            <a:srgbClr val="FFFFFF"/>
                          </a:solidFill>
                          <a:effectLst/>
                          <a:latin typeface="Calibri" panose="020F0502020204030204" pitchFamily="34" charset="0"/>
                        </a:rPr>
                        <a:t>Total Funcionamiento + Servicio de la Deuda</a:t>
                      </a:r>
                    </a:p>
                  </a:txBody>
                  <a:tcPr marL="6746" marR="6746" marT="6746" marB="0" anchor="ctr">
                    <a:lnL w="12700" cap="flat" cmpd="sng" algn="ctr">
                      <a:solidFill>
                        <a:srgbClr val="000000"/>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12.031,00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11.944,00 </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14.338,00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14.655,00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15.094,00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l" rtl="0" fontAlgn="b"/>
                      <a:r>
                        <a:rPr lang="es-CO" sz="900" b="0" i="0" u="none" strike="noStrike" dirty="0">
                          <a:solidFill>
                            <a:srgbClr val="000000"/>
                          </a:solidFill>
                          <a:effectLst/>
                          <a:latin typeface="Arial" panose="020B0604020202020204" pitchFamily="34" charset="0"/>
                        </a:rPr>
                        <a:t>   </a:t>
                      </a:r>
                      <a:r>
                        <a:rPr lang="es-CO" sz="900" b="0" i="0" u="none" strike="noStrike" dirty="0" smtClean="0">
                          <a:solidFill>
                            <a:srgbClr val="000000"/>
                          </a:solidFill>
                          <a:effectLst/>
                          <a:latin typeface="Arial" panose="020B0604020202020204" pitchFamily="34" charset="0"/>
                        </a:rPr>
                        <a:t>15.546,00 </a:t>
                      </a:r>
                      <a:endParaRPr lang="es-CO" sz="900" b="0" i="0" u="none" strike="noStrike" dirty="0">
                        <a:solidFill>
                          <a:srgbClr val="000000"/>
                        </a:solidFill>
                        <a:effectLst/>
                        <a:latin typeface="Arial" panose="020B060402020202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F272D"/>
                    </a:solidFill>
                  </a:tcPr>
                </a:tc>
                <a:tc>
                  <a:txBody>
                    <a:bodyPr/>
                    <a:lstStyle/>
                    <a:p>
                      <a:pPr algn="ctr" rtl="0" fontAlgn="b"/>
                      <a:r>
                        <a:rPr lang="es-CO" sz="900" b="0" i="0" u="none" strike="noStrike" dirty="0" smtClean="0">
                          <a:solidFill>
                            <a:srgbClr val="000000"/>
                          </a:solidFill>
                          <a:effectLst/>
                          <a:latin typeface="Calibri" panose="020F0502020204030204" pitchFamily="34" charset="0"/>
                        </a:rPr>
                        <a:t>20%</a:t>
                      </a:r>
                      <a:endParaRPr lang="es-CO" sz="900" b="0" i="0" u="none" strike="noStrike" dirty="0">
                        <a:solidFill>
                          <a:srgbClr val="000000"/>
                        </a:solidFill>
                        <a:effectLst/>
                        <a:latin typeface="Calibri" panose="020F0502020204030204" pitchFamily="34" charset="0"/>
                      </a:endParaRP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2%</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b"/>
                      <a:r>
                        <a:rPr lang="es-CO" sz="900" b="0" i="0" u="none" strike="noStrike">
                          <a:solidFill>
                            <a:srgbClr val="000000"/>
                          </a:solidFill>
                          <a:effectLst/>
                          <a:latin typeface="Calibri" panose="020F0502020204030204" pitchFamily="34" charset="0"/>
                        </a:rPr>
                        <a:t>3%</a:t>
                      </a:r>
                    </a:p>
                  </a:txBody>
                  <a:tcPr marL="6746" marR="6746" marT="6746" marB="0" anchor="b">
                    <a:lnL w="6350" cap="flat" cmpd="sng" algn="ctr">
                      <a:solidFill>
                        <a:srgbClr val="B8CCE4"/>
                      </a:solidFill>
                      <a:prstDash val="solid"/>
                      <a:round/>
                      <a:headEnd type="none" w="med" len="med"/>
                      <a:tailEnd type="none" w="med" len="med"/>
                    </a:lnL>
                    <a:lnR w="6350" cap="flat" cmpd="sng" algn="ctr">
                      <a:solidFill>
                        <a:srgbClr val="B8CCE4"/>
                      </a:solidFill>
                      <a:prstDash val="solid"/>
                      <a:round/>
                      <a:headEnd type="none" w="med" len="med"/>
                      <a:tailEnd type="none" w="med" len="med"/>
                    </a:lnR>
                    <a:lnT w="6350" cap="flat" cmpd="sng" algn="ctr">
                      <a:solidFill>
                        <a:srgbClr val="B8CCE4"/>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256332">
                <a:tc gridSpan="5">
                  <a:txBody>
                    <a:bodyPr/>
                    <a:lstStyle/>
                    <a:p>
                      <a:pPr algn="l" rtl="0" fontAlgn="b"/>
                      <a:r>
                        <a:rPr lang="es-ES" sz="700" b="0" i="0" u="none" strike="noStrike">
                          <a:solidFill>
                            <a:srgbClr val="800000"/>
                          </a:solidFill>
                          <a:effectLst/>
                          <a:latin typeface="Calibri" panose="020F0502020204030204" pitchFamily="34" charset="0"/>
                        </a:rPr>
                        <a:t>* Apropiación vigente a abril de 2016, descontando aplazamiento</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CO" sz="1600" b="0" i="0" u="none" strike="noStrike">
                          <a:solidFill>
                            <a:srgbClr val="000000"/>
                          </a:solidFill>
                          <a:effectLst/>
                          <a:latin typeface="Arial" panose="020B0604020202020204" pitchFamily="34" charset="0"/>
                        </a:rPr>
                        <a:t> </a:t>
                      </a:r>
                    </a:p>
                  </a:txBody>
                  <a:tcPr marL="6746" marR="6746" marT="6746" marB="0" anchor="b">
                    <a:lnL>
                      <a:noFill/>
                    </a:lnL>
                    <a:lnR>
                      <a:noFill/>
                    </a:lnR>
                    <a:lnT w="12700" cap="flat" cmpd="sng" algn="ctr">
                      <a:solidFill>
                        <a:srgbClr val="000000"/>
                      </a:solidFill>
                      <a:prstDash val="solid"/>
                      <a:round/>
                      <a:headEnd type="none" w="med" len="med"/>
                      <a:tailEnd type="none" w="med" len="med"/>
                    </a:lnT>
                    <a:lnB>
                      <a:noFill/>
                    </a:lnB>
                  </a:tcPr>
                </a:tc>
              </a:tr>
              <a:tr h="256332">
                <a:tc gridSpan="3">
                  <a:txBody>
                    <a:bodyPr/>
                    <a:lstStyle/>
                    <a:p>
                      <a:pPr algn="l" rtl="0" fontAlgn="b"/>
                      <a:r>
                        <a:rPr lang="es-ES" sz="700" b="0" i="0" u="none" strike="noStrike">
                          <a:solidFill>
                            <a:srgbClr val="800000"/>
                          </a:solidFill>
                          <a:effectLst/>
                          <a:latin typeface="Calibri" panose="020F0502020204030204" pitchFamily="34" charset="0"/>
                        </a:rPr>
                        <a:t>** Incluir las más representativas del sector </a:t>
                      </a:r>
                    </a:p>
                  </a:txBody>
                  <a:tcPr marL="6746" marR="6746" marT="6746" marB="0" anchor="b">
                    <a:lnL>
                      <a:noFill/>
                    </a:lnL>
                    <a:lnR>
                      <a:noFill/>
                    </a:lnR>
                    <a:lnT>
                      <a:noFill/>
                    </a:lnT>
                    <a:lnB>
                      <a:noFill/>
                    </a:lnB>
                  </a:tcPr>
                </a:tc>
                <a:tc hMerge="1">
                  <a:txBody>
                    <a:bodyPr/>
                    <a:lstStyle/>
                    <a:p>
                      <a:endParaRPr lang="es-CO"/>
                    </a:p>
                  </a:txBody>
                  <a:tcPr/>
                </a:tc>
                <a:tc hMerge="1">
                  <a:txBody>
                    <a:bodyPr/>
                    <a:lstStyle/>
                    <a:p>
                      <a:endParaRPr lang="es-CO"/>
                    </a:p>
                  </a:txBody>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a:solidFill>
                          <a:srgbClr val="000000"/>
                        </a:solidFill>
                        <a:effectLst/>
                        <a:latin typeface="Arial" panose="020B0604020202020204" pitchFamily="34" charset="0"/>
                      </a:endParaRPr>
                    </a:p>
                  </a:txBody>
                  <a:tcPr marL="6746" marR="6746" marT="6746" marB="0" anchor="b">
                    <a:lnL>
                      <a:noFill/>
                    </a:lnL>
                    <a:lnR>
                      <a:noFill/>
                    </a:lnR>
                    <a:lnT>
                      <a:noFill/>
                    </a:lnT>
                    <a:lnB>
                      <a:noFill/>
                    </a:lnB>
                  </a:tcPr>
                </a:tc>
                <a:tc>
                  <a:txBody>
                    <a:bodyPr/>
                    <a:lstStyle/>
                    <a:p>
                      <a:pPr algn="l" fontAlgn="b"/>
                      <a:endParaRPr lang="es-CO" sz="1600" b="0" i="0" u="none" strike="noStrike" dirty="0">
                        <a:solidFill>
                          <a:srgbClr val="000000"/>
                        </a:solidFill>
                        <a:effectLst/>
                        <a:latin typeface="Arial" panose="020B0604020202020204" pitchFamily="34" charset="0"/>
                      </a:endParaRPr>
                    </a:p>
                  </a:txBody>
                  <a:tcPr marL="6746" marR="6746" marT="6746" marB="0" anchor="b">
                    <a:lnL>
                      <a:noFill/>
                    </a:lnL>
                    <a:lnR>
                      <a:noFill/>
                    </a:lnR>
                    <a:lnT>
                      <a:noFill/>
                    </a:lnT>
                    <a:lnB>
                      <a:noFill/>
                    </a:lnB>
                  </a:tcPr>
                </a:tc>
              </a:tr>
            </a:tbl>
          </a:graphicData>
        </a:graphic>
      </p:graphicFrame>
      <p:sp>
        <p:nvSpPr>
          <p:cNvPr id="10" name="6 CuadroTexto"/>
          <p:cNvSpPr txBox="1"/>
          <p:nvPr/>
        </p:nvSpPr>
        <p:spPr>
          <a:xfrm>
            <a:off x="4575895" y="260648"/>
            <a:ext cx="4572000" cy="369332"/>
          </a:xfrm>
          <a:prstGeom prst="rect">
            <a:avLst/>
          </a:prstGeom>
          <a:noFill/>
        </p:spPr>
        <p:txBody>
          <a:bodyPr wrap="square">
            <a:spAutoFit/>
          </a:bodyPr>
          <a:lstStyle/>
          <a:p>
            <a:pPr>
              <a:defRPr/>
            </a:pPr>
            <a:r>
              <a:rPr lang="es-ES" dirty="0" smtClean="0">
                <a:solidFill>
                  <a:srgbClr val="AF272D"/>
                </a:solidFill>
              </a:rPr>
              <a:t>Entidad: CONTADURÍA GENERAL DE LA NACIÓN </a:t>
            </a:r>
            <a:endParaRPr lang="es-CO" dirty="0">
              <a:solidFill>
                <a:srgbClr val="AF272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4401</TotalTime>
  <Words>2131</Words>
  <Application>Microsoft Office PowerPoint</Application>
  <PresentationFormat>Presentación en pantalla (4:3)</PresentationFormat>
  <Paragraphs>1216</Paragraphs>
  <Slides>19</Slides>
  <Notes>19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Cambria</vt:lpstr>
      <vt:lpstr>Tema de Office</vt:lpstr>
      <vt:lpstr>Comités Técnicos Sectoriales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MGMP 2012-2015</dc:title>
  <dc:creator>dmasso</dc:creator>
  <cp:lastModifiedBy>Milyn Castro Caceres</cp:lastModifiedBy>
  <cp:revision>348</cp:revision>
  <cp:lastPrinted>2016-05-11T17:41:27Z</cp:lastPrinted>
  <dcterms:created xsi:type="dcterms:W3CDTF">2011-05-17T14:28:38Z</dcterms:created>
  <dcterms:modified xsi:type="dcterms:W3CDTF">2017-08-17T16:20:59Z</dcterms:modified>
</cp:coreProperties>
</file>