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42"/>
  </p:notesMasterIdLst>
  <p:sldIdLst>
    <p:sldId id="256" r:id="rId3"/>
    <p:sldId id="264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304" r:id="rId32"/>
    <p:sldId id="302" r:id="rId33"/>
    <p:sldId id="303" r:id="rId34"/>
    <p:sldId id="294" r:id="rId35"/>
    <p:sldId id="295" r:id="rId36"/>
    <p:sldId id="296" r:id="rId37"/>
    <p:sldId id="301" r:id="rId38"/>
    <p:sldId id="299" r:id="rId39"/>
    <p:sldId id="300" r:id="rId40"/>
    <p:sldId id="265" r:id="rId4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7" autoAdjust="0"/>
  </p:normalViewPr>
  <p:slideViewPr>
    <p:cSldViewPr snapToGrid="0">
      <p:cViewPr varScale="1">
        <p:scale>
          <a:sx n="65" d="100"/>
          <a:sy n="65" d="100"/>
        </p:scale>
        <p:origin x="5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79ECB-448E-4BF8-BE77-763BB2DF0C38}" type="doc">
      <dgm:prSet loTypeId="urn:microsoft.com/office/officeart/2005/8/layout/radial1" loCatId="cycle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BDD516A5-A651-480D-BAC5-04C4422AC847}">
      <dgm:prSet phldrT="[Texto]" custT="1"/>
      <dgm:spPr/>
      <dgm:t>
        <a:bodyPr/>
        <a:lstStyle/>
        <a:p>
          <a:r>
            <a:rPr lang="es-CO" sz="3200" b="1" dirty="0" smtClean="0">
              <a:latin typeface="Arial Narrow" panose="020B0606020202030204" pitchFamily="34" charset="0"/>
            </a:rPr>
            <a:t>Control Interno</a:t>
          </a:r>
          <a:endParaRPr lang="es-CO" sz="3200" b="1" dirty="0">
            <a:latin typeface="Arial Narrow" panose="020B0606020202030204" pitchFamily="34" charset="0"/>
          </a:endParaRPr>
        </a:p>
      </dgm:t>
    </dgm:pt>
    <dgm:pt modelId="{06E0D206-EAA9-4B9A-8150-71E6C9D72E36}" type="parTrans" cxnId="{F337207D-E0FF-438F-91EE-0A62BDBD899E}">
      <dgm:prSet/>
      <dgm:spPr/>
      <dgm:t>
        <a:bodyPr/>
        <a:lstStyle/>
        <a:p>
          <a:endParaRPr lang="es-CO" sz="2000">
            <a:latin typeface="Arial Narrow" panose="020B0606020202030204" pitchFamily="34" charset="0"/>
          </a:endParaRPr>
        </a:p>
      </dgm:t>
    </dgm:pt>
    <dgm:pt modelId="{0A74C020-8466-4F78-A159-44F52538B3D8}" type="sibTrans" cxnId="{F337207D-E0FF-438F-91EE-0A62BDBD899E}">
      <dgm:prSet/>
      <dgm:spPr/>
      <dgm:t>
        <a:bodyPr/>
        <a:lstStyle/>
        <a:p>
          <a:endParaRPr lang="es-CO" sz="2000">
            <a:latin typeface="Arial Narrow" panose="020B0606020202030204" pitchFamily="34" charset="0"/>
          </a:endParaRPr>
        </a:p>
      </dgm:t>
    </dgm:pt>
    <dgm:pt modelId="{7000B350-BB48-48AE-84AF-9A85F246ACD2}">
      <dgm:prSet phldrT="[Texto]" custT="1"/>
      <dgm:spPr/>
      <dgm:t>
        <a:bodyPr/>
        <a:lstStyle/>
        <a:p>
          <a:r>
            <a:rPr lang="es-CO" sz="1800" dirty="0" smtClean="0">
              <a:latin typeface="Arial Narrow" panose="020B0606020202030204" pitchFamily="34" charset="0"/>
            </a:rPr>
            <a:t>Obtener información correcta segura y oportuna</a:t>
          </a:r>
          <a:endParaRPr lang="es-CO" sz="1800" dirty="0">
            <a:latin typeface="Arial Narrow" panose="020B0606020202030204" pitchFamily="34" charset="0"/>
          </a:endParaRPr>
        </a:p>
      </dgm:t>
    </dgm:pt>
    <dgm:pt modelId="{4377470F-AF22-46DF-8E48-7A4DDFEF2ED3}" type="parTrans" cxnId="{16538670-91DC-42C9-B309-425FF371FA99}">
      <dgm:prSet custT="1"/>
      <dgm:spPr/>
      <dgm:t>
        <a:bodyPr/>
        <a:lstStyle/>
        <a:p>
          <a:endParaRPr lang="es-CO" sz="600">
            <a:latin typeface="Arial Narrow" panose="020B0606020202030204" pitchFamily="34" charset="0"/>
          </a:endParaRPr>
        </a:p>
      </dgm:t>
    </dgm:pt>
    <dgm:pt modelId="{E7CD11B1-C8E3-44B3-88B6-07B71AEBD454}" type="sibTrans" cxnId="{16538670-91DC-42C9-B309-425FF371FA99}">
      <dgm:prSet/>
      <dgm:spPr/>
      <dgm:t>
        <a:bodyPr/>
        <a:lstStyle/>
        <a:p>
          <a:endParaRPr lang="es-CO" sz="2000">
            <a:latin typeface="Arial Narrow" panose="020B0606020202030204" pitchFamily="34" charset="0"/>
          </a:endParaRPr>
        </a:p>
      </dgm:t>
    </dgm:pt>
    <dgm:pt modelId="{557F8245-76AD-4AE9-8233-5FD6CB8BA8B6}">
      <dgm:prSet phldrT="[Texto]" custT="1"/>
      <dgm:spPr/>
      <dgm:t>
        <a:bodyPr/>
        <a:lstStyle/>
        <a:p>
          <a:r>
            <a:rPr lang="es-CO" sz="1800" dirty="0" smtClean="0">
              <a:latin typeface="Arial Narrow" panose="020B0606020202030204" pitchFamily="34" charset="0"/>
            </a:rPr>
            <a:t>Procurar eficiencia en las operaciones</a:t>
          </a:r>
          <a:endParaRPr lang="es-CO" sz="1800" dirty="0">
            <a:latin typeface="Arial Narrow" panose="020B0606020202030204" pitchFamily="34" charset="0"/>
          </a:endParaRPr>
        </a:p>
      </dgm:t>
    </dgm:pt>
    <dgm:pt modelId="{BD62D8A2-921A-44A7-A7D6-246C50345AC1}" type="parTrans" cxnId="{617E74BF-F644-4644-BDC9-7DBE8347246E}">
      <dgm:prSet custT="1"/>
      <dgm:spPr/>
      <dgm:t>
        <a:bodyPr/>
        <a:lstStyle/>
        <a:p>
          <a:endParaRPr lang="es-CO" sz="600">
            <a:latin typeface="Arial Narrow" panose="020B0606020202030204" pitchFamily="34" charset="0"/>
          </a:endParaRPr>
        </a:p>
      </dgm:t>
    </dgm:pt>
    <dgm:pt modelId="{06874925-C501-4EE8-AC3C-255485FB0F46}" type="sibTrans" cxnId="{617E74BF-F644-4644-BDC9-7DBE8347246E}">
      <dgm:prSet/>
      <dgm:spPr/>
      <dgm:t>
        <a:bodyPr/>
        <a:lstStyle/>
        <a:p>
          <a:endParaRPr lang="es-CO" sz="2000">
            <a:latin typeface="Arial Narrow" panose="020B0606020202030204" pitchFamily="34" charset="0"/>
          </a:endParaRPr>
        </a:p>
      </dgm:t>
    </dgm:pt>
    <dgm:pt modelId="{8640E5D2-929C-4AF6-BE38-8D2CF3F129BF}">
      <dgm:prSet phldrT="[Texto]" custT="1"/>
      <dgm:spPr/>
      <dgm:t>
        <a:bodyPr/>
        <a:lstStyle/>
        <a:p>
          <a:r>
            <a:rPr lang="es-CO" sz="1600" dirty="0" smtClean="0">
              <a:latin typeface="Arial Narrow" panose="020B0606020202030204" pitchFamily="34" charset="0"/>
            </a:rPr>
            <a:t>Prevenir errores, irregularidades o el descubrimiento oportuno de aquellos</a:t>
          </a:r>
          <a:endParaRPr lang="es-CO" sz="1600" dirty="0">
            <a:latin typeface="Arial Narrow" panose="020B0606020202030204" pitchFamily="34" charset="0"/>
          </a:endParaRPr>
        </a:p>
      </dgm:t>
    </dgm:pt>
    <dgm:pt modelId="{CE4FB244-0119-4D70-8C68-EEF2D86970F1}" type="parTrans" cxnId="{764A581B-DD60-4AB1-9382-B4CB9D2B42B1}">
      <dgm:prSet custT="1"/>
      <dgm:spPr/>
      <dgm:t>
        <a:bodyPr/>
        <a:lstStyle/>
        <a:p>
          <a:endParaRPr lang="es-CO" sz="600">
            <a:latin typeface="Arial Narrow" panose="020B0606020202030204" pitchFamily="34" charset="0"/>
          </a:endParaRPr>
        </a:p>
      </dgm:t>
    </dgm:pt>
    <dgm:pt modelId="{85F1D607-DBB2-480F-A4A3-E5B01243314C}" type="sibTrans" cxnId="{764A581B-DD60-4AB1-9382-B4CB9D2B42B1}">
      <dgm:prSet/>
      <dgm:spPr/>
      <dgm:t>
        <a:bodyPr/>
        <a:lstStyle/>
        <a:p>
          <a:endParaRPr lang="es-CO" sz="2000">
            <a:latin typeface="Arial Narrow" panose="020B0606020202030204" pitchFamily="34" charset="0"/>
          </a:endParaRPr>
        </a:p>
      </dgm:t>
    </dgm:pt>
    <dgm:pt modelId="{A7E18094-876D-46ED-9640-7BDE59D57227}">
      <dgm:prSet phldrT="[Texto]" custT="1"/>
      <dgm:spPr/>
      <dgm:t>
        <a:bodyPr/>
        <a:lstStyle/>
        <a:p>
          <a:r>
            <a:rPr lang="es-CO" sz="1800" dirty="0" smtClean="0">
              <a:latin typeface="Arial Narrow" panose="020B0606020202030204" pitchFamily="34" charset="0"/>
            </a:rPr>
            <a:t>Proteger recursos de la entidad</a:t>
          </a:r>
          <a:endParaRPr lang="es-CO" sz="1800" dirty="0">
            <a:latin typeface="Arial Narrow" panose="020B0606020202030204" pitchFamily="34" charset="0"/>
          </a:endParaRPr>
        </a:p>
      </dgm:t>
    </dgm:pt>
    <dgm:pt modelId="{A8CF5CFD-86D7-4838-8231-BC1B3BD40510}" type="parTrans" cxnId="{742977A2-D0BC-47A2-8D09-B7C8CB8AD7B4}">
      <dgm:prSet custT="1"/>
      <dgm:spPr/>
      <dgm:t>
        <a:bodyPr/>
        <a:lstStyle/>
        <a:p>
          <a:endParaRPr lang="es-CO" sz="600">
            <a:latin typeface="Arial Narrow" panose="020B0606020202030204" pitchFamily="34" charset="0"/>
          </a:endParaRPr>
        </a:p>
      </dgm:t>
    </dgm:pt>
    <dgm:pt modelId="{E151C546-E3D4-4EF1-B7B8-353C226AFC98}" type="sibTrans" cxnId="{742977A2-D0BC-47A2-8D09-B7C8CB8AD7B4}">
      <dgm:prSet/>
      <dgm:spPr/>
      <dgm:t>
        <a:bodyPr/>
        <a:lstStyle/>
        <a:p>
          <a:endParaRPr lang="es-CO" sz="2000">
            <a:latin typeface="Arial Narrow" panose="020B0606020202030204" pitchFamily="34" charset="0"/>
          </a:endParaRPr>
        </a:p>
      </dgm:t>
    </dgm:pt>
    <dgm:pt modelId="{C78BAAE0-1F78-4E24-9285-655BA519E93D}" type="pres">
      <dgm:prSet presAssocID="{4D979ECB-448E-4BF8-BE77-763BB2DF0C3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6BA5114-FBD5-4359-8531-8F2D00DC750E}" type="pres">
      <dgm:prSet presAssocID="{BDD516A5-A651-480D-BAC5-04C4422AC847}" presName="centerShape" presStyleLbl="node0" presStyleIdx="0" presStyleCnt="1" custScaleX="109402" custScaleY="122815"/>
      <dgm:spPr/>
      <dgm:t>
        <a:bodyPr/>
        <a:lstStyle/>
        <a:p>
          <a:endParaRPr lang="es-CO"/>
        </a:p>
      </dgm:t>
    </dgm:pt>
    <dgm:pt modelId="{FCAD7863-33A0-4BF3-9953-81068E94AF6C}" type="pres">
      <dgm:prSet presAssocID="{4377470F-AF22-46DF-8E48-7A4DDFEF2ED3}" presName="Name9" presStyleLbl="parChTrans1D2" presStyleIdx="0" presStyleCnt="4"/>
      <dgm:spPr/>
      <dgm:t>
        <a:bodyPr/>
        <a:lstStyle/>
        <a:p>
          <a:endParaRPr lang="es-CO"/>
        </a:p>
      </dgm:t>
    </dgm:pt>
    <dgm:pt modelId="{5F2AAED3-89FE-48B5-AE05-2531532CC26D}" type="pres">
      <dgm:prSet presAssocID="{4377470F-AF22-46DF-8E48-7A4DDFEF2ED3}" presName="connTx" presStyleLbl="parChTrans1D2" presStyleIdx="0" presStyleCnt="4"/>
      <dgm:spPr/>
      <dgm:t>
        <a:bodyPr/>
        <a:lstStyle/>
        <a:p>
          <a:endParaRPr lang="es-CO"/>
        </a:p>
      </dgm:t>
    </dgm:pt>
    <dgm:pt modelId="{2F83D4B4-010D-4FF4-A7F9-D3919E694E12}" type="pres">
      <dgm:prSet presAssocID="{7000B350-BB48-48AE-84AF-9A85F246ACD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3D5FB4-3F56-42FC-A71F-2D2441BB6960}" type="pres">
      <dgm:prSet presAssocID="{BD62D8A2-921A-44A7-A7D6-246C50345AC1}" presName="Name9" presStyleLbl="parChTrans1D2" presStyleIdx="1" presStyleCnt="4"/>
      <dgm:spPr/>
      <dgm:t>
        <a:bodyPr/>
        <a:lstStyle/>
        <a:p>
          <a:endParaRPr lang="es-CO"/>
        </a:p>
      </dgm:t>
    </dgm:pt>
    <dgm:pt modelId="{B35461D3-3F4F-4716-9506-5172AA337DC0}" type="pres">
      <dgm:prSet presAssocID="{BD62D8A2-921A-44A7-A7D6-246C50345AC1}" presName="connTx" presStyleLbl="parChTrans1D2" presStyleIdx="1" presStyleCnt="4"/>
      <dgm:spPr/>
      <dgm:t>
        <a:bodyPr/>
        <a:lstStyle/>
        <a:p>
          <a:endParaRPr lang="es-CO"/>
        </a:p>
      </dgm:t>
    </dgm:pt>
    <dgm:pt modelId="{70698D94-FA8F-4B9B-8AD5-431FC78DF360}" type="pres">
      <dgm:prSet presAssocID="{557F8245-76AD-4AE9-8233-5FD6CB8BA8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B16D66-7377-4E1B-8D8E-37D2AF8EC134}" type="pres">
      <dgm:prSet presAssocID="{CE4FB244-0119-4D70-8C68-EEF2D86970F1}" presName="Name9" presStyleLbl="parChTrans1D2" presStyleIdx="2" presStyleCnt="4"/>
      <dgm:spPr/>
      <dgm:t>
        <a:bodyPr/>
        <a:lstStyle/>
        <a:p>
          <a:endParaRPr lang="es-CO"/>
        </a:p>
      </dgm:t>
    </dgm:pt>
    <dgm:pt modelId="{EADD30F4-A31E-45B8-B3B9-A68E5CFC0C82}" type="pres">
      <dgm:prSet presAssocID="{CE4FB244-0119-4D70-8C68-EEF2D86970F1}" presName="connTx" presStyleLbl="parChTrans1D2" presStyleIdx="2" presStyleCnt="4"/>
      <dgm:spPr/>
      <dgm:t>
        <a:bodyPr/>
        <a:lstStyle/>
        <a:p>
          <a:endParaRPr lang="es-CO"/>
        </a:p>
      </dgm:t>
    </dgm:pt>
    <dgm:pt modelId="{D6FB4177-E5BF-4350-B06A-F45AA56AAA78}" type="pres">
      <dgm:prSet presAssocID="{8640E5D2-929C-4AF6-BE38-8D2CF3F129BF}" presName="node" presStyleLbl="node1" presStyleIdx="2" presStyleCnt="4" custScaleX="116230" custScaleY="972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E50305E-CCDE-4D17-AF1B-6DB72A083A13}" type="pres">
      <dgm:prSet presAssocID="{A8CF5CFD-86D7-4838-8231-BC1B3BD40510}" presName="Name9" presStyleLbl="parChTrans1D2" presStyleIdx="3" presStyleCnt="4"/>
      <dgm:spPr/>
      <dgm:t>
        <a:bodyPr/>
        <a:lstStyle/>
        <a:p>
          <a:endParaRPr lang="es-CO"/>
        </a:p>
      </dgm:t>
    </dgm:pt>
    <dgm:pt modelId="{6240C3B9-42EC-4BB3-831F-C9C5B7ABEA2E}" type="pres">
      <dgm:prSet presAssocID="{A8CF5CFD-86D7-4838-8231-BC1B3BD40510}" presName="connTx" presStyleLbl="parChTrans1D2" presStyleIdx="3" presStyleCnt="4"/>
      <dgm:spPr/>
      <dgm:t>
        <a:bodyPr/>
        <a:lstStyle/>
        <a:p>
          <a:endParaRPr lang="es-CO"/>
        </a:p>
      </dgm:t>
    </dgm:pt>
    <dgm:pt modelId="{7A7ED812-F724-4CC9-8DF5-D3646215EFCA}" type="pres">
      <dgm:prSet presAssocID="{A7E18094-876D-46ED-9640-7BDE59D5722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6538670-91DC-42C9-B309-425FF371FA99}" srcId="{BDD516A5-A651-480D-BAC5-04C4422AC847}" destId="{7000B350-BB48-48AE-84AF-9A85F246ACD2}" srcOrd="0" destOrd="0" parTransId="{4377470F-AF22-46DF-8E48-7A4DDFEF2ED3}" sibTransId="{E7CD11B1-C8E3-44B3-88B6-07B71AEBD454}"/>
    <dgm:cxn modelId="{0C6FFF7E-45D3-4BA1-BC4A-750FC1E15F8B}" type="presOf" srcId="{CE4FB244-0119-4D70-8C68-EEF2D86970F1}" destId="{37B16D66-7377-4E1B-8D8E-37D2AF8EC134}" srcOrd="0" destOrd="0" presId="urn:microsoft.com/office/officeart/2005/8/layout/radial1"/>
    <dgm:cxn modelId="{DE589C6D-9B56-42CA-A30B-923DA09F33FE}" type="presOf" srcId="{A8CF5CFD-86D7-4838-8231-BC1B3BD40510}" destId="{BE50305E-CCDE-4D17-AF1B-6DB72A083A13}" srcOrd="0" destOrd="0" presId="urn:microsoft.com/office/officeart/2005/8/layout/radial1"/>
    <dgm:cxn modelId="{F337207D-E0FF-438F-91EE-0A62BDBD899E}" srcId="{4D979ECB-448E-4BF8-BE77-763BB2DF0C38}" destId="{BDD516A5-A651-480D-BAC5-04C4422AC847}" srcOrd="0" destOrd="0" parTransId="{06E0D206-EAA9-4B9A-8150-71E6C9D72E36}" sibTransId="{0A74C020-8466-4F78-A159-44F52538B3D8}"/>
    <dgm:cxn modelId="{10A0EAE5-6B86-49F7-8570-E16A18205B5F}" type="presOf" srcId="{BD62D8A2-921A-44A7-A7D6-246C50345AC1}" destId="{B35461D3-3F4F-4716-9506-5172AA337DC0}" srcOrd="1" destOrd="0" presId="urn:microsoft.com/office/officeart/2005/8/layout/radial1"/>
    <dgm:cxn modelId="{81ED96B8-425E-46F4-B812-1B210171DDB4}" type="presOf" srcId="{A8CF5CFD-86D7-4838-8231-BC1B3BD40510}" destId="{6240C3B9-42EC-4BB3-831F-C9C5B7ABEA2E}" srcOrd="1" destOrd="0" presId="urn:microsoft.com/office/officeart/2005/8/layout/radial1"/>
    <dgm:cxn modelId="{C3EC7838-F8B4-4E67-BA09-26075D2E413B}" type="presOf" srcId="{557F8245-76AD-4AE9-8233-5FD6CB8BA8B6}" destId="{70698D94-FA8F-4B9B-8AD5-431FC78DF360}" srcOrd="0" destOrd="0" presId="urn:microsoft.com/office/officeart/2005/8/layout/radial1"/>
    <dgm:cxn modelId="{D699CC40-F843-4A1E-A45E-E2CB58D82692}" type="presOf" srcId="{4377470F-AF22-46DF-8E48-7A4DDFEF2ED3}" destId="{5F2AAED3-89FE-48B5-AE05-2531532CC26D}" srcOrd="1" destOrd="0" presId="urn:microsoft.com/office/officeart/2005/8/layout/radial1"/>
    <dgm:cxn modelId="{742977A2-D0BC-47A2-8D09-B7C8CB8AD7B4}" srcId="{BDD516A5-A651-480D-BAC5-04C4422AC847}" destId="{A7E18094-876D-46ED-9640-7BDE59D57227}" srcOrd="3" destOrd="0" parTransId="{A8CF5CFD-86D7-4838-8231-BC1B3BD40510}" sibTransId="{E151C546-E3D4-4EF1-B7B8-353C226AFC98}"/>
    <dgm:cxn modelId="{764A581B-DD60-4AB1-9382-B4CB9D2B42B1}" srcId="{BDD516A5-A651-480D-BAC5-04C4422AC847}" destId="{8640E5D2-929C-4AF6-BE38-8D2CF3F129BF}" srcOrd="2" destOrd="0" parTransId="{CE4FB244-0119-4D70-8C68-EEF2D86970F1}" sibTransId="{85F1D607-DBB2-480F-A4A3-E5B01243314C}"/>
    <dgm:cxn modelId="{48851C27-02C0-4B60-98BF-AA9810D13502}" type="presOf" srcId="{7000B350-BB48-48AE-84AF-9A85F246ACD2}" destId="{2F83D4B4-010D-4FF4-A7F9-D3919E694E12}" srcOrd="0" destOrd="0" presId="urn:microsoft.com/office/officeart/2005/8/layout/radial1"/>
    <dgm:cxn modelId="{93BD7D5D-E4F2-471E-90ED-A6F0859EE692}" type="presOf" srcId="{4377470F-AF22-46DF-8E48-7A4DDFEF2ED3}" destId="{FCAD7863-33A0-4BF3-9953-81068E94AF6C}" srcOrd="0" destOrd="0" presId="urn:microsoft.com/office/officeart/2005/8/layout/radial1"/>
    <dgm:cxn modelId="{11C272AE-B332-4788-8740-4C7536BF54D7}" type="presOf" srcId="{CE4FB244-0119-4D70-8C68-EEF2D86970F1}" destId="{EADD30F4-A31E-45B8-B3B9-A68E5CFC0C82}" srcOrd="1" destOrd="0" presId="urn:microsoft.com/office/officeart/2005/8/layout/radial1"/>
    <dgm:cxn modelId="{E48B086D-A819-4F71-9C17-B445822925EF}" type="presOf" srcId="{8640E5D2-929C-4AF6-BE38-8D2CF3F129BF}" destId="{D6FB4177-E5BF-4350-B06A-F45AA56AAA78}" srcOrd="0" destOrd="0" presId="urn:microsoft.com/office/officeart/2005/8/layout/radial1"/>
    <dgm:cxn modelId="{7BF07E05-53ED-4EAE-94C0-59CC3F2B4CE7}" type="presOf" srcId="{4D979ECB-448E-4BF8-BE77-763BB2DF0C38}" destId="{C78BAAE0-1F78-4E24-9285-655BA519E93D}" srcOrd="0" destOrd="0" presId="urn:microsoft.com/office/officeart/2005/8/layout/radial1"/>
    <dgm:cxn modelId="{617E74BF-F644-4644-BDC9-7DBE8347246E}" srcId="{BDD516A5-A651-480D-BAC5-04C4422AC847}" destId="{557F8245-76AD-4AE9-8233-5FD6CB8BA8B6}" srcOrd="1" destOrd="0" parTransId="{BD62D8A2-921A-44A7-A7D6-246C50345AC1}" sibTransId="{06874925-C501-4EE8-AC3C-255485FB0F46}"/>
    <dgm:cxn modelId="{4176D19A-F778-4CF4-9602-5B439F431712}" type="presOf" srcId="{BD62D8A2-921A-44A7-A7D6-246C50345AC1}" destId="{5F3D5FB4-3F56-42FC-A71F-2D2441BB6960}" srcOrd="0" destOrd="0" presId="urn:microsoft.com/office/officeart/2005/8/layout/radial1"/>
    <dgm:cxn modelId="{FD63722A-F3D3-48D3-8189-B837F2A65F0D}" type="presOf" srcId="{BDD516A5-A651-480D-BAC5-04C4422AC847}" destId="{56BA5114-FBD5-4359-8531-8F2D00DC750E}" srcOrd="0" destOrd="0" presId="urn:microsoft.com/office/officeart/2005/8/layout/radial1"/>
    <dgm:cxn modelId="{C05087C0-7BF7-4EE2-8E93-499260C9F621}" type="presOf" srcId="{A7E18094-876D-46ED-9640-7BDE59D57227}" destId="{7A7ED812-F724-4CC9-8DF5-D3646215EFCA}" srcOrd="0" destOrd="0" presId="urn:microsoft.com/office/officeart/2005/8/layout/radial1"/>
    <dgm:cxn modelId="{670751E0-477E-4E50-B487-67469888B00F}" type="presParOf" srcId="{C78BAAE0-1F78-4E24-9285-655BA519E93D}" destId="{56BA5114-FBD5-4359-8531-8F2D00DC750E}" srcOrd="0" destOrd="0" presId="urn:microsoft.com/office/officeart/2005/8/layout/radial1"/>
    <dgm:cxn modelId="{434EA6EA-4974-46E3-92FE-DA56CACD5EA5}" type="presParOf" srcId="{C78BAAE0-1F78-4E24-9285-655BA519E93D}" destId="{FCAD7863-33A0-4BF3-9953-81068E94AF6C}" srcOrd="1" destOrd="0" presId="urn:microsoft.com/office/officeart/2005/8/layout/radial1"/>
    <dgm:cxn modelId="{363E2067-9751-42BF-A656-AF071D8175C0}" type="presParOf" srcId="{FCAD7863-33A0-4BF3-9953-81068E94AF6C}" destId="{5F2AAED3-89FE-48B5-AE05-2531532CC26D}" srcOrd="0" destOrd="0" presId="urn:microsoft.com/office/officeart/2005/8/layout/radial1"/>
    <dgm:cxn modelId="{8D3C8D06-E56C-4E75-8106-6DA7DF7294FA}" type="presParOf" srcId="{C78BAAE0-1F78-4E24-9285-655BA519E93D}" destId="{2F83D4B4-010D-4FF4-A7F9-D3919E694E12}" srcOrd="2" destOrd="0" presId="urn:microsoft.com/office/officeart/2005/8/layout/radial1"/>
    <dgm:cxn modelId="{0A6E946D-B415-4F2A-89D7-AD96D0CB849E}" type="presParOf" srcId="{C78BAAE0-1F78-4E24-9285-655BA519E93D}" destId="{5F3D5FB4-3F56-42FC-A71F-2D2441BB6960}" srcOrd="3" destOrd="0" presId="urn:microsoft.com/office/officeart/2005/8/layout/radial1"/>
    <dgm:cxn modelId="{6A79EECF-EAA4-4CEB-9598-A961623C2C5B}" type="presParOf" srcId="{5F3D5FB4-3F56-42FC-A71F-2D2441BB6960}" destId="{B35461D3-3F4F-4716-9506-5172AA337DC0}" srcOrd="0" destOrd="0" presId="urn:microsoft.com/office/officeart/2005/8/layout/radial1"/>
    <dgm:cxn modelId="{C66C44B1-2DD5-476E-81CC-F902F770BC2A}" type="presParOf" srcId="{C78BAAE0-1F78-4E24-9285-655BA519E93D}" destId="{70698D94-FA8F-4B9B-8AD5-431FC78DF360}" srcOrd="4" destOrd="0" presId="urn:microsoft.com/office/officeart/2005/8/layout/radial1"/>
    <dgm:cxn modelId="{B30670D5-C649-467C-BDD7-FA31793BD163}" type="presParOf" srcId="{C78BAAE0-1F78-4E24-9285-655BA519E93D}" destId="{37B16D66-7377-4E1B-8D8E-37D2AF8EC134}" srcOrd="5" destOrd="0" presId="urn:microsoft.com/office/officeart/2005/8/layout/radial1"/>
    <dgm:cxn modelId="{6A08263E-8EF3-4267-9EA8-EE520680C5E5}" type="presParOf" srcId="{37B16D66-7377-4E1B-8D8E-37D2AF8EC134}" destId="{EADD30F4-A31E-45B8-B3B9-A68E5CFC0C82}" srcOrd="0" destOrd="0" presId="urn:microsoft.com/office/officeart/2005/8/layout/radial1"/>
    <dgm:cxn modelId="{35A34766-7659-4E58-9060-629BD31377DD}" type="presParOf" srcId="{C78BAAE0-1F78-4E24-9285-655BA519E93D}" destId="{D6FB4177-E5BF-4350-B06A-F45AA56AAA78}" srcOrd="6" destOrd="0" presId="urn:microsoft.com/office/officeart/2005/8/layout/radial1"/>
    <dgm:cxn modelId="{4E76654B-37C8-407D-B8F8-6CD17CD82165}" type="presParOf" srcId="{C78BAAE0-1F78-4E24-9285-655BA519E93D}" destId="{BE50305E-CCDE-4D17-AF1B-6DB72A083A13}" srcOrd="7" destOrd="0" presId="urn:microsoft.com/office/officeart/2005/8/layout/radial1"/>
    <dgm:cxn modelId="{B88F6BA7-A114-40ED-ABC7-BA38824A6BBB}" type="presParOf" srcId="{BE50305E-CCDE-4D17-AF1B-6DB72A083A13}" destId="{6240C3B9-42EC-4BB3-831F-C9C5B7ABEA2E}" srcOrd="0" destOrd="0" presId="urn:microsoft.com/office/officeart/2005/8/layout/radial1"/>
    <dgm:cxn modelId="{FACEF013-C1FC-4FBD-A102-DBA039EEF9CA}" type="presParOf" srcId="{C78BAAE0-1F78-4E24-9285-655BA519E93D}" destId="{7A7ED812-F724-4CC9-8DF5-D3646215EFC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E1CEAC-7B8F-4D57-8EAF-A5E744C77F02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</dgm:pt>
    <dgm:pt modelId="{9C2C1B33-427A-4AF5-A916-A65886937DAB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dirty="0" smtClean="0">
              <a:ln/>
              <a:solidFill>
                <a:schemeClr val="accent2"/>
              </a:solidFill>
              <a:latin typeface="Arial Narrow" panose="020B0606020202030204" pitchFamily="34" charset="0"/>
            </a:rPr>
            <a:t>Tiempo</a:t>
          </a:r>
          <a:endParaRPr lang="es-ES" sz="1800" b="1" dirty="0">
            <a:ln/>
            <a:solidFill>
              <a:schemeClr val="accent2"/>
            </a:solidFill>
            <a:latin typeface="Arial Narrow" panose="020B0606020202030204" pitchFamily="34" charset="0"/>
          </a:endParaRPr>
        </a:p>
      </dgm:t>
    </dgm:pt>
    <dgm:pt modelId="{C73B7679-44E7-4617-BA82-F2CF218CA30D}" type="parTrans" cxnId="{781DA177-B44B-41C7-B5A1-71DFD0DE7069}">
      <dgm:prSet/>
      <dgm:spPr/>
      <dgm:t>
        <a:bodyPr/>
        <a:lstStyle/>
        <a:p>
          <a:endParaRPr lang="es-ES">
            <a:ln>
              <a:noFill/>
            </a:ln>
            <a:latin typeface="Arial Narrow" panose="020B0606020202030204" pitchFamily="34" charset="0"/>
          </a:endParaRPr>
        </a:p>
      </dgm:t>
    </dgm:pt>
    <dgm:pt modelId="{5C84E364-ADFB-4029-B00E-0BD806875A13}" type="sibTrans" cxnId="{781DA177-B44B-41C7-B5A1-71DFD0DE7069}">
      <dgm:prSet/>
      <dgm:spPr/>
      <dgm:t>
        <a:bodyPr/>
        <a:lstStyle/>
        <a:p>
          <a:endParaRPr lang="es-ES">
            <a:ln>
              <a:noFill/>
            </a:ln>
            <a:latin typeface="Arial Narrow" panose="020B0606020202030204" pitchFamily="34" charset="0"/>
          </a:endParaRPr>
        </a:p>
      </dgm:t>
    </dgm:pt>
    <dgm:pt modelId="{8D68ECBC-0AA1-499C-83E5-AE1F6ED8DAB7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dirty="0" smtClean="0">
              <a:ln/>
              <a:solidFill>
                <a:schemeClr val="accent2"/>
              </a:solidFill>
              <a:latin typeface="Arial Narrow" panose="020B0606020202030204" pitchFamily="34" charset="0"/>
            </a:rPr>
            <a:t>Sencillez</a:t>
          </a:r>
          <a:endParaRPr lang="es-ES" sz="1800" b="1" dirty="0">
            <a:ln/>
            <a:solidFill>
              <a:schemeClr val="accent2"/>
            </a:solidFill>
            <a:latin typeface="Arial Narrow" panose="020B0606020202030204" pitchFamily="34" charset="0"/>
          </a:endParaRPr>
        </a:p>
      </dgm:t>
    </dgm:pt>
    <dgm:pt modelId="{E48F7BFA-2BDF-4AC3-B0F5-5B4249C8DCDF}" type="parTrans" cxnId="{D00815E0-623E-423B-978D-F1BDA46EE5D6}">
      <dgm:prSet/>
      <dgm:spPr/>
      <dgm:t>
        <a:bodyPr/>
        <a:lstStyle/>
        <a:p>
          <a:endParaRPr lang="es-ES">
            <a:ln>
              <a:noFill/>
            </a:ln>
            <a:latin typeface="Arial Narrow" panose="020B0606020202030204" pitchFamily="34" charset="0"/>
          </a:endParaRPr>
        </a:p>
      </dgm:t>
    </dgm:pt>
    <dgm:pt modelId="{6FEE3092-825E-4990-8ED7-98E7174C5717}" type="sibTrans" cxnId="{D00815E0-623E-423B-978D-F1BDA46EE5D6}">
      <dgm:prSet/>
      <dgm:spPr/>
      <dgm:t>
        <a:bodyPr/>
        <a:lstStyle/>
        <a:p>
          <a:endParaRPr lang="es-ES">
            <a:ln>
              <a:noFill/>
            </a:ln>
            <a:latin typeface="Arial Narrow" panose="020B0606020202030204" pitchFamily="34" charset="0"/>
          </a:endParaRPr>
        </a:p>
      </dgm:t>
    </dgm:pt>
    <dgm:pt modelId="{0D842308-3F27-47F9-AF60-3C83B160F4A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dirty="0" smtClean="0">
              <a:ln/>
              <a:solidFill>
                <a:schemeClr val="accent2"/>
              </a:solidFill>
              <a:latin typeface="Arial Narrow" panose="020B0606020202030204" pitchFamily="34" charset="0"/>
            </a:rPr>
            <a:t>Ajustable</a:t>
          </a:r>
          <a:endParaRPr lang="es-ES" sz="1800" b="1" dirty="0">
            <a:ln/>
            <a:solidFill>
              <a:schemeClr val="accent2"/>
            </a:solidFill>
            <a:latin typeface="Arial Narrow" panose="020B0606020202030204" pitchFamily="34" charset="0"/>
          </a:endParaRPr>
        </a:p>
      </dgm:t>
    </dgm:pt>
    <dgm:pt modelId="{B2247868-CB22-43B2-8CC8-7F9D0B1C4997}" type="parTrans" cxnId="{D3B27FA5-5F5A-4C97-B19A-A8ECAA679077}">
      <dgm:prSet/>
      <dgm:spPr/>
      <dgm:t>
        <a:bodyPr/>
        <a:lstStyle/>
        <a:p>
          <a:endParaRPr lang="es-ES">
            <a:ln>
              <a:noFill/>
            </a:ln>
            <a:latin typeface="Arial Narrow" panose="020B0606020202030204" pitchFamily="34" charset="0"/>
          </a:endParaRPr>
        </a:p>
      </dgm:t>
    </dgm:pt>
    <dgm:pt modelId="{F0AB6E0A-93D1-493D-B214-CE5BDC24158F}" type="sibTrans" cxnId="{D3B27FA5-5F5A-4C97-B19A-A8ECAA679077}">
      <dgm:prSet/>
      <dgm:spPr/>
      <dgm:t>
        <a:bodyPr/>
        <a:lstStyle/>
        <a:p>
          <a:endParaRPr lang="es-ES">
            <a:ln>
              <a:noFill/>
            </a:ln>
            <a:latin typeface="Arial Narrow" panose="020B0606020202030204" pitchFamily="34" charset="0"/>
          </a:endParaRPr>
        </a:p>
      </dgm:t>
    </dgm:pt>
    <dgm:pt modelId="{F2B7364A-8D25-4009-9B86-ACAA0F550CBC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dirty="0" smtClean="0">
              <a:ln/>
              <a:solidFill>
                <a:schemeClr val="accent2"/>
              </a:solidFill>
              <a:latin typeface="Arial Narrow" panose="020B0606020202030204" pitchFamily="34" charset="0"/>
            </a:rPr>
            <a:t>Orientación  </a:t>
          </a:r>
          <a:endParaRPr lang="es-ES" sz="1800" b="1" dirty="0">
            <a:ln/>
            <a:solidFill>
              <a:schemeClr val="accent2"/>
            </a:solidFill>
            <a:latin typeface="Arial Narrow" panose="020B0606020202030204" pitchFamily="34" charset="0"/>
          </a:endParaRPr>
        </a:p>
      </dgm:t>
    </dgm:pt>
    <dgm:pt modelId="{DE792DAD-3634-47F7-8C80-59B397C80236}" type="parTrans" cxnId="{14F44C50-40A2-4727-9D12-E3C90A014AE9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E88BECE4-736D-4897-AF87-F258FD13169E}" type="sibTrans" cxnId="{14F44C50-40A2-4727-9D12-E3C90A014AE9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A032E62D-B57C-4DE6-95CD-B4AF84479E57}">
      <dgm:prSet phldrT="[Texto]" custT="1"/>
      <dgm:spPr/>
      <dgm:t>
        <a:bodyPr/>
        <a:lstStyle/>
        <a:p>
          <a:pPr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b="1" dirty="0" smtClean="0">
              <a:ln/>
              <a:solidFill>
                <a:schemeClr val="accent2"/>
              </a:solidFill>
              <a:latin typeface="Arial Narrow" panose="020B0606020202030204" pitchFamily="34" charset="0"/>
            </a:rPr>
            <a:t>Integralidad</a:t>
          </a:r>
          <a:endParaRPr lang="es-ES" sz="1800" b="1" dirty="0">
            <a:ln/>
            <a:solidFill>
              <a:schemeClr val="accent2"/>
            </a:solidFill>
            <a:latin typeface="Arial Narrow" panose="020B0606020202030204" pitchFamily="34" charset="0"/>
          </a:endParaRPr>
        </a:p>
      </dgm:t>
    </dgm:pt>
    <dgm:pt modelId="{88A1761C-ACC6-4BCA-AEEB-6E50A3E23E38}" type="parTrans" cxnId="{AA9A11AB-860C-4A84-A789-C2DD8D1FB902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2649393F-3E59-4043-AEE4-E282210D15CF}" type="sibTrans" cxnId="{AA9A11AB-860C-4A84-A789-C2DD8D1FB902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A658727C-035E-4835-B2A3-09A0B02E14FE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CO" sz="1400" dirty="0" smtClean="0">
              <a:ln/>
              <a:latin typeface="Arial Narrow" panose="020B0606020202030204" pitchFamily="34" charset="0"/>
            </a:rPr>
            <a:t>Guía la toma de decisiones de políticas y la gestión institucional hacia metas estratégicas y cumplimiento de objetivos al servicio de los ciudadanos </a:t>
          </a:r>
          <a:endParaRPr lang="es-ES" sz="1400" dirty="0">
            <a:ln/>
            <a:latin typeface="Arial Narrow" panose="020B0606020202030204" pitchFamily="34" charset="0"/>
          </a:endParaRPr>
        </a:p>
      </dgm:t>
    </dgm:pt>
    <dgm:pt modelId="{0D6B2808-2CF1-4B48-8676-3A28AFF70170}" type="parTrans" cxnId="{217260ED-8BAC-4678-9D2E-55FC903763A5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BFC23831-E08F-45B2-82AA-4E9F8218CA7D}" type="sibTrans" cxnId="{217260ED-8BAC-4678-9D2E-55FC903763A5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9607BCDA-FF44-4732-BACB-BA7D206E380C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>
              <a:ln/>
              <a:latin typeface="Arial Narrow" panose="020B0606020202030204" pitchFamily="34" charset="0"/>
            </a:rPr>
            <a:t> Promueve la articulación de las políticas y de </a:t>
          </a:r>
          <a:r>
            <a:rPr lang="es-CO" sz="1400" dirty="0" smtClean="0">
              <a:latin typeface="Arial Narrow" panose="020B0606020202030204" pitchFamily="34" charset="0"/>
            </a:rPr>
            <a:t>la planeación y la gestión institucional </a:t>
          </a:r>
          <a:endParaRPr lang="es-ES" sz="1400" dirty="0" smtClean="0">
            <a:ln/>
            <a:latin typeface="Arial Narrow" panose="020B0606020202030204" pitchFamily="34" charset="0"/>
          </a:endParaRPr>
        </a:p>
        <a:p>
          <a:pPr marL="114300" indent="0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s-ES" sz="1300" dirty="0">
            <a:ln/>
            <a:latin typeface="Arial Narrow" panose="020B0606020202030204" pitchFamily="34" charset="0"/>
          </a:endParaRPr>
        </a:p>
      </dgm:t>
    </dgm:pt>
    <dgm:pt modelId="{867409CF-DCC3-47D1-A166-B304FA6A4D63}" type="parTrans" cxnId="{691B386F-3282-46DE-BCE7-AC1E4642CDCA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057218DE-2683-4248-A8AE-809A20911376}" type="sibTrans" cxnId="{691B386F-3282-46DE-BCE7-AC1E4642CDCA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A2D06790-24AA-4867-BBC7-CE1F8CCCD082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400" dirty="0" smtClean="0">
              <a:ln/>
              <a:latin typeface="Arial Narrow" panose="020B0606020202030204" pitchFamily="34" charset="0"/>
            </a:rPr>
            <a:t>Reconoce las particularidades, capacidad y necesidades de las entidades nacionales y territoriales </a:t>
          </a:r>
          <a:endParaRPr lang="es-ES" sz="1400" dirty="0">
            <a:ln/>
            <a:latin typeface="Arial Narrow" panose="020B0606020202030204" pitchFamily="34" charset="0"/>
          </a:endParaRPr>
        </a:p>
      </dgm:t>
    </dgm:pt>
    <dgm:pt modelId="{D1B25E55-584A-488E-B214-FB10005385A9}" type="parTrans" cxnId="{E514845F-9623-4AF8-893D-28DC43F7539D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14236B2B-3ADC-4B06-B959-4F75C534EF5D}" type="sibTrans" cxnId="{E514845F-9623-4AF8-893D-28DC43F7539D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803749EC-3E19-4B15-93B2-A8AEB5195976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CO" sz="1400" dirty="0" smtClean="0">
              <a:latin typeface="Arial Narrow" panose="020B0606020202030204" pitchFamily="34" charset="0"/>
            </a:rPr>
            <a:t>Adopta un solo instrumento de reporte (FURAG II) que permite evaluar y mejorar la gestión</a:t>
          </a:r>
          <a:endParaRPr lang="es-ES" sz="1400" dirty="0">
            <a:ln/>
            <a:latin typeface="Arial Narrow" panose="020B0606020202030204" pitchFamily="34" charset="0"/>
          </a:endParaRPr>
        </a:p>
      </dgm:t>
    </dgm:pt>
    <dgm:pt modelId="{D1A9C6E3-D400-4346-8195-4B9B8F5F192F}" type="parTrans" cxnId="{F9FAE426-569F-4349-89D3-28EF212DDCB4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32986AAA-139C-4A1D-9DB8-D15800AF5031}" type="sibTrans" cxnId="{F9FAE426-569F-4349-89D3-28EF212DDCB4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B9CFFA71-6496-407D-8C75-FABAB83CCF01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CO" sz="1400" dirty="0" smtClean="0">
              <a:latin typeface="Arial Narrow" panose="020B0606020202030204" pitchFamily="34" charset="0"/>
            </a:rPr>
            <a:t>Reduce planes, reportes, procedimientos, comités y comisiones  </a:t>
          </a:r>
          <a:endParaRPr lang="es-ES" sz="1400" dirty="0">
            <a:ln/>
            <a:latin typeface="Arial Narrow" panose="020B0606020202030204" pitchFamily="34" charset="0"/>
          </a:endParaRPr>
        </a:p>
      </dgm:t>
    </dgm:pt>
    <dgm:pt modelId="{DBAF6E73-ECC3-4771-A9EC-2C56C8C6B586}" type="parTrans" cxnId="{BF80D424-4B55-4836-8A76-50CD797465D1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A752FF8B-4BE1-44F7-B37A-667BF6524068}" type="sibTrans" cxnId="{BF80D424-4B55-4836-8A76-50CD797465D1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00E2D449-18CD-46E2-8B76-0B973006A9B8}" type="pres">
      <dgm:prSet presAssocID="{53E1CEAC-7B8F-4D57-8EAF-A5E744C77F02}" presName="Name0" presStyleCnt="0">
        <dgm:presLayoutVars>
          <dgm:chMax val="7"/>
          <dgm:chPref val="7"/>
          <dgm:dir/>
        </dgm:presLayoutVars>
      </dgm:prSet>
      <dgm:spPr/>
    </dgm:pt>
    <dgm:pt modelId="{354B670D-99DF-48C7-A0B4-41E36B96508D}" type="pres">
      <dgm:prSet presAssocID="{53E1CEAC-7B8F-4D57-8EAF-A5E744C77F02}" presName="Name1" presStyleCnt="0"/>
      <dgm:spPr/>
    </dgm:pt>
    <dgm:pt modelId="{9C9BC091-ED30-48C7-802E-CE796DDCD8DC}" type="pres">
      <dgm:prSet presAssocID="{53E1CEAC-7B8F-4D57-8EAF-A5E744C77F02}" presName="cycle" presStyleCnt="0"/>
      <dgm:spPr/>
    </dgm:pt>
    <dgm:pt modelId="{7CDFC730-7F44-4128-8A06-5E82019A807E}" type="pres">
      <dgm:prSet presAssocID="{53E1CEAC-7B8F-4D57-8EAF-A5E744C77F02}" presName="srcNode" presStyleLbl="node1" presStyleIdx="0" presStyleCnt="5"/>
      <dgm:spPr/>
    </dgm:pt>
    <dgm:pt modelId="{954047C8-F33E-4ECE-A49D-CC28104DED0C}" type="pres">
      <dgm:prSet presAssocID="{53E1CEAC-7B8F-4D57-8EAF-A5E744C77F02}" presName="conn" presStyleLbl="parChTrans1D2" presStyleIdx="0" presStyleCnt="1"/>
      <dgm:spPr/>
      <dgm:t>
        <a:bodyPr/>
        <a:lstStyle/>
        <a:p>
          <a:endParaRPr lang="es-ES"/>
        </a:p>
      </dgm:t>
    </dgm:pt>
    <dgm:pt modelId="{BDF87C86-54AE-4F3A-9597-4ADBCE854F13}" type="pres">
      <dgm:prSet presAssocID="{53E1CEAC-7B8F-4D57-8EAF-A5E744C77F02}" presName="extraNode" presStyleLbl="node1" presStyleIdx="0" presStyleCnt="5"/>
      <dgm:spPr/>
    </dgm:pt>
    <dgm:pt modelId="{B9A8BE54-A70E-4EFE-84AB-6035197E92B0}" type="pres">
      <dgm:prSet presAssocID="{53E1CEAC-7B8F-4D57-8EAF-A5E744C77F02}" presName="dstNode" presStyleLbl="node1" presStyleIdx="0" presStyleCnt="5"/>
      <dgm:spPr/>
    </dgm:pt>
    <dgm:pt modelId="{3054F849-B8D5-4CDC-AF2D-99AFB2954070}" type="pres">
      <dgm:prSet presAssocID="{9C2C1B33-427A-4AF5-A916-A65886937DAB}" presName="text_1" presStyleLbl="node1" presStyleIdx="0" presStyleCnt="5" custScaleY="1119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34F139-A874-4E2E-AD8F-84E6B0CD6511}" type="pres">
      <dgm:prSet presAssocID="{9C2C1B33-427A-4AF5-A916-A65886937DAB}" presName="accent_1" presStyleCnt="0"/>
      <dgm:spPr/>
    </dgm:pt>
    <dgm:pt modelId="{F562D584-9F58-4738-AE37-F5382852BC2F}" type="pres">
      <dgm:prSet presAssocID="{9C2C1B33-427A-4AF5-A916-A65886937DAB}" presName="accentRepeatNode" presStyleLbl="solidFgAcc1" presStyleIdx="0" presStyleCnt="5"/>
      <dgm:spPr>
        <a:noFill/>
        <a:ln>
          <a:noFill/>
        </a:ln>
      </dgm:spPr>
    </dgm:pt>
    <dgm:pt modelId="{5837A4A5-5B13-437B-8FEB-2426AA5C8541}" type="pres">
      <dgm:prSet presAssocID="{8D68ECBC-0AA1-499C-83E5-AE1F6ED8DAB7}" presName="text_2" presStyleLbl="node1" presStyleIdx="1" presStyleCnt="5" custScaleY="1339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487C4D-2409-488E-9BFE-FF30B7E38F97}" type="pres">
      <dgm:prSet presAssocID="{8D68ECBC-0AA1-499C-83E5-AE1F6ED8DAB7}" presName="accent_2" presStyleCnt="0"/>
      <dgm:spPr/>
    </dgm:pt>
    <dgm:pt modelId="{45D790F8-BE54-4138-846D-72C525C794FD}" type="pres">
      <dgm:prSet presAssocID="{8D68ECBC-0AA1-499C-83E5-AE1F6ED8DAB7}" presName="accentRepeatNode" presStyleLbl="solidFgAcc1" presStyleIdx="1" presStyleCnt="5"/>
      <dgm:spPr>
        <a:noFill/>
        <a:ln>
          <a:noFill/>
        </a:ln>
      </dgm:spPr>
    </dgm:pt>
    <dgm:pt modelId="{ED37F40A-491D-43E1-A8D4-1F3B08B72D9F}" type="pres">
      <dgm:prSet presAssocID="{0D842308-3F27-47F9-AF60-3C83B160F4A4}" presName="text_3" presStyleLbl="node1" presStyleIdx="2" presStyleCnt="5" custScaleY="1153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A000DC-DA9E-48E7-99E9-B73927200829}" type="pres">
      <dgm:prSet presAssocID="{0D842308-3F27-47F9-AF60-3C83B160F4A4}" presName="accent_3" presStyleCnt="0"/>
      <dgm:spPr/>
    </dgm:pt>
    <dgm:pt modelId="{EA6BA768-BA96-4309-A925-6FA760F6F69C}" type="pres">
      <dgm:prSet presAssocID="{0D842308-3F27-47F9-AF60-3C83B160F4A4}" presName="accentRepeatNode" presStyleLbl="solidFgAcc1" presStyleIdx="2" presStyleCnt="5"/>
      <dgm:spPr>
        <a:noFill/>
        <a:ln>
          <a:noFill/>
        </a:ln>
      </dgm:spPr>
    </dgm:pt>
    <dgm:pt modelId="{8CC09E7B-5681-4233-966F-EBCB696CBAC7}" type="pres">
      <dgm:prSet presAssocID="{A032E62D-B57C-4DE6-95CD-B4AF84479E57}" presName="text_4" presStyleLbl="node1" presStyleIdx="3" presStyleCnt="5" custScaleY="1204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3DAE95-1D2B-405B-9F7F-8EC400592B12}" type="pres">
      <dgm:prSet presAssocID="{A032E62D-B57C-4DE6-95CD-B4AF84479E57}" presName="accent_4" presStyleCnt="0"/>
      <dgm:spPr/>
    </dgm:pt>
    <dgm:pt modelId="{82455ED7-4DAD-4195-9339-87C39F08C26B}" type="pres">
      <dgm:prSet presAssocID="{A032E62D-B57C-4DE6-95CD-B4AF84479E57}" presName="accentRepeatNode" presStyleLbl="solidFgAcc1" presStyleIdx="3" presStyleCnt="5"/>
      <dgm:spPr>
        <a:noFill/>
        <a:ln>
          <a:noFill/>
        </a:ln>
      </dgm:spPr>
    </dgm:pt>
    <dgm:pt modelId="{F5E0EB93-03FF-4860-AE4A-BCEA9FAB222E}" type="pres">
      <dgm:prSet presAssocID="{F2B7364A-8D25-4009-9B86-ACAA0F550CBC}" presName="text_5" presStyleLbl="node1" presStyleIdx="4" presStyleCnt="5" custScaleY="172563" custLinFactNeighborY="160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0DBAE1-FA07-48A9-A425-F827AA724FAB}" type="pres">
      <dgm:prSet presAssocID="{F2B7364A-8D25-4009-9B86-ACAA0F550CBC}" presName="accent_5" presStyleCnt="0"/>
      <dgm:spPr/>
    </dgm:pt>
    <dgm:pt modelId="{DF7B2F88-D599-4EC4-BED4-28079E67C138}" type="pres">
      <dgm:prSet presAssocID="{F2B7364A-8D25-4009-9B86-ACAA0F550CBC}" presName="accentRepeatNode" presStyleLbl="solidFgAcc1" presStyleIdx="4" presStyleCnt="5"/>
      <dgm:spPr>
        <a:noFill/>
        <a:ln>
          <a:noFill/>
        </a:ln>
      </dgm:spPr>
    </dgm:pt>
  </dgm:ptLst>
  <dgm:cxnLst>
    <dgm:cxn modelId="{45C4FB64-5355-4408-96CC-FDA2F3CDDC0E}" type="presOf" srcId="{0D842308-3F27-47F9-AF60-3C83B160F4A4}" destId="{ED37F40A-491D-43E1-A8D4-1F3B08B72D9F}" srcOrd="0" destOrd="0" presId="urn:microsoft.com/office/officeart/2008/layout/VerticalCurvedList"/>
    <dgm:cxn modelId="{AA9A11AB-860C-4A84-A789-C2DD8D1FB902}" srcId="{53E1CEAC-7B8F-4D57-8EAF-A5E744C77F02}" destId="{A032E62D-B57C-4DE6-95CD-B4AF84479E57}" srcOrd="3" destOrd="0" parTransId="{88A1761C-ACC6-4BCA-AEEB-6E50A3E23E38}" sibTransId="{2649393F-3E59-4043-AEE4-E282210D15CF}"/>
    <dgm:cxn modelId="{D3B27FA5-5F5A-4C97-B19A-A8ECAA679077}" srcId="{53E1CEAC-7B8F-4D57-8EAF-A5E744C77F02}" destId="{0D842308-3F27-47F9-AF60-3C83B160F4A4}" srcOrd="2" destOrd="0" parTransId="{B2247868-CB22-43B2-8CC8-7F9D0B1C4997}" sibTransId="{F0AB6E0A-93D1-493D-B214-CE5BDC24158F}"/>
    <dgm:cxn modelId="{D00815E0-623E-423B-978D-F1BDA46EE5D6}" srcId="{53E1CEAC-7B8F-4D57-8EAF-A5E744C77F02}" destId="{8D68ECBC-0AA1-499C-83E5-AE1F6ED8DAB7}" srcOrd="1" destOrd="0" parTransId="{E48F7BFA-2BDF-4AC3-B0F5-5B4249C8DCDF}" sibTransId="{6FEE3092-825E-4990-8ED7-98E7174C5717}"/>
    <dgm:cxn modelId="{CBC98DF6-48A6-46C6-B134-A9DCD0FBB4D1}" type="presOf" srcId="{F2B7364A-8D25-4009-9B86-ACAA0F550CBC}" destId="{F5E0EB93-03FF-4860-AE4A-BCEA9FAB222E}" srcOrd="0" destOrd="0" presId="urn:microsoft.com/office/officeart/2008/layout/VerticalCurvedList"/>
    <dgm:cxn modelId="{D7C82578-D199-4F85-8BCA-EAA45FCE4A3D}" type="presOf" srcId="{53E1CEAC-7B8F-4D57-8EAF-A5E744C77F02}" destId="{00E2D449-18CD-46E2-8B76-0B973006A9B8}" srcOrd="0" destOrd="0" presId="urn:microsoft.com/office/officeart/2008/layout/VerticalCurvedList"/>
    <dgm:cxn modelId="{E514845F-9623-4AF8-893D-28DC43F7539D}" srcId="{0D842308-3F27-47F9-AF60-3C83B160F4A4}" destId="{A2D06790-24AA-4867-BBC7-CE1F8CCCD082}" srcOrd="0" destOrd="0" parTransId="{D1B25E55-584A-488E-B214-FB10005385A9}" sibTransId="{14236B2B-3ADC-4B06-B959-4F75C534EF5D}"/>
    <dgm:cxn modelId="{217260ED-8BAC-4678-9D2E-55FC903763A5}" srcId="{F2B7364A-8D25-4009-9B86-ACAA0F550CBC}" destId="{A658727C-035E-4835-B2A3-09A0B02E14FE}" srcOrd="0" destOrd="0" parTransId="{0D6B2808-2CF1-4B48-8676-3A28AFF70170}" sibTransId="{BFC23831-E08F-45B2-82AA-4E9F8218CA7D}"/>
    <dgm:cxn modelId="{3A91F258-9E03-4436-A0AB-61F797116798}" type="presOf" srcId="{A752FF8B-4BE1-44F7-B37A-667BF6524068}" destId="{954047C8-F33E-4ECE-A49D-CC28104DED0C}" srcOrd="0" destOrd="0" presId="urn:microsoft.com/office/officeart/2008/layout/VerticalCurvedList"/>
    <dgm:cxn modelId="{BF80D424-4B55-4836-8A76-50CD797465D1}" srcId="{9C2C1B33-427A-4AF5-A916-A65886937DAB}" destId="{B9CFFA71-6496-407D-8C75-FABAB83CCF01}" srcOrd="0" destOrd="0" parTransId="{DBAF6E73-ECC3-4771-A9EC-2C56C8C6B586}" sibTransId="{A752FF8B-4BE1-44F7-B37A-667BF6524068}"/>
    <dgm:cxn modelId="{691B386F-3282-46DE-BCE7-AC1E4642CDCA}" srcId="{A032E62D-B57C-4DE6-95CD-B4AF84479E57}" destId="{9607BCDA-FF44-4732-BACB-BA7D206E380C}" srcOrd="0" destOrd="0" parTransId="{867409CF-DCC3-47D1-A166-B304FA6A4D63}" sibTransId="{057218DE-2683-4248-A8AE-809A20911376}"/>
    <dgm:cxn modelId="{781DA177-B44B-41C7-B5A1-71DFD0DE7069}" srcId="{53E1CEAC-7B8F-4D57-8EAF-A5E744C77F02}" destId="{9C2C1B33-427A-4AF5-A916-A65886937DAB}" srcOrd="0" destOrd="0" parTransId="{C73B7679-44E7-4617-BA82-F2CF218CA30D}" sibTransId="{5C84E364-ADFB-4029-B00E-0BD806875A13}"/>
    <dgm:cxn modelId="{0A49AAA7-3005-4E91-B518-677DD6D6CAED}" type="presOf" srcId="{9C2C1B33-427A-4AF5-A916-A65886937DAB}" destId="{3054F849-B8D5-4CDC-AF2D-99AFB2954070}" srcOrd="0" destOrd="0" presId="urn:microsoft.com/office/officeart/2008/layout/VerticalCurvedList"/>
    <dgm:cxn modelId="{E832B2DF-0180-438A-9BFC-B81F842F30A8}" type="presOf" srcId="{803749EC-3E19-4B15-93B2-A8AEB5195976}" destId="{5837A4A5-5B13-437B-8FEB-2426AA5C8541}" srcOrd="0" destOrd="1" presId="urn:microsoft.com/office/officeart/2008/layout/VerticalCurvedList"/>
    <dgm:cxn modelId="{F9FAE426-569F-4349-89D3-28EF212DDCB4}" srcId="{8D68ECBC-0AA1-499C-83E5-AE1F6ED8DAB7}" destId="{803749EC-3E19-4B15-93B2-A8AEB5195976}" srcOrd="0" destOrd="0" parTransId="{D1A9C6E3-D400-4346-8195-4B9B8F5F192F}" sibTransId="{32986AAA-139C-4A1D-9DB8-D15800AF5031}"/>
    <dgm:cxn modelId="{24CBA14F-D508-4A2A-995D-193294C4971C}" type="presOf" srcId="{A658727C-035E-4835-B2A3-09A0B02E14FE}" destId="{F5E0EB93-03FF-4860-AE4A-BCEA9FAB222E}" srcOrd="0" destOrd="1" presId="urn:microsoft.com/office/officeart/2008/layout/VerticalCurvedList"/>
    <dgm:cxn modelId="{3E2E4482-D9DF-4064-A161-C98385122CE2}" type="presOf" srcId="{B9CFFA71-6496-407D-8C75-FABAB83CCF01}" destId="{3054F849-B8D5-4CDC-AF2D-99AFB2954070}" srcOrd="0" destOrd="1" presId="urn:microsoft.com/office/officeart/2008/layout/VerticalCurvedList"/>
    <dgm:cxn modelId="{A4A4D91B-98DF-4D2E-8F17-74B77BC9F89E}" type="presOf" srcId="{A032E62D-B57C-4DE6-95CD-B4AF84479E57}" destId="{8CC09E7B-5681-4233-966F-EBCB696CBAC7}" srcOrd="0" destOrd="0" presId="urn:microsoft.com/office/officeart/2008/layout/VerticalCurvedList"/>
    <dgm:cxn modelId="{14F44C50-40A2-4727-9D12-E3C90A014AE9}" srcId="{53E1CEAC-7B8F-4D57-8EAF-A5E744C77F02}" destId="{F2B7364A-8D25-4009-9B86-ACAA0F550CBC}" srcOrd="4" destOrd="0" parTransId="{DE792DAD-3634-47F7-8C80-59B397C80236}" sibTransId="{E88BECE4-736D-4897-AF87-F258FD13169E}"/>
    <dgm:cxn modelId="{53BC304A-9CEC-4EC9-BCE0-7922476483F1}" type="presOf" srcId="{A2D06790-24AA-4867-BBC7-CE1F8CCCD082}" destId="{ED37F40A-491D-43E1-A8D4-1F3B08B72D9F}" srcOrd="0" destOrd="1" presId="urn:microsoft.com/office/officeart/2008/layout/VerticalCurvedList"/>
    <dgm:cxn modelId="{CD4AA2E5-ACB8-4A32-8FA2-8696AB992314}" type="presOf" srcId="{8D68ECBC-0AA1-499C-83E5-AE1F6ED8DAB7}" destId="{5837A4A5-5B13-437B-8FEB-2426AA5C8541}" srcOrd="0" destOrd="0" presId="urn:microsoft.com/office/officeart/2008/layout/VerticalCurvedList"/>
    <dgm:cxn modelId="{207E6F5B-9C3B-4B72-850B-6CB5B8873F9B}" type="presOf" srcId="{9607BCDA-FF44-4732-BACB-BA7D206E380C}" destId="{8CC09E7B-5681-4233-966F-EBCB696CBAC7}" srcOrd="0" destOrd="1" presId="urn:microsoft.com/office/officeart/2008/layout/VerticalCurvedList"/>
    <dgm:cxn modelId="{DE011A80-D60D-4CCF-8F4E-DC35C9473156}" type="presParOf" srcId="{00E2D449-18CD-46E2-8B76-0B973006A9B8}" destId="{354B670D-99DF-48C7-A0B4-41E36B96508D}" srcOrd="0" destOrd="0" presId="urn:microsoft.com/office/officeart/2008/layout/VerticalCurvedList"/>
    <dgm:cxn modelId="{9E994CAC-1C3C-40F6-8496-FB97366D6732}" type="presParOf" srcId="{354B670D-99DF-48C7-A0B4-41E36B96508D}" destId="{9C9BC091-ED30-48C7-802E-CE796DDCD8DC}" srcOrd="0" destOrd="0" presId="urn:microsoft.com/office/officeart/2008/layout/VerticalCurvedList"/>
    <dgm:cxn modelId="{7B6434E9-863C-4E6D-B6D2-5D6DED2D925F}" type="presParOf" srcId="{9C9BC091-ED30-48C7-802E-CE796DDCD8DC}" destId="{7CDFC730-7F44-4128-8A06-5E82019A807E}" srcOrd="0" destOrd="0" presId="urn:microsoft.com/office/officeart/2008/layout/VerticalCurvedList"/>
    <dgm:cxn modelId="{9937A983-3F77-4404-859F-35689DEF4A89}" type="presParOf" srcId="{9C9BC091-ED30-48C7-802E-CE796DDCD8DC}" destId="{954047C8-F33E-4ECE-A49D-CC28104DED0C}" srcOrd="1" destOrd="0" presId="urn:microsoft.com/office/officeart/2008/layout/VerticalCurvedList"/>
    <dgm:cxn modelId="{24780EF8-F692-440B-B92F-A4D30D4C5F41}" type="presParOf" srcId="{9C9BC091-ED30-48C7-802E-CE796DDCD8DC}" destId="{BDF87C86-54AE-4F3A-9597-4ADBCE854F13}" srcOrd="2" destOrd="0" presId="urn:microsoft.com/office/officeart/2008/layout/VerticalCurvedList"/>
    <dgm:cxn modelId="{8E48A2E4-575F-408C-AEDB-9188BD68EE20}" type="presParOf" srcId="{9C9BC091-ED30-48C7-802E-CE796DDCD8DC}" destId="{B9A8BE54-A70E-4EFE-84AB-6035197E92B0}" srcOrd="3" destOrd="0" presId="urn:microsoft.com/office/officeart/2008/layout/VerticalCurvedList"/>
    <dgm:cxn modelId="{72767E13-54EC-4003-8655-4BF8E9EAA835}" type="presParOf" srcId="{354B670D-99DF-48C7-A0B4-41E36B96508D}" destId="{3054F849-B8D5-4CDC-AF2D-99AFB2954070}" srcOrd="1" destOrd="0" presId="urn:microsoft.com/office/officeart/2008/layout/VerticalCurvedList"/>
    <dgm:cxn modelId="{1CF14249-3E1D-4879-8C27-D9F93C3A6513}" type="presParOf" srcId="{354B670D-99DF-48C7-A0B4-41E36B96508D}" destId="{8034F139-A874-4E2E-AD8F-84E6B0CD6511}" srcOrd="2" destOrd="0" presId="urn:microsoft.com/office/officeart/2008/layout/VerticalCurvedList"/>
    <dgm:cxn modelId="{9DEE74F5-F9CC-4F4C-A572-57AD1E60164B}" type="presParOf" srcId="{8034F139-A874-4E2E-AD8F-84E6B0CD6511}" destId="{F562D584-9F58-4738-AE37-F5382852BC2F}" srcOrd="0" destOrd="0" presId="urn:microsoft.com/office/officeart/2008/layout/VerticalCurvedList"/>
    <dgm:cxn modelId="{6F7D8025-B137-4203-8658-A17DC6CFB210}" type="presParOf" srcId="{354B670D-99DF-48C7-A0B4-41E36B96508D}" destId="{5837A4A5-5B13-437B-8FEB-2426AA5C8541}" srcOrd="3" destOrd="0" presId="urn:microsoft.com/office/officeart/2008/layout/VerticalCurvedList"/>
    <dgm:cxn modelId="{12944D8B-2D16-4BAB-95DC-4463C54A8512}" type="presParOf" srcId="{354B670D-99DF-48C7-A0B4-41E36B96508D}" destId="{F3487C4D-2409-488E-9BFE-FF30B7E38F97}" srcOrd="4" destOrd="0" presId="urn:microsoft.com/office/officeart/2008/layout/VerticalCurvedList"/>
    <dgm:cxn modelId="{1F72FA36-B049-4C5A-84A3-2E36C59FDF16}" type="presParOf" srcId="{F3487C4D-2409-488E-9BFE-FF30B7E38F97}" destId="{45D790F8-BE54-4138-846D-72C525C794FD}" srcOrd="0" destOrd="0" presId="urn:microsoft.com/office/officeart/2008/layout/VerticalCurvedList"/>
    <dgm:cxn modelId="{997454B6-8A91-4B7F-9174-96D6867F192C}" type="presParOf" srcId="{354B670D-99DF-48C7-A0B4-41E36B96508D}" destId="{ED37F40A-491D-43E1-A8D4-1F3B08B72D9F}" srcOrd="5" destOrd="0" presId="urn:microsoft.com/office/officeart/2008/layout/VerticalCurvedList"/>
    <dgm:cxn modelId="{F6E9CAFE-E0FF-4969-B7E7-38ED7148643D}" type="presParOf" srcId="{354B670D-99DF-48C7-A0B4-41E36B96508D}" destId="{95A000DC-DA9E-48E7-99E9-B73927200829}" srcOrd="6" destOrd="0" presId="urn:microsoft.com/office/officeart/2008/layout/VerticalCurvedList"/>
    <dgm:cxn modelId="{E0A2B7B8-B4FE-4E2B-BB77-ED51A78B5C35}" type="presParOf" srcId="{95A000DC-DA9E-48E7-99E9-B73927200829}" destId="{EA6BA768-BA96-4309-A925-6FA760F6F69C}" srcOrd="0" destOrd="0" presId="urn:microsoft.com/office/officeart/2008/layout/VerticalCurvedList"/>
    <dgm:cxn modelId="{8ED2268E-F6B0-4ABC-93C2-EC918C173AE7}" type="presParOf" srcId="{354B670D-99DF-48C7-A0B4-41E36B96508D}" destId="{8CC09E7B-5681-4233-966F-EBCB696CBAC7}" srcOrd="7" destOrd="0" presId="urn:microsoft.com/office/officeart/2008/layout/VerticalCurvedList"/>
    <dgm:cxn modelId="{8A360199-B7D5-4A6E-AE28-03658808CA41}" type="presParOf" srcId="{354B670D-99DF-48C7-A0B4-41E36B96508D}" destId="{343DAE95-1D2B-405B-9F7F-8EC400592B12}" srcOrd="8" destOrd="0" presId="urn:microsoft.com/office/officeart/2008/layout/VerticalCurvedList"/>
    <dgm:cxn modelId="{2EADE4D8-B6B0-4041-A5DF-6C9BE7B51922}" type="presParOf" srcId="{343DAE95-1D2B-405B-9F7F-8EC400592B12}" destId="{82455ED7-4DAD-4195-9339-87C39F08C26B}" srcOrd="0" destOrd="0" presId="urn:microsoft.com/office/officeart/2008/layout/VerticalCurvedList"/>
    <dgm:cxn modelId="{B1457AA6-C939-486E-AA5C-8BE43575F3E8}" type="presParOf" srcId="{354B670D-99DF-48C7-A0B4-41E36B96508D}" destId="{F5E0EB93-03FF-4860-AE4A-BCEA9FAB222E}" srcOrd="9" destOrd="0" presId="urn:microsoft.com/office/officeart/2008/layout/VerticalCurvedList"/>
    <dgm:cxn modelId="{C2FC093C-3206-46DE-BD64-E195C19FF358}" type="presParOf" srcId="{354B670D-99DF-48C7-A0B4-41E36B96508D}" destId="{1D0DBAE1-FA07-48A9-A425-F827AA724FAB}" srcOrd="10" destOrd="0" presId="urn:microsoft.com/office/officeart/2008/layout/VerticalCurvedList"/>
    <dgm:cxn modelId="{CB6D438B-6B77-4C2F-BE45-AB3CD19F6821}" type="presParOf" srcId="{1D0DBAE1-FA07-48A9-A425-F827AA724FAB}" destId="{DF7B2F88-D599-4EC4-BED4-28079E67C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3362E4-B6FA-4E3E-9597-ECFC6481935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06B7B7A-96D9-4312-9565-536A7A001281}">
      <dgm:prSet phldrT="[Texto]"/>
      <dgm:spPr/>
      <dgm:t>
        <a:bodyPr/>
        <a:lstStyle/>
        <a:p>
          <a:r>
            <a:rPr lang="es-ES" dirty="0" smtClean="0"/>
            <a:t>Gerentes</a:t>
          </a:r>
          <a:endParaRPr lang="es-ES" dirty="0"/>
        </a:p>
      </dgm:t>
    </dgm:pt>
    <dgm:pt modelId="{DBDAB1C5-9F53-450E-9783-38BE56D6DBC0}" type="parTrans" cxnId="{32972C16-71DF-4008-A34E-F90CADCC16E2}">
      <dgm:prSet/>
      <dgm:spPr/>
      <dgm:t>
        <a:bodyPr/>
        <a:lstStyle/>
        <a:p>
          <a:endParaRPr lang="es-ES"/>
        </a:p>
      </dgm:t>
    </dgm:pt>
    <dgm:pt modelId="{904888EE-784F-4EC9-BEFC-2DDCD0E9EB96}" type="sibTrans" cxnId="{32972C16-71DF-4008-A34E-F90CADCC16E2}">
      <dgm:prSet/>
      <dgm:spPr/>
      <dgm:t>
        <a:bodyPr/>
        <a:lstStyle/>
        <a:p>
          <a:endParaRPr lang="es-ES"/>
        </a:p>
      </dgm:t>
    </dgm:pt>
    <dgm:pt modelId="{96694F98-7096-4FBF-BDEA-58597C1D1ACB}">
      <dgm:prSet phldrT="[Texto]"/>
      <dgm:spPr/>
      <dgm:t>
        <a:bodyPr/>
        <a:lstStyle/>
        <a:p>
          <a:r>
            <a:rPr lang="es-ES" dirty="0" smtClean="0"/>
            <a:t>Servidores</a:t>
          </a:r>
          <a:endParaRPr lang="es-ES" dirty="0"/>
        </a:p>
      </dgm:t>
    </dgm:pt>
    <dgm:pt modelId="{14A0E0BC-8464-4172-A622-2F8066ACE760}" type="parTrans" cxnId="{8CCACCCA-247F-412D-9060-03FEF56E3624}">
      <dgm:prSet/>
      <dgm:spPr/>
      <dgm:t>
        <a:bodyPr/>
        <a:lstStyle/>
        <a:p>
          <a:endParaRPr lang="es-ES"/>
        </a:p>
      </dgm:t>
    </dgm:pt>
    <dgm:pt modelId="{6A4301D7-A039-4195-8C31-736F08D8149A}" type="sibTrans" cxnId="{8CCACCCA-247F-412D-9060-03FEF56E3624}">
      <dgm:prSet/>
      <dgm:spPr/>
      <dgm:t>
        <a:bodyPr/>
        <a:lstStyle/>
        <a:p>
          <a:endParaRPr lang="es-ES"/>
        </a:p>
      </dgm:t>
    </dgm:pt>
    <dgm:pt modelId="{57014A6E-D522-4885-8DC9-DF7B179906B1}">
      <dgm:prSet phldrT="[Texto]"/>
      <dgm:spPr/>
      <dgm:t>
        <a:bodyPr/>
        <a:lstStyle/>
        <a:p>
          <a:r>
            <a:rPr lang="es-ES" dirty="0" smtClean="0"/>
            <a:t>Ciudadanos</a:t>
          </a:r>
          <a:endParaRPr lang="es-ES" dirty="0"/>
        </a:p>
      </dgm:t>
    </dgm:pt>
    <dgm:pt modelId="{73727F89-9CB7-4055-8D79-964B355626B5}" type="parTrans" cxnId="{2B0AFCCB-2644-4325-AF02-6B9961185340}">
      <dgm:prSet/>
      <dgm:spPr/>
      <dgm:t>
        <a:bodyPr/>
        <a:lstStyle/>
        <a:p>
          <a:endParaRPr lang="es-ES"/>
        </a:p>
      </dgm:t>
    </dgm:pt>
    <dgm:pt modelId="{DA1158C5-5827-4050-9412-2F98D53F28C7}" type="sibTrans" cxnId="{2B0AFCCB-2644-4325-AF02-6B9961185340}">
      <dgm:prSet/>
      <dgm:spPr/>
      <dgm:t>
        <a:bodyPr/>
        <a:lstStyle/>
        <a:p>
          <a:endParaRPr lang="es-ES"/>
        </a:p>
      </dgm:t>
    </dgm:pt>
    <dgm:pt modelId="{D5858EF0-7B4C-4405-B0B0-52282FAA3976}" type="pres">
      <dgm:prSet presAssocID="{173362E4-B6FA-4E3E-9597-ECFC648193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755170C9-467B-4DA4-82FC-BA533578E77F}" type="pres">
      <dgm:prSet presAssocID="{F06B7B7A-96D9-4312-9565-536A7A001281}" presName="Accent1" presStyleCnt="0"/>
      <dgm:spPr/>
    </dgm:pt>
    <dgm:pt modelId="{ADDA3A3F-A3EF-4A7D-BCBE-4DCC22BCF18E}" type="pres">
      <dgm:prSet presAssocID="{F06B7B7A-96D9-4312-9565-536A7A001281}" presName="Accent" presStyleLbl="node1" presStyleIdx="0" presStyleCnt="3"/>
      <dgm:spPr>
        <a:solidFill>
          <a:srgbClr val="EB903F"/>
        </a:solidFill>
      </dgm:spPr>
    </dgm:pt>
    <dgm:pt modelId="{C369E1E6-96E0-489C-8876-DB93CC1091D8}" type="pres">
      <dgm:prSet presAssocID="{F06B7B7A-96D9-4312-9565-536A7A00128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EA61BE1-784C-4226-9B61-206891C847C2}" type="pres">
      <dgm:prSet presAssocID="{96694F98-7096-4FBF-BDEA-58597C1D1ACB}" presName="Accent2" presStyleCnt="0"/>
      <dgm:spPr/>
    </dgm:pt>
    <dgm:pt modelId="{FCD75B90-962E-4336-82DE-EC8051056F63}" type="pres">
      <dgm:prSet presAssocID="{96694F98-7096-4FBF-BDEA-58597C1D1ACB}" presName="Accent" presStyleLbl="node1" presStyleIdx="1" presStyleCnt="3"/>
      <dgm:spPr>
        <a:solidFill>
          <a:srgbClr val="7F7F7F"/>
        </a:solidFill>
      </dgm:spPr>
    </dgm:pt>
    <dgm:pt modelId="{C14A6EE2-DFE8-4AB4-BF89-E11170413DB8}" type="pres">
      <dgm:prSet presAssocID="{96694F98-7096-4FBF-BDEA-58597C1D1AC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8729F6-853E-46C7-A71C-F34E53FA327B}" type="pres">
      <dgm:prSet presAssocID="{57014A6E-D522-4885-8DC9-DF7B179906B1}" presName="Accent3" presStyleCnt="0"/>
      <dgm:spPr/>
    </dgm:pt>
    <dgm:pt modelId="{FE643AD3-E6DE-4D53-A28B-EDE11069D9FB}" type="pres">
      <dgm:prSet presAssocID="{57014A6E-D522-4885-8DC9-DF7B179906B1}" presName="Accent" presStyleLbl="node1" presStyleIdx="2" presStyleCnt="3"/>
      <dgm:spPr>
        <a:solidFill>
          <a:srgbClr val="239DAD"/>
        </a:solidFill>
      </dgm:spPr>
    </dgm:pt>
    <dgm:pt modelId="{B3323A7C-43A2-4DCA-B9DC-B1189ED354B8}" type="pres">
      <dgm:prSet presAssocID="{57014A6E-D522-4885-8DC9-DF7B179906B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2972C16-71DF-4008-A34E-F90CADCC16E2}" srcId="{173362E4-B6FA-4E3E-9597-ECFC6481935E}" destId="{F06B7B7A-96D9-4312-9565-536A7A001281}" srcOrd="0" destOrd="0" parTransId="{DBDAB1C5-9F53-450E-9783-38BE56D6DBC0}" sibTransId="{904888EE-784F-4EC9-BEFC-2DDCD0E9EB96}"/>
    <dgm:cxn modelId="{12FD9329-6A9D-4784-8910-0569F872EE68}" type="presOf" srcId="{57014A6E-D522-4885-8DC9-DF7B179906B1}" destId="{B3323A7C-43A2-4DCA-B9DC-B1189ED354B8}" srcOrd="0" destOrd="0" presId="urn:microsoft.com/office/officeart/2009/layout/CircleArrowProcess"/>
    <dgm:cxn modelId="{1CDBB6F6-875B-4AB0-92B6-C8F5C729DFF1}" type="presOf" srcId="{173362E4-B6FA-4E3E-9597-ECFC6481935E}" destId="{D5858EF0-7B4C-4405-B0B0-52282FAA3976}" srcOrd="0" destOrd="0" presId="urn:microsoft.com/office/officeart/2009/layout/CircleArrowProcess"/>
    <dgm:cxn modelId="{CF951E4B-B0D6-415C-9EDC-2B25F13E00D6}" type="presOf" srcId="{96694F98-7096-4FBF-BDEA-58597C1D1ACB}" destId="{C14A6EE2-DFE8-4AB4-BF89-E11170413DB8}" srcOrd="0" destOrd="0" presId="urn:microsoft.com/office/officeart/2009/layout/CircleArrowProcess"/>
    <dgm:cxn modelId="{986DAB2B-ADFD-48E7-86FD-30A6C432DC68}" type="presOf" srcId="{F06B7B7A-96D9-4312-9565-536A7A001281}" destId="{C369E1E6-96E0-489C-8876-DB93CC1091D8}" srcOrd="0" destOrd="0" presId="urn:microsoft.com/office/officeart/2009/layout/CircleArrowProcess"/>
    <dgm:cxn modelId="{2B0AFCCB-2644-4325-AF02-6B9961185340}" srcId="{173362E4-B6FA-4E3E-9597-ECFC6481935E}" destId="{57014A6E-D522-4885-8DC9-DF7B179906B1}" srcOrd="2" destOrd="0" parTransId="{73727F89-9CB7-4055-8D79-964B355626B5}" sibTransId="{DA1158C5-5827-4050-9412-2F98D53F28C7}"/>
    <dgm:cxn modelId="{8CCACCCA-247F-412D-9060-03FEF56E3624}" srcId="{173362E4-B6FA-4E3E-9597-ECFC6481935E}" destId="{96694F98-7096-4FBF-BDEA-58597C1D1ACB}" srcOrd="1" destOrd="0" parTransId="{14A0E0BC-8464-4172-A622-2F8066ACE760}" sibTransId="{6A4301D7-A039-4195-8C31-736F08D8149A}"/>
    <dgm:cxn modelId="{4EBB6B36-6BCC-4D49-8730-D6F4AB3AED78}" type="presParOf" srcId="{D5858EF0-7B4C-4405-B0B0-52282FAA3976}" destId="{755170C9-467B-4DA4-82FC-BA533578E77F}" srcOrd="0" destOrd="0" presId="urn:microsoft.com/office/officeart/2009/layout/CircleArrowProcess"/>
    <dgm:cxn modelId="{7ED43F31-10D2-4870-B607-9AAC2265C03C}" type="presParOf" srcId="{755170C9-467B-4DA4-82FC-BA533578E77F}" destId="{ADDA3A3F-A3EF-4A7D-BCBE-4DCC22BCF18E}" srcOrd="0" destOrd="0" presId="urn:microsoft.com/office/officeart/2009/layout/CircleArrowProcess"/>
    <dgm:cxn modelId="{DA39359A-ADF1-49F6-94DF-EFD778E5E238}" type="presParOf" srcId="{D5858EF0-7B4C-4405-B0B0-52282FAA3976}" destId="{C369E1E6-96E0-489C-8876-DB93CC1091D8}" srcOrd="1" destOrd="0" presId="urn:microsoft.com/office/officeart/2009/layout/CircleArrowProcess"/>
    <dgm:cxn modelId="{ED7B6B0B-B6CB-4B4F-95C3-16E970E39299}" type="presParOf" srcId="{D5858EF0-7B4C-4405-B0B0-52282FAA3976}" destId="{CEA61BE1-784C-4226-9B61-206891C847C2}" srcOrd="2" destOrd="0" presId="urn:microsoft.com/office/officeart/2009/layout/CircleArrowProcess"/>
    <dgm:cxn modelId="{27E809BC-AC1F-4FC6-BC09-FB563437C7FE}" type="presParOf" srcId="{CEA61BE1-784C-4226-9B61-206891C847C2}" destId="{FCD75B90-962E-4336-82DE-EC8051056F63}" srcOrd="0" destOrd="0" presId="urn:microsoft.com/office/officeart/2009/layout/CircleArrowProcess"/>
    <dgm:cxn modelId="{E342D30A-0296-4D30-98F2-6BD5802987E5}" type="presParOf" srcId="{D5858EF0-7B4C-4405-B0B0-52282FAA3976}" destId="{C14A6EE2-DFE8-4AB4-BF89-E11170413DB8}" srcOrd="3" destOrd="0" presId="urn:microsoft.com/office/officeart/2009/layout/CircleArrowProcess"/>
    <dgm:cxn modelId="{27B2880F-0A47-495A-BCBB-A9728B61CFE6}" type="presParOf" srcId="{D5858EF0-7B4C-4405-B0B0-52282FAA3976}" destId="{018729F6-853E-46C7-A71C-F34E53FA327B}" srcOrd="4" destOrd="0" presId="urn:microsoft.com/office/officeart/2009/layout/CircleArrowProcess"/>
    <dgm:cxn modelId="{8487783A-2D6D-4B53-A41D-73BB25462C23}" type="presParOf" srcId="{018729F6-853E-46C7-A71C-F34E53FA327B}" destId="{FE643AD3-E6DE-4D53-A28B-EDE11069D9FB}" srcOrd="0" destOrd="0" presId="urn:microsoft.com/office/officeart/2009/layout/CircleArrowProcess"/>
    <dgm:cxn modelId="{9FAED157-0288-45C5-AE2F-666EC3775695}" type="presParOf" srcId="{D5858EF0-7B4C-4405-B0B0-52282FAA3976}" destId="{B3323A7C-43A2-4DCA-B9DC-B1189ED354B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A5F1E-F19F-4FAF-82E8-DA85A520788B}" type="datetimeFigureOut">
              <a:rPr lang="es-CO" smtClean="0"/>
              <a:t>26/10/2017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6396E-0763-40E5-9BDD-1F3A403C11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568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6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3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89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1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02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02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4CC2-29CD-C24D-BD73-075769EA750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51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Shape 39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17" name="Shape 39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321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Shape 39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17" name="Shape 39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34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2692400" y="550333"/>
            <a:ext cx="6739467" cy="597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3747" y="816637"/>
            <a:ext cx="5084505" cy="5224725"/>
          </a:xfrm>
          <a:prstGeom prst="rect">
            <a:avLst/>
          </a:prstGeom>
        </p:spPr>
      </p:pic>
      <p:sp>
        <p:nvSpPr>
          <p:cNvPr id="2" name="Rectángulo 1"/>
          <p:cNvSpPr/>
          <p:nvPr userDrawn="1"/>
        </p:nvSpPr>
        <p:spPr>
          <a:xfrm>
            <a:off x="2692400" y="481263"/>
            <a:ext cx="6739467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Logo Animado (1)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  <p:pic>
        <p:nvPicPr>
          <p:cNvPr id="6" name="Logo Animado (1)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 Animado (1)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Logo Animado (1)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D26658EE-410A-487F-8C71-2B9F535F3C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23732" y="816637"/>
            <a:ext cx="5084505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6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6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1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2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3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8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27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4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10911436" y="3321278"/>
            <a:ext cx="1850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765276" y="3321278"/>
            <a:ext cx="22573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spc="3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NOMBRE DE LA SECCIÓN -</a:t>
            </a:r>
            <a:endParaRPr lang="es-ES_tradnl" sz="800" spc="3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4" y="-297"/>
            <a:ext cx="1216867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9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6101DB93-04DF-468F-AE83-4BCA2FBD3C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31" y="571503"/>
            <a:ext cx="7115907" cy="4002698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>
          <a:xfrm>
            <a:off x="1924776" y="5045682"/>
            <a:ext cx="837761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200" b="1" i="1" dirty="0" smtClean="0">
                <a:latin typeface="Century Gothic" panose="020B0502020202020204" pitchFamily="34" charset="0"/>
              </a:rPr>
              <a:t> Liliana Caballero Durán </a:t>
            </a:r>
          </a:p>
          <a:p>
            <a:pPr algn="ctr">
              <a:lnSpc>
                <a:spcPts val="2000"/>
              </a:lnSpc>
            </a:pPr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Directora del Departamento Administrativo de la Función Pública - DAFP </a:t>
            </a:r>
            <a:endParaRPr lang="es-CO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867428" y="5955727"/>
            <a:ext cx="108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800" dirty="0" smtClean="0">
                <a:latin typeface="Century Gothic" panose="020B0502020202020204" pitchFamily="34" charset="0"/>
              </a:rPr>
              <a:t>“Modelo Integrado de Planeación y Gestión -MIPG- y su Impacto en la Contabilidad Pública.”</a:t>
            </a:r>
            <a:endParaRPr lang="es-CO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217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3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2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2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7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0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747" y="816637"/>
            <a:ext cx="5084505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8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8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9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2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7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image" Target="../media/image72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7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11" Type="http://schemas.openxmlformats.org/officeDocument/2006/relationships/image" Target="../media/image107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12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7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219" t="4209"/>
          <a:stretch/>
        </p:blipFill>
        <p:spPr>
          <a:xfrm>
            <a:off x="2" y="8774"/>
            <a:ext cx="12212164" cy="6881398"/>
          </a:xfrm>
          <a:prstGeom prst="rect">
            <a:avLst/>
          </a:prstGeom>
        </p:spPr>
      </p:pic>
      <p:pic>
        <p:nvPicPr>
          <p:cNvPr id="8" name="Picture 1" descr="logo_mipg_FINAL_tell-02.png">
            <a:extLst>
              <a:ext uri="{FF2B5EF4-FFF2-40B4-BE49-F238E27FC236}">
                <a16:creationId xmlns="" xmlns:a16="http://schemas.microsoft.com/office/drawing/2014/main" id="{03C17C48-D86B-4BC0-A883-44A06770D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1" t="32792" r="17654" b="30979"/>
          <a:stretch/>
        </p:blipFill>
        <p:spPr>
          <a:xfrm>
            <a:off x="3548063" y="3340708"/>
            <a:ext cx="5095875" cy="15658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0850" y="2094657"/>
            <a:ext cx="8750300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10000"/>
              </a:lnSpc>
            </a:pPr>
            <a:r>
              <a:rPr lang="es-CO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Hoy contamos con un solo </a:t>
            </a:r>
            <a:r>
              <a:rPr lang="es-CO" sz="3200" b="1" dirty="0">
                <a:solidFill>
                  <a:srgbClr val="44546A">
                    <a:lumMod val="75000"/>
                  </a:srgbClr>
                </a:solidFill>
                <a:latin typeface="Arial"/>
                <a:cs typeface="Arial"/>
              </a:rPr>
              <a:t>Sistema de Gestión</a:t>
            </a:r>
            <a:r>
              <a:rPr lang="es-CO" sz="3200" dirty="0">
                <a:solidFill>
                  <a:srgbClr val="44546A">
                    <a:lumMod val="75000"/>
                  </a:srgbClr>
                </a:solidFill>
                <a:latin typeface="Arial"/>
                <a:cs typeface="Arial"/>
              </a:rPr>
              <a:t> </a:t>
            </a:r>
            <a:r>
              <a:rPr lang="es-CO" sz="2400" dirty="0">
                <a:solidFill>
                  <a:srgbClr val="333732"/>
                </a:solidFill>
                <a:latin typeface="Arial"/>
                <a:cs typeface="Arial"/>
              </a:rPr>
              <a:t/>
            </a:r>
            <a:br>
              <a:rPr lang="es-CO" sz="2400" dirty="0">
                <a:solidFill>
                  <a:srgbClr val="333732"/>
                </a:solidFill>
                <a:latin typeface="Arial"/>
                <a:cs typeface="Arial"/>
              </a:rPr>
            </a:br>
            <a:r>
              <a:rPr lang="es-CO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y hemos actualizado MIPG</a:t>
            </a:r>
          </a:p>
          <a:p>
            <a:pPr marL="0" lvl="1" algn="ctr">
              <a:lnSpc>
                <a:spcPct val="110000"/>
              </a:lnSpc>
            </a:pPr>
            <a:r>
              <a:rPr lang="es-CO" i="1" dirty="0">
                <a:solidFill>
                  <a:prstClr val="white"/>
                </a:solidFill>
                <a:latin typeface="Arial"/>
                <a:cs typeface="Arial"/>
              </a:rPr>
              <a:t>el MIPGt</a:t>
            </a:r>
            <a:endParaRPr lang="es-CO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3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4652520" y="662899"/>
            <a:ext cx="2779776" cy="2779776"/>
            <a:chOff x="1350200" y="704024"/>
            <a:chExt cx="2981072" cy="2981072"/>
          </a:xfrm>
          <a:solidFill>
            <a:srgbClr val="EB7B22"/>
          </a:solidFill>
        </p:grpSpPr>
        <p:sp>
          <p:nvSpPr>
            <p:cNvPr id="3" name="Elipse 2"/>
            <p:cNvSpPr/>
            <p:nvPr/>
          </p:nvSpPr>
          <p:spPr>
            <a:xfrm>
              <a:off x="1350200" y="704024"/>
              <a:ext cx="2981072" cy="29810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 spc="300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566672" y="1732895"/>
              <a:ext cx="2548128" cy="1089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_tradnl" sz="2000" dirty="0">
                  <a:solidFill>
                    <a:prstClr val="white"/>
                  </a:solidFill>
                  <a:latin typeface="Arial"/>
                  <a:ea typeface="Arial Narrow" charset="0"/>
                  <a:cs typeface="Arial"/>
                </a:rPr>
                <a:t>Sistema de</a:t>
              </a:r>
            </a:p>
            <a:p>
              <a:pPr algn="ctr"/>
              <a:r>
                <a:rPr lang="es-ES_tradnl" sz="2000" dirty="0">
                  <a:solidFill>
                    <a:prstClr val="white"/>
                  </a:solidFill>
                  <a:latin typeface="Arial"/>
                  <a:ea typeface="Arial Narrow" charset="0"/>
                  <a:cs typeface="Arial"/>
                </a:rPr>
                <a:t>Desarrollo</a:t>
              </a:r>
            </a:p>
            <a:p>
              <a:pPr algn="ctr"/>
              <a:r>
                <a:rPr lang="es-ES_tradnl" sz="2000" dirty="0">
                  <a:solidFill>
                    <a:prstClr val="white"/>
                  </a:solidFill>
                  <a:latin typeface="Arial"/>
                  <a:ea typeface="Arial Narrow" charset="0"/>
                  <a:cs typeface="Arial"/>
                </a:rPr>
                <a:t>Administrativo</a:t>
              </a: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4652520" y="3643206"/>
            <a:ext cx="2779776" cy="2779776"/>
            <a:chOff x="7860728" y="704024"/>
            <a:chExt cx="2981072" cy="2981072"/>
          </a:xfrm>
        </p:grpSpPr>
        <p:sp>
          <p:nvSpPr>
            <p:cNvPr id="5" name="Elipse 4"/>
            <p:cNvSpPr/>
            <p:nvPr/>
          </p:nvSpPr>
          <p:spPr>
            <a:xfrm>
              <a:off x="7860728" y="704024"/>
              <a:ext cx="2981072" cy="2981072"/>
            </a:xfrm>
            <a:prstGeom prst="ellipse">
              <a:avLst/>
            </a:prstGeom>
            <a:solidFill>
              <a:srgbClr val="EB7B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8077200" y="1732895"/>
              <a:ext cx="2548128" cy="1089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2000" dirty="0">
                  <a:solidFill>
                    <a:prstClr val="white"/>
                  </a:solidFill>
                  <a:latin typeface="Arial"/>
                  <a:ea typeface="Arial Narrow" charset="0"/>
                  <a:cs typeface="Arial"/>
                </a:rPr>
                <a:t>Sistema de</a:t>
              </a:r>
            </a:p>
            <a:p>
              <a:pPr algn="ctr"/>
              <a:r>
                <a:rPr lang="es-ES_tradnl" sz="2000" dirty="0">
                  <a:solidFill>
                    <a:prstClr val="white"/>
                  </a:solidFill>
                  <a:latin typeface="Arial"/>
                  <a:ea typeface="Arial Narrow" charset="0"/>
                  <a:cs typeface="Arial"/>
                </a:rPr>
                <a:t>Gestión de</a:t>
              </a:r>
            </a:p>
            <a:p>
              <a:pPr algn="ctr"/>
              <a:r>
                <a:rPr lang="es-ES_tradnl" sz="2000" dirty="0">
                  <a:solidFill>
                    <a:prstClr val="white"/>
                  </a:solidFill>
                  <a:latin typeface="Arial"/>
                  <a:ea typeface="Arial Narrow" charset="0"/>
                  <a:cs typeface="Arial"/>
                </a:rPr>
                <a:t>Calidad</a:t>
              </a:r>
            </a:p>
          </p:txBody>
        </p:sp>
      </p:grpSp>
      <p:sp>
        <p:nvSpPr>
          <p:cNvPr id="15" name="Elipse 2"/>
          <p:cNvSpPr/>
          <p:nvPr/>
        </p:nvSpPr>
        <p:spPr>
          <a:xfrm>
            <a:off x="4652520" y="2095120"/>
            <a:ext cx="2779776" cy="2779776"/>
          </a:xfrm>
          <a:prstGeom prst="ellipse">
            <a:avLst/>
          </a:prstGeom>
          <a:solidFill>
            <a:srgbClr val="EB7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 spc="300" dirty="0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Rectángulo 5"/>
          <p:cNvSpPr/>
          <p:nvPr/>
        </p:nvSpPr>
        <p:spPr>
          <a:xfrm>
            <a:off x="4852931" y="3161842"/>
            <a:ext cx="2376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prstClr val="white"/>
                </a:solidFill>
                <a:latin typeface="Arial"/>
                <a:ea typeface="Arial Narrow" charset="0"/>
                <a:cs typeface="Arial"/>
              </a:rPr>
              <a:t>Sistema de</a:t>
            </a:r>
          </a:p>
          <a:p>
            <a:pPr algn="ctr"/>
            <a:r>
              <a:rPr lang="es-ES_tradnl" sz="2000" dirty="0">
                <a:solidFill>
                  <a:prstClr val="white"/>
                </a:solidFill>
                <a:latin typeface="Arial"/>
                <a:ea typeface="Arial Narrow" charset="0"/>
                <a:cs typeface="Arial"/>
              </a:rPr>
              <a:t>Gestión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814299"/>
            <a:ext cx="1207421" cy="444839"/>
          </a:xfrm>
          <a:prstGeom prst="rect">
            <a:avLst/>
          </a:prstGeom>
        </p:spPr>
      </p:pic>
      <p:sp>
        <p:nvSpPr>
          <p:cNvPr id="18" name="Rectángulo 6"/>
          <p:cNvSpPr/>
          <p:nvPr/>
        </p:nvSpPr>
        <p:spPr>
          <a:xfrm>
            <a:off x="4804766" y="845181"/>
            <a:ext cx="2504778" cy="458581"/>
          </a:xfrm>
          <a:prstGeom prst="rect">
            <a:avLst/>
          </a:prstGeom>
          <a:solidFill>
            <a:srgbClr val="EB7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9" name="Rectángulo 11"/>
          <p:cNvSpPr/>
          <p:nvPr/>
        </p:nvSpPr>
        <p:spPr>
          <a:xfrm>
            <a:off x="4838633" y="889806"/>
            <a:ext cx="2437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spc="300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Artículo 133 PND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6157" y="4973443"/>
            <a:ext cx="380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3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ANTES</a:t>
            </a:r>
            <a:r>
              <a:rPr lang="de-DE" sz="2400" b="1" spc="3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lang="es-CO" sz="2400" b="1" spc="300" dirty="0">
                <a:solidFill>
                  <a:srgbClr val="00ABC9"/>
                </a:solidFill>
                <a:latin typeface="Arial Black"/>
                <a:cs typeface="Arial"/>
              </a:rPr>
              <a:t>6</a:t>
            </a:r>
            <a:r>
              <a:rPr lang="es-CO" sz="2400" b="1" spc="300" dirty="0">
                <a:solidFill>
                  <a:srgbClr val="00ABC9"/>
                </a:solidFill>
                <a:latin typeface="Arial Black"/>
                <a:cs typeface="Arial Black"/>
              </a:rPr>
              <a:t> </a:t>
            </a:r>
            <a:r>
              <a:rPr lang="es-CO" sz="2400" dirty="0">
                <a:solidFill>
                  <a:srgbClr val="00ABC9"/>
                </a:solidFill>
                <a:latin typeface="Arial Black"/>
                <a:cs typeface="Arial Black"/>
              </a:rPr>
              <a:t>Entidades</a:t>
            </a:r>
            <a:endParaRPr lang="en-US" sz="2400" dirty="0">
              <a:solidFill>
                <a:srgbClr val="00ABC9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6673" y="4973443"/>
            <a:ext cx="4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pc="300" dirty="0">
                <a:solidFill>
                  <a:srgbClr val="BFBFBF"/>
                </a:solidFill>
                <a:latin typeface="Arial"/>
                <a:cs typeface="Arial"/>
              </a:rPr>
              <a:t>AHORA</a:t>
            </a:r>
            <a:r>
              <a:rPr lang="de-DE" sz="2400" b="1" spc="30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lang="es-CO" sz="2400" b="1" dirty="0">
                <a:solidFill>
                  <a:srgbClr val="00ABC9"/>
                </a:solidFill>
                <a:latin typeface="Arial Black"/>
                <a:cs typeface="Arial Black"/>
              </a:rPr>
              <a:t>10 Entidades</a:t>
            </a:r>
            <a:endParaRPr lang="en-US" sz="2400" dirty="0">
              <a:solidFill>
                <a:srgbClr val="00ABC9"/>
              </a:solidFill>
              <a:latin typeface="Arial Black"/>
              <a:cs typeface="Arial Black"/>
            </a:endParaRPr>
          </a:p>
        </p:txBody>
      </p:sp>
      <p:pic>
        <p:nvPicPr>
          <p:cNvPr id="22" name="Imagen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38" b="33944"/>
          <a:stretch/>
        </p:blipFill>
        <p:spPr>
          <a:xfrm rot="5400000">
            <a:off x="5976628" y="4736947"/>
            <a:ext cx="290326" cy="93465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399399" y="1809000"/>
            <a:ext cx="3240001" cy="3240001"/>
            <a:chOff x="3070007" y="1809000"/>
            <a:chExt cx="3240001" cy="324000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0007" y="1809000"/>
              <a:ext cx="3240001" cy="3240001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3759110" y="2498103"/>
              <a:ext cx="1861794" cy="1861794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87774" y="676145"/>
            <a:ext cx="2127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err="1">
                <a:solidFill>
                  <a:srgbClr val="333732"/>
                </a:solidFill>
                <a:latin typeface="Arial Black"/>
                <a:cs typeface="Arial Black"/>
              </a:rPr>
              <a:t>Ahora</a:t>
            </a:r>
            <a:endParaRPr lang="en-US" sz="28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98286" y="1199365"/>
            <a:ext cx="1106617" cy="0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9"/>
          <p:cNvSpPr txBox="1"/>
          <p:nvPr/>
        </p:nvSpPr>
        <p:spPr>
          <a:xfrm>
            <a:off x="1802712" y="5467099"/>
            <a:ext cx="319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00ABC9"/>
                </a:solidFill>
                <a:latin typeface="Arial Black"/>
                <a:cs typeface="Arial"/>
              </a:rPr>
              <a:t>Nivel Nacional</a:t>
            </a:r>
            <a:endParaRPr lang="en-US" sz="2400" dirty="0">
              <a:solidFill>
                <a:srgbClr val="00ABC9"/>
              </a:solidFill>
              <a:latin typeface="Arial Black"/>
              <a:cs typeface="Arial Black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7475458" y="5474159"/>
            <a:ext cx="2968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00ABC9"/>
                </a:solidFill>
                <a:latin typeface="Arial Black"/>
                <a:cs typeface="Arial Black"/>
              </a:rPr>
              <a:t>+ Territorial</a:t>
            </a:r>
            <a:endParaRPr lang="en-US" sz="2400" dirty="0">
              <a:solidFill>
                <a:srgbClr val="00ABC9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351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00105 0.21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00027 -0.235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1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1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1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1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1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1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1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1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20" grpId="0"/>
      <p:bldP spid="21" grpId="0"/>
      <p:bldP spid="31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8634071" y="1509917"/>
            <a:ext cx="2356590" cy="2429857"/>
            <a:chOff x="8634071" y="735134"/>
            <a:chExt cx="2356590" cy="2429857"/>
          </a:xfrm>
        </p:grpSpPr>
        <p:sp>
          <p:nvSpPr>
            <p:cNvPr id="38" name="Oval 37"/>
            <p:cNvSpPr/>
            <p:nvPr/>
          </p:nvSpPr>
          <p:spPr>
            <a:xfrm>
              <a:off x="8634071" y="808400"/>
              <a:ext cx="2356590" cy="2356591"/>
            </a:xfrm>
            <a:prstGeom prst="ellipse">
              <a:avLst/>
            </a:prstGeom>
            <a:solidFill>
              <a:schemeClr val="bg1">
                <a:lumMod val="85000"/>
                <a:alpha val="25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5380" y="735134"/>
              <a:ext cx="633698" cy="1022813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4600" y="2239084"/>
            <a:ext cx="2326994" cy="23528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385039" y="4038998"/>
            <a:ext cx="2902461" cy="1903785"/>
            <a:chOff x="8385039" y="2981959"/>
            <a:chExt cx="2902461" cy="1903785"/>
          </a:xfrm>
        </p:grpSpPr>
        <p:pic>
          <p:nvPicPr>
            <p:cNvPr id="24" name="Imagen 49">
              <a:extLst>
                <a:ext uri="{FF2B5EF4-FFF2-40B4-BE49-F238E27FC236}">
                  <a16:creationId xmlns="" xmlns:a16="http://schemas.microsoft.com/office/drawing/2014/main" id="{42316694-9F56-46EB-AC0F-246759ECD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2985" y="2981959"/>
              <a:ext cx="1309586" cy="672767"/>
            </a:xfrm>
            <a:prstGeom prst="rect">
              <a:avLst/>
            </a:prstGeom>
          </p:spPr>
        </p:pic>
        <p:pic>
          <p:nvPicPr>
            <p:cNvPr id="28" name="Imagen 61">
              <a:extLst>
                <a:ext uri="{FF2B5EF4-FFF2-40B4-BE49-F238E27FC236}">
                  <a16:creationId xmlns="" xmlns:a16="http://schemas.microsoft.com/office/drawing/2014/main" id="{D81F3A3B-42F3-4DC8-BD39-FBC1EA8DB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339766" y="3183053"/>
              <a:ext cx="1047624" cy="2357757"/>
            </a:xfrm>
            <a:prstGeom prst="rect">
              <a:avLst/>
            </a:prstGeom>
          </p:spPr>
        </p:pic>
        <p:sp>
          <p:nvSpPr>
            <p:cNvPr id="29" name="Rectangle 20">
              <a:extLst>
                <a:ext uri="{FF2B5EF4-FFF2-40B4-BE49-F238E27FC236}">
                  <a16:creationId xmlns="" xmlns:a16="http://schemas.microsoft.com/office/drawing/2014/main" id="{93DAF540-82BB-4E52-8E87-9EC27DE700BE}"/>
                </a:ext>
              </a:extLst>
            </p:cNvPr>
            <p:cNvSpPr/>
            <p:nvPr/>
          </p:nvSpPr>
          <p:spPr>
            <a:xfrm flipH="1">
              <a:off x="8385039" y="3986153"/>
              <a:ext cx="2902461" cy="880823"/>
            </a:xfrm>
            <a:prstGeom prst="rect">
              <a:avLst/>
            </a:prstGeom>
            <a:solidFill>
              <a:srgbClr val="E566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ángulo 63">
            <a:extLst>
              <a:ext uri="{FF2B5EF4-FFF2-40B4-BE49-F238E27FC236}">
                <a16:creationId xmlns="" xmlns:a16="http://schemas.microsoft.com/office/drawing/2014/main" id="{2FD01ED8-5783-44B0-87A3-5B8552C885FF}"/>
              </a:ext>
            </a:extLst>
          </p:cNvPr>
          <p:cNvSpPr/>
          <p:nvPr/>
        </p:nvSpPr>
        <p:spPr>
          <a:xfrm>
            <a:off x="8361216" y="5143207"/>
            <a:ext cx="29242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kern="1400" spc="100" dirty="0">
                <a:solidFill>
                  <a:prstClr val="white"/>
                </a:solidFill>
                <a:latin typeface="Arial Narrow"/>
                <a:cs typeface="Arial Narrow"/>
              </a:rPr>
              <a:t>Satisfacción de necesidades </a:t>
            </a:r>
          </a:p>
          <a:p>
            <a:pPr algn="ctr"/>
            <a:r>
              <a:rPr lang="tr-TR" sz="1400" b="1" kern="1400" spc="100" dirty="0">
                <a:solidFill>
                  <a:prstClr val="white"/>
                </a:solidFill>
                <a:latin typeface="Arial Narrow"/>
                <a:cs typeface="Arial Narrow"/>
              </a:rPr>
              <a:t>y</a:t>
            </a:r>
            <a:r>
              <a:rPr lang="es-CO" sz="1400" b="1" kern="1400" spc="100" dirty="0">
                <a:solidFill>
                  <a:prstClr val="white"/>
                </a:solidFill>
                <a:latin typeface="Arial Narrow"/>
                <a:cs typeface="Arial Narrow"/>
              </a:rPr>
              <a:t> goce </a:t>
            </a:r>
            <a:r>
              <a:rPr lang="es-CO" sz="1400" b="1" kern="1400" spc="100" dirty="0" smtClean="0">
                <a:solidFill>
                  <a:prstClr val="white"/>
                </a:solidFill>
                <a:latin typeface="Arial Narrow"/>
                <a:cs typeface="Arial Narrow"/>
              </a:rPr>
              <a:t>efectivo </a:t>
            </a:r>
            <a:r>
              <a:rPr lang="es-CO" sz="1400" b="1" kern="1400" spc="100" dirty="0">
                <a:solidFill>
                  <a:prstClr val="white"/>
                </a:solidFill>
                <a:latin typeface="Arial Narrow"/>
                <a:cs typeface="Arial Narrow"/>
              </a:rPr>
              <a:t>de derechos de los ciudadanos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133733" y="2700595"/>
            <a:ext cx="1419486" cy="550916"/>
            <a:chOff x="5317514" y="2639965"/>
            <a:chExt cx="1920894" cy="310978"/>
          </a:xfrm>
          <a:solidFill>
            <a:srgbClr val="E5661D"/>
          </a:solidFill>
        </p:grpSpPr>
        <p:sp>
          <p:nvSpPr>
            <p:cNvPr id="49" name="Rectangle 48"/>
            <p:cNvSpPr/>
            <p:nvPr/>
          </p:nvSpPr>
          <p:spPr>
            <a:xfrm>
              <a:off x="5325748" y="2639965"/>
              <a:ext cx="1904424" cy="31097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17514" y="2641733"/>
              <a:ext cx="1920894" cy="2953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kern="1400" spc="100" dirty="0">
                  <a:solidFill>
                    <a:prstClr val="white"/>
                  </a:solidFill>
                  <a:latin typeface="Arial Narrow"/>
                  <a:cs typeface="Arial Narrow"/>
                </a:rPr>
                <a:t>Mejor</a:t>
              </a:r>
            </a:p>
            <a:p>
              <a:pPr algn="ctr"/>
              <a:r>
                <a:rPr lang="es-ES_tradnl" sz="1400" b="1" kern="1400" spc="100" dirty="0">
                  <a:solidFill>
                    <a:prstClr val="white"/>
                  </a:solidFill>
                  <a:latin typeface="Arial Narrow"/>
                  <a:cs typeface="Arial Narrow"/>
                </a:rPr>
                <a:t>desempeño</a:t>
              </a:r>
              <a:endParaRPr lang="en-US" sz="1400" b="1" kern="1400" spc="100" dirty="0">
                <a:solidFill>
                  <a:prstClr val="white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056451" y="2703724"/>
            <a:ext cx="1438515" cy="550916"/>
            <a:chOff x="5125783" y="2639965"/>
            <a:chExt cx="2355442" cy="310978"/>
          </a:xfrm>
          <a:solidFill>
            <a:srgbClr val="E5661D"/>
          </a:solidFill>
        </p:grpSpPr>
        <p:sp>
          <p:nvSpPr>
            <p:cNvPr id="52" name="Rectangle 51"/>
            <p:cNvSpPr/>
            <p:nvPr/>
          </p:nvSpPr>
          <p:spPr>
            <a:xfrm>
              <a:off x="5125783" y="2639965"/>
              <a:ext cx="2304353" cy="31097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156941" y="2708791"/>
              <a:ext cx="2324284" cy="17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kern="1400" spc="100" dirty="0">
                  <a:solidFill>
                    <a:prstClr val="white"/>
                  </a:solidFill>
                  <a:latin typeface="Arial Narrow"/>
                  <a:cs typeface="Arial Narrow"/>
                </a:rPr>
                <a:t>Resultados</a:t>
              </a:r>
              <a:endParaRPr lang="en-US" sz="1400" b="1" kern="1400" spc="100" dirty="0">
                <a:solidFill>
                  <a:prstClr val="white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54" name="Plus 53"/>
          <p:cNvSpPr>
            <a:spLocks noChangeAspect="1"/>
          </p:cNvSpPr>
          <p:nvPr/>
        </p:nvSpPr>
        <p:spPr>
          <a:xfrm flipH="1" flipV="1">
            <a:off x="9670862" y="2782145"/>
            <a:ext cx="314199" cy="324000"/>
          </a:xfrm>
          <a:prstGeom prst="mathPlus">
            <a:avLst/>
          </a:prstGeom>
          <a:solidFill>
            <a:srgbClr val="1597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3773424" y="2347208"/>
            <a:ext cx="2770156" cy="630017"/>
            <a:chOff x="3773424" y="2754788"/>
            <a:chExt cx="2770156" cy="630017"/>
          </a:xfrm>
        </p:grpSpPr>
        <p:grpSp>
          <p:nvGrpSpPr>
            <p:cNvPr id="58" name="Group 57"/>
            <p:cNvGrpSpPr/>
            <p:nvPr/>
          </p:nvGrpSpPr>
          <p:grpSpPr>
            <a:xfrm>
              <a:off x="4634662" y="2754788"/>
              <a:ext cx="1908918" cy="630017"/>
              <a:chOff x="4820172" y="2025567"/>
              <a:chExt cx="1908918" cy="630017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0172" y="2025567"/>
                <a:ext cx="507832" cy="63001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536366" y="2259534"/>
                <a:ext cx="11927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b="1" kern="1400" spc="100" dirty="0">
                    <a:solidFill>
                      <a:srgbClr val="3B3838"/>
                    </a:solidFill>
                    <a:latin typeface="Arial Narrow"/>
                    <a:cs typeface="Arial Narrow"/>
                  </a:rPr>
                  <a:t>Políticas</a:t>
                </a:r>
                <a:endParaRPr lang="en-US" sz="1400" b="1" kern="1400" spc="100" dirty="0">
                  <a:solidFill>
                    <a:srgbClr val="3B3838"/>
                  </a:solidFill>
                  <a:latin typeface="Arial Narrow"/>
                  <a:cs typeface="Arial Narrow"/>
                </a:endParaRPr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>
              <a:off x="3773424" y="3141995"/>
              <a:ext cx="671211" cy="0"/>
            </a:xfrm>
            <a:prstGeom prst="line">
              <a:avLst/>
            </a:prstGeom>
            <a:ln w="38100" cmpd="sng">
              <a:solidFill>
                <a:srgbClr val="E5661D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169920" y="1350363"/>
            <a:ext cx="3624132" cy="805466"/>
            <a:chOff x="3169920" y="1656343"/>
            <a:chExt cx="3624132" cy="805466"/>
          </a:xfrm>
        </p:grpSpPr>
        <p:grpSp>
          <p:nvGrpSpPr>
            <p:cNvPr id="57" name="Group 56"/>
            <p:cNvGrpSpPr/>
            <p:nvPr/>
          </p:nvGrpSpPr>
          <p:grpSpPr>
            <a:xfrm>
              <a:off x="4672166" y="1656343"/>
              <a:ext cx="2121886" cy="805466"/>
              <a:chOff x="4857676" y="793422"/>
              <a:chExt cx="2121886" cy="805466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7676" y="793422"/>
                <a:ext cx="432824" cy="69859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5536366" y="860224"/>
                <a:ext cx="144319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b="1" kern="1400" spc="100" dirty="0">
                    <a:solidFill>
                      <a:srgbClr val="E7E6E6">
                        <a:lumMod val="25000"/>
                      </a:srgbClr>
                    </a:solidFill>
                    <a:latin typeface="Arial Narrow"/>
                    <a:cs typeface="Arial Narrow"/>
                  </a:rPr>
                  <a:t>Entidades y </a:t>
                </a:r>
                <a:br>
                  <a:rPr lang="es-ES_tradnl" sz="1400" b="1" kern="1400" spc="100" dirty="0">
                    <a:solidFill>
                      <a:srgbClr val="E7E6E6">
                        <a:lumMod val="25000"/>
                      </a:srgbClr>
                    </a:solidFill>
                    <a:latin typeface="Arial Narrow"/>
                    <a:cs typeface="Arial Narrow"/>
                  </a:rPr>
                </a:br>
                <a:r>
                  <a:rPr lang="es-ES_tradnl" sz="1400" b="1" kern="1400" spc="100" dirty="0">
                    <a:solidFill>
                      <a:srgbClr val="E7E6E6">
                        <a:lumMod val="25000"/>
                      </a:srgbClr>
                    </a:solidFill>
                    <a:latin typeface="Arial Narrow"/>
                    <a:cs typeface="Arial Narrow"/>
                  </a:rPr>
                  <a:t>Organismos</a:t>
                </a:r>
              </a:p>
              <a:p>
                <a:r>
                  <a:rPr lang="en-US" sz="1400" b="1" kern="1400" spc="100" dirty="0">
                    <a:solidFill>
                      <a:srgbClr val="E7E6E6">
                        <a:lumMod val="25000"/>
                      </a:srgbClr>
                    </a:solidFill>
                    <a:latin typeface="Arial Narrow"/>
                    <a:cs typeface="Arial Narrow"/>
                  </a:rPr>
                  <a:t>d</a:t>
                </a:r>
                <a:r>
                  <a:rPr lang="es-ES_tradnl" sz="1400" b="1" kern="1400" spc="100" dirty="0">
                    <a:solidFill>
                      <a:srgbClr val="E7E6E6">
                        <a:lumMod val="25000"/>
                      </a:srgbClr>
                    </a:solidFill>
                    <a:latin typeface="Arial Narrow"/>
                    <a:cs typeface="Arial Narrow"/>
                  </a:rPr>
                  <a:t>e Estado</a:t>
                </a:r>
                <a:endParaRPr lang="en-US" sz="1400" b="1" kern="1400" spc="100" dirty="0">
                  <a:solidFill>
                    <a:srgbClr val="E7E6E6">
                      <a:lumMod val="25000"/>
                    </a:srgbClr>
                  </a:solidFill>
                  <a:latin typeface="Arial Narrow"/>
                  <a:cs typeface="Arial Narrow"/>
                </a:endParaRP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3169920" y="2266874"/>
              <a:ext cx="1274715" cy="0"/>
            </a:xfrm>
            <a:prstGeom prst="line">
              <a:avLst/>
            </a:prstGeom>
            <a:ln w="38100" cap="flat" cmpd="sng">
              <a:solidFill>
                <a:srgbClr val="E5661D"/>
              </a:solidFill>
              <a:miter lim="800000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3773424" y="3234007"/>
            <a:ext cx="2770156" cy="477324"/>
            <a:chOff x="3773424" y="3733027"/>
            <a:chExt cx="2770156" cy="477324"/>
          </a:xfrm>
        </p:grpSpPr>
        <p:grpSp>
          <p:nvGrpSpPr>
            <p:cNvPr id="56" name="Group 55"/>
            <p:cNvGrpSpPr/>
            <p:nvPr/>
          </p:nvGrpSpPr>
          <p:grpSpPr>
            <a:xfrm>
              <a:off x="4742417" y="3733027"/>
              <a:ext cx="1801163" cy="477324"/>
              <a:chOff x="4927927" y="3492750"/>
              <a:chExt cx="1801163" cy="477324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27927" y="3492750"/>
                <a:ext cx="404357" cy="477324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536366" y="3585908"/>
                <a:ext cx="11927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b="1" kern="1400" spc="100" dirty="0">
                    <a:solidFill>
                      <a:srgbClr val="3B3838"/>
                    </a:solidFill>
                    <a:latin typeface="Arial Narrow"/>
                    <a:cs typeface="Arial Narrow"/>
                  </a:rPr>
                  <a:t>Normas</a:t>
                </a:r>
                <a:endParaRPr lang="en-US" sz="1400" b="1" kern="1400" spc="100" dirty="0">
                  <a:solidFill>
                    <a:srgbClr val="3B3838"/>
                  </a:solidFill>
                  <a:latin typeface="Arial Narrow"/>
                  <a:cs typeface="Arial Narrow"/>
                </a:endParaRPr>
              </a:p>
            </p:txBody>
          </p:sp>
        </p:grpSp>
        <p:cxnSp>
          <p:nvCxnSpPr>
            <p:cNvPr id="73" name="Straight Connector 72"/>
            <p:cNvCxnSpPr/>
            <p:nvPr/>
          </p:nvCxnSpPr>
          <p:spPr>
            <a:xfrm>
              <a:off x="3773424" y="4017116"/>
              <a:ext cx="671211" cy="0"/>
            </a:xfrm>
            <a:prstGeom prst="line">
              <a:avLst/>
            </a:prstGeom>
            <a:ln w="38100" cmpd="sng">
              <a:solidFill>
                <a:srgbClr val="E5661D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371911" y="3995961"/>
            <a:ext cx="3310178" cy="511344"/>
            <a:chOff x="3371911" y="3995961"/>
            <a:chExt cx="3310178" cy="511344"/>
          </a:xfrm>
        </p:grpSpPr>
        <p:grpSp>
          <p:nvGrpSpPr>
            <p:cNvPr id="68" name="Group 67"/>
            <p:cNvGrpSpPr/>
            <p:nvPr/>
          </p:nvGrpSpPr>
          <p:grpSpPr>
            <a:xfrm>
              <a:off x="3371911" y="4111918"/>
              <a:ext cx="3310178" cy="307777"/>
              <a:chOff x="3534328" y="3826185"/>
              <a:chExt cx="3009252" cy="307777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5350856" y="3826185"/>
                <a:ext cx="11927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b="1" kern="1400" spc="100" dirty="0">
                    <a:solidFill>
                      <a:srgbClr val="3B3838"/>
                    </a:solidFill>
                    <a:latin typeface="Arial Narrow"/>
                    <a:cs typeface="Arial Narrow"/>
                  </a:rPr>
                  <a:t>Recursos</a:t>
                </a:r>
                <a:endParaRPr lang="en-US" sz="1400" b="1" kern="1400" spc="100" dirty="0">
                  <a:solidFill>
                    <a:srgbClr val="3B3838"/>
                  </a:solidFill>
                  <a:latin typeface="Arial Narrow"/>
                  <a:cs typeface="Arial Narrow"/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3534328" y="4017116"/>
                <a:ext cx="910307" cy="0"/>
              </a:xfrm>
              <a:prstGeom prst="line">
                <a:avLst/>
              </a:prstGeom>
              <a:ln w="38100" cmpd="sng">
                <a:solidFill>
                  <a:srgbClr val="E5661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9330" y="3995961"/>
              <a:ext cx="503986" cy="511344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2894077" y="4619279"/>
            <a:ext cx="4913557" cy="738664"/>
            <a:chOff x="2930843" y="4539179"/>
            <a:chExt cx="4913557" cy="738664"/>
          </a:xfrm>
        </p:grpSpPr>
        <p:grpSp>
          <p:nvGrpSpPr>
            <p:cNvPr id="55" name="Group 54"/>
            <p:cNvGrpSpPr/>
            <p:nvPr/>
          </p:nvGrpSpPr>
          <p:grpSpPr>
            <a:xfrm>
              <a:off x="4623526" y="4539179"/>
              <a:ext cx="3220874" cy="738664"/>
              <a:chOff x="4809036" y="4937479"/>
              <a:chExt cx="3220874" cy="738664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09036" y="5092341"/>
                <a:ext cx="530105" cy="428941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5507826" y="4937479"/>
                <a:ext cx="252208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b="1" kern="1400" spc="100" dirty="0">
                    <a:solidFill>
                      <a:srgbClr val="3B3838"/>
                    </a:solidFill>
                    <a:latin typeface="Arial Narrow"/>
                    <a:cs typeface="Arial Narrow"/>
                  </a:rPr>
                  <a:t>Información </a:t>
                </a:r>
                <a:r>
                  <a:rPr lang="en-US" sz="1400" b="1" kern="1400" spc="100" dirty="0">
                    <a:solidFill>
                      <a:srgbClr val="3B3838"/>
                    </a:solidFill>
                    <a:latin typeface="Arial Narrow"/>
                    <a:cs typeface="Arial Narrow"/>
                  </a:rPr>
                  <a:t>p</a:t>
                </a:r>
                <a:r>
                  <a:rPr lang="es-ES_tradnl" sz="1400" b="1" kern="1400" spc="100" dirty="0">
                    <a:solidFill>
                      <a:srgbClr val="3B3838"/>
                    </a:solidFill>
                    <a:latin typeface="Arial Narrow"/>
                    <a:cs typeface="Arial Narrow"/>
                  </a:rPr>
                  <a:t>ara el desarrollo de la gestión </a:t>
                </a:r>
              </a:p>
              <a:p>
                <a:r>
                  <a:rPr lang="es-ES_tradnl" sz="1400" b="1" kern="1400" spc="100" dirty="0">
                    <a:solidFill>
                      <a:srgbClr val="3B3838"/>
                    </a:solidFill>
                    <a:latin typeface="Arial Narrow"/>
                    <a:cs typeface="Arial Narrow"/>
                  </a:rPr>
                  <a:t>y desempeño institucional</a:t>
                </a:r>
                <a:endParaRPr lang="en-US" sz="1400" b="1" kern="1400" spc="100" dirty="0">
                  <a:solidFill>
                    <a:srgbClr val="3B3838"/>
                  </a:solidFill>
                  <a:latin typeface="Arial Narrow"/>
                  <a:cs typeface="Arial Narrow"/>
                </a:endParaRPr>
              </a:p>
            </p:txBody>
          </p:sp>
        </p:grpSp>
        <p:cxnSp>
          <p:nvCxnSpPr>
            <p:cNvPr id="75" name="Straight Connector 74"/>
            <p:cNvCxnSpPr/>
            <p:nvPr/>
          </p:nvCxnSpPr>
          <p:spPr>
            <a:xfrm>
              <a:off x="2930843" y="4892238"/>
              <a:ext cx="1513792" cy="0"/>
            </a:xfrm>
            <a:prstGeom prst="line">
              <a:avLst/>
            </a:prstGeom>
            <a:ln w="38100" cmpd="sng">
              <a:solidFill>
                <a:srgbClr val="E5661D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ight Arrow 78"/>
          <p:cNvSpPr/>
          <p:nvPr/>
        </p:nvSpPr>
        <p:spPr>
          <a:xfrm rot="5400000">
            <a:off x="9610794" y="3479495"/>
            <a:ext cx="468278" cy="231951"/>
          </a:xfrm>
          <a:prstGeom prst="rightArrow">
            <a:avLst>
              <a:gd name="adj1" fmla="val 28099"/>
              <a:gd name="adj2" fmla="val 50000"/>
            </a:avLst>
          </a:prstGeom>
          <a:solidFill>
            <a:srgbClr val="1597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9792"/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7640">
            <a:off x="6537774" y="516857"/>
            <a:ext cx="1316755" cy="14026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4426" y="2006009"/>
            <a:ext cx="2818998" cy="2818998"/>
            <a:chOff x="746468" y="1903879"/>
            <a:chExt cx="3023258" cy="302325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468" y="1903879"/>
              <a:ext cx="3023258" cy="3023258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968927" y="2126338"/>
              <a:ext cx="2578340" cy="2578340"/>
            </a:xfrm>
            <a:prstGeom prst="ellipse">
              <a:avLst/>
            </a:prstGeom>
            <a:solidFill>
              <a:srgbClr val="E566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05524" y="342583"/>
            <a:ext cx="3232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1400" spc="100" dirty="0" err="1">
                <a:solidFill>
                  <a:srgbClr val="51A9BD"/>
                </a:solidFill>
                <a:latin typeface="Arial Narrow"/>
                <a:cs typeface="Arial Narrow"/>
              </a:rPr>
              <a:t>Objeto</a:t>
            </a:r>
            <a:r>
              <a:rPr lang="en-US" sz="2000" b="1" kern="1400" spc="100" dirty="0">
                <a:solidFill>
                  <a:srgbClr val="51A9BD"/>
                </a:solidFill>
                <a:latin typeface="Arial Narrow"/>
                <a:cs typeface="Arial Narrow"/>
              </a:rPr>
              <a:t>: </a:t>
            </a:r>
            <a:r>
              <a:rPr lang="en-US" sz="2000" b="1" u="sng" kern="1400" spc="100" dirty="0" err="1">
                <a:solidFill>
                  <a:srgbClr val="51A9BD"/>
                </a:solidFill>
                <a:latin typeface="Arial Narrow"/>
                <a:cs typeface="Arial Narrow"/>
              </a:rPr>
              <a:t>Dirigir</a:t>
            </a:r>
            <a:r>
              <a:rPr lang="en-US" sz="2000" b="1" u="sng" kern="1400" spc="100" dirty="0">
                <a:solidFill>
                  <a:srgbClr val="51A9BD"/>
                </a:solidFill>
                <a:latin typeface="Arial Narrow"/>
                <a:cs typeface="Arial Narrow"/>
              </a:rPr>
              <a:t> la </a:t>
            </a:r>
            <a:r>
              <a:rPr lang="en-US" sz="2000" b="1" u="sng" kern="1400" spc="100" dirty="0" err="1">
                <a:solidFill>
                  <a:srgbClr val="51A9BD"/>
                </a:solidFill>
                <a:latin typeface="Arial Narrow"/>
                <a:cs typeface="Arial Narrow"/>
              </a:rPr>
              <a:t>gestión</a:t>
            </a:r>
            <a:endParaRPr lang="en-US" sz="2000" b="1" u="sng" kern="1400" spc="100" dirty="0">
              <a:solidFill>
                <a:srgbClr val="51A9BD"/>
              </a:solidFill>
              <a:latin typeface="Arial Narrow"/>
              <a:cs typeface="Arial Narrow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314146" y="2344627"/>
            <a:ext cx="2057764" cy="2057764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1072" y="1643556"/>
            <a:ext cx="3459908" cy="3459908"/>
            <a:chOff x="580506" y="1582990"/>
            <a:chExt cx="3581040" cy="3581040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0506" y="1582990"/>
              <a:ext cx="3581040" cy="35810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34633" y="2988755"/>
              <a:ext cx="21869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prstClr val="white"/>
                  </a:solidFill>
                  <a:latin typeface="Arial"/>
                  <a:cs typeface="Arial"/>
                </a:rPr>
                <a:t>Sistema</a:t>
              </a:r>
              <a:r>
                <a:rPr lang="en-US" sz="2000" b="1" dirty="0">
                  <a:solidFill>
                    <a:prstClr val="white"/>
                  </a:solidFill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prstClr val="white"/>
                  </a:solidFill>
                  <a:latin typeface="Arial"/>
                  <a:cs typeface="Arial"/>
                </a:rPr>
                <a:t>de </a:t>
              </a:r>
              <a:r>
                <a:rPr lang="en-US" sz="2000" b="1" dirty="0" err="1">
                  <a:solidFill>
                    <a:prstClr val="white"/>
                  </a:solidFill>
                  <a:latin typeface="Arial"/>
                  <a:cs typeface="Arial"/>
                </a:rPr>
                <a:t>Gestión</a:t>
              </a:r>
              <a:endParaRPr lang="en-US" sz="20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0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7969358" y="1253765"/>
            <a:ext cx="3763023" cy="5253642"/>
            <a:chOff x="7969358" y="1253765"/>
            <a:chExt cx="3763023" cy="5253642"/>
          </a:xfrm>
        </p:grpSpPr>
        <p:sp>
          <p:nvSpPr>
            <p:cNvPr id="13" name="Rectángulo 12"/>
            <p:cNvSpPr/>
            <p:nvPr/>
          </p:nvSpPr>
          <p:spPr>
            <a:xfrm>
              <a:off x="7969358" y="1253765"/>
              <a:ext cx="3763023" cy="5068976"/>
            </a:xfrm>
            <a:prstGeom prst="rect">
              <a:avLst/>
            </a:prstGeom>
            <a:noFill/>
            <a:ln w="38100">
              <a:solidFill>
                <a:srgbClr val="15979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8558522" y="6138075"/>
              <a:ext cx="24708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_tradnl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Legalidad </a:t>
              </a:r>
              <a:r>
                <a:rPr lang="en-US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e</a:t>
              </a:r>
              <a:r>
                <a:rPr lang="es-ES_tradnl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 </a:t>
              </a:r>
              <a:r>
                <a:rPr lang="es-ES_tradnl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integridad</a:t>
              </a:r>
              <a:endParaRPr lang="es-CO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5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79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57449"/>
            <a:ext cx="12192000" cy="6858000"/>
            <a:chOff x="0" y="1544"/>
            <a:chExt cx="12192000" cy="6858000"/>
          </a:xfrm>
        </p:grpSpPr>
        <p:pic>
          <p:nvPicPr>
            <p:cNvPr id="15" name="Picture 14" descr="MIPG_3_CS6_slide_12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44"/>
              <a:ext cx="12192000" cy="685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689309" y="1356189"/>
              <a:ext cx="9494655" cy="49315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604420" y="27247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287"/>
          <a:stretch/>
        </p:blipFill>
        <p:spPr>
          <a:xfrm>
            <a:off x="5860369" y="3790029"/>
            <a:ext cx="458564" cy="394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5308" y="4541068"/>
            <a:ext cx="2984212" cy="983161"/>
          </a:xfrm>
          <a:prstGeom prst="rect">
            <a:avLst/>
          </a:prstGeom>
          <a:noFill/>
          <a:ln w="38100" cmpd="sng">
            <a:solidFill>
              <a:srgbClr val="E5661D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4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Consejo para la Gestión y el Desempeño Institucional</a:t>
            </a:r>
          </a:p>
          <a:p>
            <a:pPr algn="ctr"/>
            <a:r>
              <a:rPr lang="es-ES_tradnl" sz="14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(Líderes de Política)</a:t>
            </a:r>
            <a:endParaRPr lang="en-US" sz="14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16842" y="2570819"/>
            <a:ext cx="1372418" cy="523220"/>
          </a:xfrm>
          <a:prstGeom prst="rect">
            <a:avLst/>
          </a:prstGeom>
          <a:solidFill>
            <a:srgbClr val="FED9C4"/>
          </a:solidFill>
          <a:ln w="38100" cmpd="sng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400" b="1" kern="1400" spc="10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Consejo </a:t>
            </a:r>
            <a:br>
              <a:rPr lang="es-ES_tradnl" sz="1400" b="1" kern="1400" spc="10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</a:br>
            <a:r>
              <a:rPr lang="es-ES_tradnl" sz="1400" b="1" kern="1400" spc="10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de Ministros</a:t>
            </a:r>
            <a:endParaRPr lang="en-US" sz="1400" b="1" kern="1400" spc="100" dirty="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7792720" y="2750702"/>
            <a:ext cx="898873" cy="0"/>
          </a:xfrm>
          <a:prstGeom prst="line">
            <a:avLst/>
          </a:prstGeom>
          <a:ln w="28575" cmpd="sng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978" y="1842057"/>
            <a:ext cx="3949344" cy="1765300"/>
          </a:xfrm>
          <a:prstGeom prst="rect">
            <a:avLst/>
          </a:prstGeom>
        </p:spPr>
      </p:pic>
      <p:sp>
        <p:nvSpPr>
          <p:cNvPr id="11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7684235" y="5016881"/>
            <a:ext cx="864000" cy="0"/>
          </a:xfrm>
          <a:prstGeom prst="straightConnector1">
            <a:avLst/>
          </a:prstGeom>
          <a:ln w="57150">
            <a:solidFill>
              <a:srgbClr val="EC7B2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7"/>
          <p:cNvSpPr txBox="1"/>
          <p:nvPr/>
        </p:nvSpPr>
        <p:spPr>
          <a:xfrm>
            <a:off x="8124497" y="4401706"/>
            <a:ext cx="4067503" cy="1261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2000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Integra</a:t>
            </a:r>
          </a:p>
          <a:p>
            <a:pPr algn="ctr"/>
            <a:r>
              <a:rPr lang="es-ES_tradnl" sz="2800" b="1" kern="1400" spc="100" dirty="0" smtClean="0">
                <a:solidFill>
                  <a:srgbClr val="ED7D31"/>
                </a:solidFill>
                <a:latin typeface="Arial Narrow"/>
                <a:cs typeface="Arial Narrow"/>
              </a:rPr>
              <a:t>5 comisiones intersectoriales</a:t>
            </a:r>
            <a:endParaRPr lang="en-US" sz="2800" b="1" kern="1400" spc="100" dirty="0">
              <a:solidFill>
                <a:srgbClr val="ED7D3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0516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70732" y="2079340"/>
            <a:ext cx="5465012" cy="2962504"/>
          </a:xfrm>
          <a:prstGeom prst="roundRect">
            <a:avLst>
              <a:gd name="adj" fmla="val 50000"/>
            </a:avLst>
          </a:prstGeom>
          <a:noFill/>
          <a:ln w="28575" cmpd="sng">
            <a:solidFill>
              <a:srgbClr val="2A2C29"/>
            </a:solidFill>
            <a:prstDash val="lg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29388" y="2397246"/>
            <a:ext cx="4747702" cy="238101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76200" cmpd="sng">
            <a:solidFill>
              <a:srgbClr val="2A2C29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" y="4168666"/>
            <a:ext cx="1488396" cy="26893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0" y="4168666"/>
            <a:ext cx="1488396" cy="268933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176227" y="5688172"/>
            <a:ext cx="385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pc="300" dirty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ARTICULACIÓN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71085" y="2702543"/>
            <a:ext cx="3900518" cy="1794520"/>
            <a:chOff x="4034076" y="1464235"/>
            <a:chExt cx="3900518" cy="1794520"/>
          </a:xfrm>
        </p:grpSpPr>
        <p:grpSp>
          <p:nvGrpSpPr>
            <p:cNvPr id="15" name="Agrupar 8"/>
            <p:cNvGrpSpPr/>
            <p:nvPr/>
          </p:nvGrpSpPr>
          <p:grpSpPr>
            <a:xfrm>
              <a:off x="4034076" y="1464235"/>
              <a:ext cx="1794520" cy="1794520"/>
              <a:chOff x="2047303" y="704024"/>
              <a:chExt cx="2981072" cy="2981072"/>
            </a:xfrm>
            <a:solidFill>
              <a:srgbClr val="EB7B22"/>
            </a:solidFill>
          </p:grpSpPr>
          <p:sp>
            <p:nvSpPr>
              <p:cNvPr id="17" name="Elipse 2"/>
              <p:cNvSpPr/>
              <p:nvPr/>
            </p:nvSpPr>
            <p:spPr>
              <a:xfrm>
                <a:off x="2047303" y="704024"/>
                <a:ext cx="2981072" cy="2981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b="1" spc="300" dirty="0">
                  <a:solidFill>
                    <a:prstClr val="white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18" name="Rectángulo 5"/>
              <p:cNvSpPr/>
              <p:nvPr/>
            </p:nvSpPr>
            <p:spPr>
              <a:xfrm>
                <a:off x="2263775" y="1722385"/>
                <a:ext cx="2548128" cy="989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S_tradnl" b="1" dirty="0">
                    <a:solidFill>
                      <a:prstClr val="white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Sistema de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s-ES_tradnl" b="1" dirty="0">
                    <a:solidFill>
                      <a:prstClr val="white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Gestión</a:t>
                </a:r>
              </a:p>
            </p:txBody>
          </p:sp>
        </p:grpSp>
        <p:grpSp>
          <p:nvGrpSpPr>
            <p:cNvPr id="21" name="Agrupar 10"/>
            <p:cNvGrpSpPr/>
            <p:nvPr/>
          </p:nvGrpSpPr>
          <p:grpSpPr>
            <a:xfrm>
              <a:off x="6140074" y="1464235"/>
              <a:ext cx="1794520" cy="1794520"/>
              <a:chOff x="4295967" y="3392488"/>
              <a:chExt cx="2981072" cy="2981072"/>
            </a:xfrm>
          </p:grpSpPr>
          <p:sp>
            <p:nvSpPr>
              <p:cNvPr id="22" name="Elipse 3"/>
              <p:cNvSpPr/>
              <p:nvPr/>
            </p:nvSpPr>
            <p:spPr>
              <a:xfrm>
                <a:off x="4295967" y="3392488"/>
                <a:ext cx="2981072" cy="2981072"/>
              </a:xfrm>
              <a:prstGeom prst="ellipse">
                <a:avLst/>
              </a:prstGeom>
              <a:solidFill>
                <a:srgbClr val="00A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ángulo 7"/>
              <p:cNvSpPr/>
              <p:nvPr/>
            </p:nvSpPr>
            <p:spPr>
              <a:xfrm>
                <a:off x="4512439" y="4208489"/>
                <a:ext cx="2548128" cy="1403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S_tradnl" b="1" dirty="0">
                    <a:solidFill>
                      <a:prstClr val="white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Sistema </a:t>
                </a:r>
                <a:br>
                  <a:rPr lang="es-ES_tradnl" b="1" dirty="0">
                    <a:solidFill>
                      <a:prstClr val="white"/>
                    </a:solidFill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lang="es-ES_tradnl" b="1" dirty="0">
                    <a:solidFill>
                      <a:prstClr val="white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de </a:t>
                </a:r>
                <a:r>
                  <a:rPr lang="es-ES" b="1" dirty="0">
                    <a:solidFill>
                      <a:prstClr val="white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Control</a:t>
                </a:r>
                <a:endParaRPr lang="es-ES_tradnl" b="1" dirty="0">
                  <a:solidFill>
                    <a:prstClr val="white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s-ES_tradnl" b="1" dirty="0">
                    <a:solidFill>
                      <a:prstClr val="white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Interno</a:t>
                </a: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3947978" y="2483803"/>
            <a:ext cx="2232000" cy="2232000"/>
            <a:chOff x="3095338" y="1809000"/>
            <a:chExt cx="3240001" cy="32400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5338" y="1809000"/>
              <a:ext cx="3240001" cy="3240001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3785393" y="2484961"/>
              <a:ext cx="1861794" cy="1861794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64767" y="2497341"/>
            <a:ext cx="2232000" cy="2232000"/>
            <a:chOff x="6267239" y="1809000"/>
            <a:chExt cx="3240001" cy="324000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7239" y="1809000"/>
              <a:ext cx="3240001" cy="3240001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6956342" y="2498103"/>
              <a:ext cx="1861794" cy="1861794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8" name="Picture 1" descr="logo_mipg_FINAL_tell-02.png">
            <a:extLst>
              <a:ext uri="{FF2B5EF4-FFF2-40B4-BE49-F238E27FC236}">
                <a16:creationId xmlns="" xmlns:a16="http://schemas.microsoft.com/office/drawing/2014/main" id="{69467EC0-8A9B-4DE7-A251-65EDFAAA53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8" t="20912" r="47664" b="17085"/>
          <a:stretch/>
        </p:blipFill>
        <p:spPr>
          <a:xfrm>
            <a:off x="5741818" y="1613065"/>
            <a:ext cx="722840" cy="721672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25" name="Rectángulo 11"/>
          <p:cNvSpPr/>
          <p:nvPr/>
        </p:nvSpPr>
        <p:spPr>
          <a:xfrm>
            <a:off x="2866642" y="507958"/>
            <a:ext cx="6197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spc="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  <a:ea typeface="Arial Narrow" charset="0"/>
                <a:cs typeface="Arial Narrow" charset="0"/>
              </a:rPr>
              <a:t>El Decreto 1499 de 2017 desarrolló el mandato del PND</a:t>
            </a:r>
            <a:endParaRPr lang="es-ES_tradnl" sz="2000" b="1" spc="30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  <a:ea typeface="Arial Narrow" charset="0"/>
              <a:cs typeface="Arial Narrow" charset="0"/>
            </a:endParaRPr>
          </a:p>
        </p:txBody>
      </p:sp>
      <p:sp>
        <p:nvSpPr>
          <p:cNvPr id="29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15497" y="1613065"/>
            <a:ext cx="6475648" cy="4740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L 0.03932 -0.00116 C 0.05 -0.00116 0.06068 -0.0007 0.07135 -1.85185E-6 C 0.07357 0.00023 0.07578 0.00115 0.078 0.00139 C 0.0901 0.00208 0.10221 0.00231 0.11432 0.00277 C 0.11563 0.00324 0.11693 0.00347 0.1181 0.00393 C 0.12344 0.00602 0.12266 0.00694 0.13073 0.00787 C 0.13893 0.00902 0.14701 0.00879 0.15521 0.00926 C 0.15677 0.01018 0.1582 0.01111 0.15964 0.01203 C 0.16094 0.0125 0.16211 0.01273 0.16341 0.01319 C 0.16445 0.01365 0.16537 0.01412 0.16641 0.01458 C 0.17448 0.02407 0.16198 0.00995 0.17162 0.01852 C 0.17318 0.0199 0.17474 0.02152 0.17604 0.02384 C 0.17682 0.02523 0.17734 0.02685 0.17826 0.02777 C 0.17969 0.02916 0.18268 0.03032 0.18268 0.03032 C 0.18698 0.04166 0.17995 0.0243 0.18867 0.03958 L 0.1931 0.04768 C 0.19388 0.04884 0.19453 0.05046 0.19531 0.05162 C 0.19753 0.0544 0.19883 0.05578 0.20052 0.05949 C 0.20573 0.07037 0.19779 0.05578 0.2043 0.06736 C 0.20482 0.0706 0.20508 0.07268 0.20651 0.07523 C 0.20716 0.07639 0.20794 0.07708 0.20872 0.07801 L 0.21172 0.08588 C 0.21211 0.08727 0.21237 0.08889 0.21315 0.08981 L 0.21537 0.09236 C 0.21563 0.09375 0.21576 0.09514 0.21615 0.09652 C 0.21706 0.0993 0.2181 0.10162 0.21914 0.1044 L 0.22057 0.10833 L 0.22214 0.11227 L 0.22357 0.1162 L 0.225 0.12407 C 0.22526 0.12546 0.22565 0.12685 0.22578 0.12801 C 0.22682 0.1375 0.22617 0.13264 0.228 0.14259 C 0.22826 0.14398 0.22839 0.14537 0.22878 0.14652 L 0.23021 0.15046 L 0.23177 0.15856 C 0.23203 0.15972 0.23229 0.16111 0.23242 0.1625 C 0.23268 0.16504 0.23281 0.16782 0.2332 0.17037 C 0.23359 0.17315 0.23425 0.17569 0.23477 0.17824 C 0.23581 0.18449 0.23516 0.18102 0.23698 0.18889 C 0.23724 0.1919 0.23737 0.1949 0.23763 0.19815 C 0.23789 0.20023 0.23815 0.20254 0.23841 0.20463 C 0.23867 0.2074 0.23893 0.20995 0.23919 0.2125 C 0.23997 0.24606 0.24063 0.2544 0.23919 0.29305 C 0.23919 0.29305 0.23724 0.30301 0.23698 0.30509 C 0.23464 0.31713 0.23815 0.29815 0.23542 0.31551 C 0.23372 0.32662 0.23451 0.32014 0.23242 0.3287 C 0.23216 0.33009 0.23203 0.33148 0.23177 0.33264 C 0.23125 0.33449 0.23073 0.33611 0.23021 0.33796 C 0.22995 0.33935 0.22982 0.34074 0.22956 0.3419 C 0.22917 0.34328 0.22839 0.34444 0.228 0.34583 C 0.22734 0.34838 0.22734 0.35162 0.22656 0.35393 C 0.22526 0.35717 0.22435 0.35926 0.22357 0.36319 C 0.22318 0.36481 0.22331 0.36666 0.22279 0.36828 C 0.22227 0.37037 0.22135 0.37176 0.22057 0.37361 C 0.21953 0.37615 0.21862 0.37893 0.21758 0.38148 C 0.21719 0.38287 0.2168 0.38449 0.21615 0.38565 C 0.21537 0.3868 0.21458 0.38796 0.21393 0.38958 C 0.21276 0.3919 0.21224 0.39514 0.21094 0.39745 L 0.20651 0.40532 C 0.20573 0.40671 0.20508 0.40833 0.2043 0.40926 L 0.20208 0.41203 C 0.19909 0.41967 0.20234 0.4125 0.19753 0.41852 C 0.19675 0.41967 0.19622 0.42129 0.19531 0.42245 C 0.19388 0.42453 0.19232 0.42592 0.19089 0.42777 C 0.1901 0.4287 0.18945 0.42986 0.18867 0.43032 L 0.18646 0.43171 C 0.18503 0.43356 0.18008 0.44027 0.17904 0.44097 L 0.17461 0.44352 C 0.17305 0.44537 0.17188 0.44815 0.17005 0.44884 C 0.16914 0.4493 0.1681 0.44977 0.16706 0.45023 C 0.16641 0.45069 0.16563 0.45115 0.16484 0.45162 C 0.16237 0.45254 0.1599 0.45301 0.15742 0.45416 C 0.15651 0.45463 0.15547 0.45532 0.15456 0.45555 C 0.14401 0.45856 0.15221 0.45509 0.14557 0.4581 C 0.13984 0.46319 0.14557 0.45879 0.13893 0.46203 C 0.13659 0.46319 0.13216 0.46597 0.13216 0.46597 C 0.13151 0.4669 0.13086 0.46805 0.12995 0.46875 C 0.12917 0.46921 0.12227 0.47129 0.12188 0.47129 C 0.12083 0.47222 0.11992 0.47315 0.11888 0.47407 C 0.1168 0.47546 0.1151 0.47592 0.11289 0.47662 C 0.1069 0.48194 0.11328 0.47708 0.10404 0.48055 C 0.10247 0.48125 0.10104 0.48287 0.09948 0.48333 C 0.09779 0.48356 0.08984 0.48565 0.08841 0.48588 C 0.07474 0.48703 0.0612 0.4875 0.04753 0.48842 C 0.04336 0.48889 0.03919 0.48935 0.0349 0.48981 C 0.02956 0.49213 0.02969 0.49259 0.02162 0.49259 C 0.00899 0.49259 -0.00365 0.49166 -0.01628 0.4912 C -0.0181 0.49027 -0.01979 0.48912 -0.02148 0.48842 C -0.02344 0.48773 -0.02552 0.48727 -0.02747 0.48727 C -0.04349 0.48634 -0.05963 0.48634 -0.07578 0.48588 L -0.07943 0.48449 C -0.08099 0.48402 -0.08242 0.48379 -0.08385 0.48333 C -0.0849 0.48287 -0.08581 0.48217 -0.08685 0.48194 C -0.08984 0.48125 -0.09284 0.48102 -0.09583 0.48055 C -0.09726 0.47986 -0.10117 0.47824 -0.10247 0.47801 C -0.11107 0.47685 -0.12851 0.47523 -0.12851 0.47523 C -0.13112 0.47453 -0.13398 0.4743 -0.13659 0.47268 C -0.14101 0.47014 -0.1418 0.46782 -0.147 0.46597 C -0.14831 0.46574 -0.14948 0.46527 -0.15078 0.46481 C -0.15286 0.46389 -0.15469 0.46203 -0.15664 0.46088 C -0.15768 0.46018 -0.15872 0.45995 -0.15963 0.45949 C -0.1651 0.45463 -0.16003 0.45856 -0.16641 0.45555 C -0.16784 0.45486 -0.16927 0.4537 -0.17083 0.45277 C -0.17174 0.45231 -0.17279 0.45208 -0.17383 0.45162 C -0.17474 0.45023 -0.17565 0.44884 -0.17669 0.44768 C -0.18021 0.44352 -0.18047 0.44421 -0.18346 0.43958 C -0.1845 0.43796 -0.18529 0.43588 -0.18646 0.43449 C -0.18828 0.43148 -0.19101 0.43009 -0.19232 0.42639 C -0.19596 0.41666 -0.19128 0.4287 -0.19609 0.41852 C -0.19661 0.41736 -0.197 0.41574 -0.19753 0.41458 C -0.19818 0.41319 -0.19909 0.41203 -0.19974 0.41065 C -0.20547 0.39745 -0.20052 0.4081 -0.20417 0.39606 C -0.20872 0.38148 -0.20534 0.39352 -0.20937 0.38426 C -0.21055 0.38171 -0.21146 0.37893 -0.21237 0.37639 C -0.21289 0.375 -0.21354 0.37384 -0.21393 0.37245 C -0.21497 0.3662 -0.21419 0.36944 -0.2168 0.36319 C -0.21706 0.3618 -0.21719 0.36041 -0.21758 0.35902 C -0.21823 0.35717 -0.21914 0.35555 -0.21979 0.35393 C -0.22031 0.35254 -0.22083 0.35115 -0.22135 0.35 C -0.22161 0.34815 -0.22161 0.34629 -0.222 0.34467 C -0.22279 0.34166 -0.22448 0.33981 -0.225 0.3368 C -0.22604 0.33125 -0.22526 0.33379 -0.22721 0.3287 L -0.22878 0.32083 C -0.22904 0.31944 -0.22917 0.31805 -0.22943 0.3169 C -0.22995 0.31504 -0.23047 0.31342 -0.23099 0.31157 C -0.23177 0.30833 -0.2319 0.30578 -0.23242 0.30231 C -0.23268 0.30092 -0.23294 0.29977 -0.2332 0.29838 C -0.23346 0.29629 -0.23359 0.29398 -0.23398 0.2919 C -0.23476 0.28541 -0.23476 0.29004 -0.23542 0.28264 C -0.23594 0.27639 -0.23607 0.27014 -0.23685 0.26412 C -0.23711 0.26227 -0.2375 0.26065 -0.23763 0.25879 C -0.23828 0.25277 -0.23906 0.24027 -0.23906 0.24027 C -0.23893 0.225 -0.2388 0.20949 -0.23841 0.19421 C -0.23828 0.19282 -0.23776 0.19143 -0.23763 0.19004 C -0.23503 0.16944 -0.23919 0.19652 -0.23542 0.17291 C -0.23516 0.16852 -0.23503 0.16412 -0.23463 0.15972 C -0.23385 0.15046 -0.2332 0.14815 -0.23164 0.14004 C -0.23151 0.13865 -0.23138 0.13727 -0.23099 0.13611 L -0.22799 0.12801 C -0.22643 0.11713 -0.22838 0.12801 -0.22578 0.11875 C -0.22539 0.11759 -0.22539 0.1162 -0.225 0.11481 C -0.22409 0.11203 -0.222 0.10694 -0.222 0.10694 C -0.22031 0.09745 -0.22279 0.10902 -0.21901 0.09907 C -0.21471 0.0875 -0.22318 0.1037 -0.21615 0.0912 C -0.21536 0.08703 -0.21458 0.08194 -0.21237 0.07916 C -0.21159 0.07847 -0.21081 0.07754 -0.21016 0.07662 C -0.20443 0.06805 -0.2112 0.07662 -0.20573 0.0699 C -0.20325 0.06342 -0.20495 0.0669 -0.19974 0.06088 L -0.19753 0.0581 C -0.19557 0.05578 -0.19466 0.05463 -0.19232 0.05277 C -0.19088 0.05185 -0.18932 0.05115 -0.18789 0.05023 C -0.18724 0.0493 -0.18372 0.04467 -0.18268 0.04352 C -0.18203 0.04305 -0.18125 0.04282 -0.18047 0.04236 C -0.17995 0.04097 -0.17969 0.03935 -0.17891 0.03842 C -0.17838 0.0375 -0.17747 0.03773 -0.17669 0.03703 C -0.17591 0.03634 -0.17526 0.03541 -0.17448 0.03426 C -0.1707 0.0287 -0.17409 0.03125 -0.16927 0.02916 C -0.16862 0.02824 -0.16784 0.02708 -0.16706 0.02639 C -0.16484 0.02453 -0.16276 0.02338 -0.16042 0.02245 C -0.15898 0.02199 -0.15742 0.02176 -0.15599 0.02106 C -0.15469 0.02083 -0.15351 0.02037 -0.15221 0.0199 C -0.15104 0.01898 -0.14987 0.01782 -0.14857 0.01713 C -0.147 0.01643 -0.14557 0.01643 -0.14401 0.01597 C -0.1431 0.01551 -0.14206 0.01504 -0.14115 0.01458 C -0.14036 0.01412 -0.13958 0.01365 -0.1388 0.01319 C -0.13789 0.01273 -0.13685 0.0125 -0.13594 0.01203 C -0.13516 0.01157 -0.13437 0.01088 -0.13372 0.01065 C -0.13242 0.00995 -0.13112 0.00972 -0.12995 0.00926 C -0.12565 0.0074 -0.12982 0.00833 -0.12474 0.00671 C -0.12305 0.00602 -0.12122 0.00578 -0.11953 0.00532 C -0.11849 0.00509 -0.11758 0.00416 -0.11654 0.00393 C -0.11068 0.00324 -0.10469 0.00324 -0.0987 0.00277 C -0.09349 0.00023 -0.09596 0.00115 -0.08763 -1.85185E-6 C -0.08372 -0.00047 -0.07969 -0.00093 -0.07578 -0.00116 L -0.03711 -1.85185E-6 C -0.03633 -1.85185E-6 -0.03568 0.00092 -0.0349 0.00139 C -0.03372 0.00185 -0.03242 0.00231 -0.03112 0.00277 L 2.08333E-7 -1.85185E-6 Z " pathEditMode="relative" ptsTypes="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1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7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25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5125" y="2365375"/>
            <a:ext cx="8937625" cy="2317750"/>
          </a:xfrm>
          <a:prstGeom prst="rect">
            <a:avLst/>
          </a:prstGeom>
          <a:solidFill>
            <a:srgbClr val="E566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7400" y="2647087"/>
            <a:ext cx="793307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>
                <a:solidFill>
                  <a:prstClr val="white"/>
                </a:solidFill>
                <a:latin typeface="Arial"/>
                <a:cs typeface="Arial"/>
              </a:rPr>
              <a:t>MIPG </a:t>
            </a:r>
          </a:p>
          <a:p>
            <a:pPr algn="ctr"/>
            <a:r>
              <a:rPr lang="es-ES_tradnl" sz="5400" b="1" dirty="0">
                <a:solidFill>
                  <a:prstClr val="white"/>
                </a:solidFill>
                <a:latin typeface="Arial"/>
                <a:cs typeface="Arial"/>
              </a:rPr>
              <a:t>como una herramienta</a:t>
            </a:r>
            <a:endParaRPr lang="en-US" sz="5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159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9" t="42397" r="45428" b="46310"/>
          <a:stretch/>
        </p:blipFill>
        <p:spPr>
          <a:xfrm>
            <a:off x="5283200" y="2908300"/>
            <a:ext cx="1371600" cy="7747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470244" y="552309"/>
            <a:ext cx="668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pc="300" dirty="0" smtClean="0">
                <a:solidFill>
                  <a:srgbClr val="7F7F7F"/>
                </a:solidFill>
                <a:latin typeface="Arial"/>
                <a:cs typeface="Arial"/>
              </a:rPr>
              <a:t>ES UN MARCO </a:t>
            </a:r>
            <a:r>
              <a:rPr lang="pt-BR" spc="300" dirty="0">
                <a:solidFill>
                  <a:srgbClr val="7F7F7F"/>
                </a:solidFill>
                <a:latin typeface="Arial"/>
                <a:cs typeface="Arial"/>
              </a:rPr>
              <a:t>DE REFERENCIA </a:t>
            </a:r>
            <a:r>
              <a:rPr lang="pt-BR" spc="300" dirty="0" smtClean="0">
                <a:solidFill>
                  <a:srgbClr val="7F7F7F"/>
                </a:solidFill>
                <a:latin typeface="Arial"/>
                <a:cs typeface="Arial"/>
              </a:rPr>
              <a:t>PARA:</a:t>
            </a:r>
            <a:endParaRPr lang="en-US" spc="3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34" name="Picture 1" descr="logo_mipg_FINAL_tell-02.png">
            <a:extLst>
              <a:ext uri="{FF2B5EF4-FFF2-40B4-BE49-F238E27FC236}">
                <a16:creationId xmlns="" xmlns:a16="http://schemas.microsoft.com/office/drawing/2014/main" id="{03C17C48-D86B-4BC0-A883-44A06770D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1" t="32792" r="17654" b="30979"/>
          <a:stretch/>
        </p:blipFill>
        <p:spPr>
          <a:xfrm>
            <a:off x="593756" y="317979"/>
            <a:ext cx="2876488" cy="88390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475289" y="4257349"/>
            <a:ext cx="2318632" cy="1964702"/>
            <a:chOff x="486552" y="2823534"/>
            <a:chExt cx="2318632" cy="1964702"/>
          </a:xfrm>
        </p:grpSpPr>
        <p:sp>
          <p:nvSpPr>
            <p:cNvPr id="4" name="TextBox 3"/>
            <p:cNvSpPr txBox="1"/>
            <p:nvPr/>
          </p:nvSpPr>
          <p:spPr>
            <a:xfrm>
              <a:off x="773120" y="4049572"/>
              <a:ext cx="1305200" cy="738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Derechos</a:t>
              </a:r>
            </a:p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Problemas Necesidades</a:t>
              </a:r>
              <a:endParaRPr lang="en-US" sz="14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552" y="2823534"/>
              <a:ext cx="2318632" cy="1192713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8688128" y="3747565"/>
            <a:ext cx="3170914" cy="2742013"/>
            <a:chOff x="8434511" y="2729900"/>
            <a:chExt cx="3170914" cy="2742013"/>
          </a:xfrm>
        </p:grpSpPr>
        <p:sp>
          <p:nvSpPr>
            <p:cNvPr id="5" name="TextBox 4"/>
            <p:cNvSpPr txBox="1"/>
            <p:nvPr/>
          </p:nvSpPr>
          <p:spPr>
            <a:xfrm>
              <a:off x="8434511" y="4086918"/>
              <a:ext cx="3170914" cy="1384995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CO" sz="1400" b="1" u="sng" kern="1400" spc="100" dirty="0">
                  <a:solidFill>
                    <a:srgbClr val="404040"/>
                  </a:solidFill>
                  <a:latin typeface="Arial Narrow"/>
                  <a:cs typeface="Arial Narrow"/>
                </a:rPr>
                <a:t>Generar </a:t>
              </a:r>
              <a:r>
                <a:rPr lang="es-CO" sz="1400" b="1" u="sng" kern="1400" spc="100" dirty="0" smtClean="0">
                  <a:solidFill>
                    <a:srgbClr val="404040"/>
                  </a:solidFill>
                  <a:latin typeface="Arial Narrow"/>
                  <a:cs typeface="Arial Narrow"/>
                </a:rPr>
                <a:t>resultados </a:t>
              </a: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que </a:t>
              </a:r>
              <a:r>
                <a:rPr lang="es-CO" sz="1400" b="1" kern="1400" spc="100" dirty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atiendan </a:t>
              </a: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/>
              </a:r>
              <a:b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</a:b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los planes de </a:t>
              </a:r>
              <a:r>
                <a:rPr lang="es-CO" sz="1400" b="1" kern="1400" spc="100" dirty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desarrollo y </a:t>
              </a: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garanticen los derechos, resuelvan </a:t>
              </a:r>
              <a:b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</a:b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las </a:t>
              </a:r>
              <a:r>
                <a:rPr lang="es-CO" sz="1400" b="1" kern="1400" spc="100" dirty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necesidades y problemas </a:t>
              </a: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/>
              </a:r>
              <a:b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</a:b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de </a:t>
              </a:r>
              <a:r>
                <a:rPr lang="es-CO" sz="1400" b="1" kern="1400" spc="100" dirty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los ciudadanos con integridad </a:t>
              </a: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/>
              </a:r>
              <a:b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</a:b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y </a:t>
              </a:r>
              <a:r>
                <a:rPr lang="es-CO" sz="1400" b="1" kern="1400" spc="100" dirty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calidad </a:t>
              </a:r>
              <a:r>
                <a:rPr lang="es-CO" sz="1400" b="1" kern="1400" spc="100" dirty="0" smtClean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en </a:t>
              </a:r>
              <a:r>
                <a:rPr lang="es-CO" sz="1400" b="1" kern="1400" spc="100" dirty="0">
                  <a:solidFill>
                    <a:prstClr val="white">
                      <a:lumMod val="50000"/>
                    </a:prstClr>
                  </a:solidFill>
                  <a:latin typeface="Arial Narrow"/>
                  <a:cs typeface="Arial Narrow"/>
                </a:rPr>
                <a:t>el servicio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197" y="2729900"/>
              <a:ext cx="1803381" cy="1316755"/>
            </a:xfrm>
            <a:prstGeom prst="rect">
              <a:avLst/>
            </a:prstGeom>
          </p:spPr>
        </p:pic>
      </p:grpSp>
      <p:sp>
        <p:nvSpPr>
          <p:cNvPr id="26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070578" y="1952978"/>
            <a:ext cx="5305778" cy="1456266"/>
            <a:chOff x="3070578" y="1952978"/>
            <a:chExt cx="5305778" cy="1456266"/>
          </a:xfrm>
        </p:grpSpPr>
        <p:sp>
          <p:nvSpPr>
            <p:cNvPr id="19" name="TextBox 18"/>
            <p:cNvSpPr txBox="1"/>
            <p:nvPr/>
          </p:nvSpPr>
          <p:spPr>
            <a:xfrm>
              <a:off x="5206620" y="2165326"/>
              <a:ext cx="17818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Dirigir y planear</a:t>
              </a:r>
              <a:endParaRPr lang="en-US" sz="16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1" t="28385" r="31511" b="50450"/>
            <a:stretch/>
          </p:blipFill>
          <p:spPr>
            <a:xfrm>
              <a:off x="3070578" y="1952978"/>
              <a:ext cx="5305778" cy="1456266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5926666" y="2223911"/>
            <a:ext cx="2980267" cy="3002845"/>
            <a:chOff x="5926666" y="2223911"/>
            <a:chExt cx="2980267" cy="3002845"/>
          </a:xfrm>
        </p:grpSpPr>
        <p:sp>
          <p:nvSpPr>
            <p:cNvPr id="22" name="TextBox 21"/>
            <p:cNvSpPr txBox="1"/>
            <p:nvPr/>
          </p:nvSpPr>
          <p:spPr>
            <a:xfrm>
              <a:off x="7732347" y="3341623"/>
              <a:ext cx="9557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Ejecutar</a:t>
              </a:r>
              <a:endParaRPr lang="en-US" sz="16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98" t="32420" r="26952" b="23805"/>
            <a:stretch/>
          </p:blipFill>
          <p:spPr>
            <a:xfrm>
              <a:off x="5926666" y="2223911"/>
              <a:ext cx="2980267" cy="3002845"/>
            </a:xfrm>
            <a:prstGeom prst="rect">
              <a:avLst/>
            </a:prstGeom>
          </p:spPr>
        </p:pic>
      </p:grpSp>
      <p:grpSp>
        <p:nvGrpSpPr>
          <p:cNvPr id="36" name="Grupo 35"/>
          <p:cNvGrpSpPr/>
          <p:nvPr/>
        </p:nvGrpSpPr>
        <p:grpSpPr>
          <a:xfrm>
            <a:off x="3048000" y="2675467"/>
            <a:ext cx="3476978" cy="2506133"/>
            <a:chOff x="3048000" y="2675467"/>
            <a:chExt cx="3476978" cy="2506133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1" t="39002" r="46493" b="24463"/>
            <a:stretch/>
          </p:blipFill>
          <p:spPr>
            <a:xfrm>
              <a:off x="3048000" y="2675467"/>
              <a:ext cx="3476978" cy="2506133"/>
            </a:xfrm>
            <a:prstGeom prst="rect">
              <a:avLst/>
            </a:prstGeom>
          </p:spPr>
        </p:pic>
        <p:sp>
          <p:nvSpPr>
            <p:cNvPr id="40" name="TextBox 24"/>
            <p:cNvSpPr txBox="1"/>
            <p:nvPr/>
          </p:nvSpPr>
          <p:spPr>
            <a:xfrm>
              <a:off x="3392040" y="3572238"/>
              <a:ext cx="193094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5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  Hacer </a:t>
              </a:r>
            </a:p>
            <a:p>
              <a:r>
                <a:rPr lang="es-ES_tradnl" sz="15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seguimiento </a:t>
              </a:r>
              <a:r>
                <a:rPr lang="es-ES_tradnl" sz="15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/>
              </a:r>
              <a:br>
                <a:rPr lang="es-ES_tradnl" sz="15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</a:br>
              <a:r>
                <a:rPr lang="es-ES_tradnl" sz="15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      y </a:t>
              </a:r>
              <a:r>
                <a:rPr lang="es-ES_tradnl" sz="15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evaluar</a:t>
              </a:r>
              <a:endParaRPr lang="en-US" sz="15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0" y="0"/>
            <a:ext cx="12188952" cy="6859715"/>
            <a:chOff x="3048" y="-1"/>
            <a:chExt cx="12188952" cy="6859715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-1"/>
              <a:ext cx="12188952" cy="6859715"/>
            </a:xfrm>
            <a:prstGeom prst="rect">
              <a:avLst/>
            </a:prstGeom>
          </p:spPr>
        </p:pic>
        <p:sp>
          <p:nvSpPr>
            <p:cNvPr id="27" name="TextBox 10"/>
            <p:cNvSpPr txBox="1"/>
            <p:nvPr/>
          </p:nvSpPr>
          <p:spPr>
            <a:xfrm>
              <a:off x="5568862" y="1364713"/>
              <a:ext cx="105732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Controlar</a:t>
              </a:r>
              <a:endParaRPr lang="en-US" sz="11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6" name="5 Rectángulo"/>
          <p:cNvSpPr/>
          <p:nvPr/>
        </p:nvSpPr>
        <p:spPr>
          <a:xfrm>
            <a:off x="5283200" y="2908300"/>
            <a:ext cx="1371600" cy="713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68001" y="3158680"/>
            <a:ext cx="1201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Calidad y Confianza</a:t>
            </a:r>
            <a:endParaRPr lang="es-CO" sz="20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6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237"/>
            <a:ext cx="12188651" cy="44679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8843" y="3257188"/>
            <a:ext cx="2068679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Fortalecer el liderazgo</a:t>
            </a:r>
          </a:p>
          <a:p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y el talento humano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86537" y="3230616"/>
            <a:ext cx="3085523" cy="5185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Desarrollar una cultura</a:t>
            </a:r>
          </a:p>
          <a:p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organizacional sólida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2011" y="3257188"/>
            <a:ext cx="24587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CO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Agilizar, simplificar y flexibilizar la operación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  <a:p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5963" y="5012532"/>
            <a:ext cx="1847574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Promover la coordinación</a:t>
            </a:r>
          </a:p>
          <a:p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interinstitucional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8272" y="5159472"/>
            <a:ext cx="2667618" cy="5185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Facilitar y promover la efectiva participación ciudadana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027" y="6071535"/>
            <a:ext cx="89665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>
                <a:solidFill>
                  <a:srgbClr val="FF6600"/>
                </a:solidFill>
                <a:latin typeface="Arial"/>
                <a:ea typeface="Times New Roman" panose="02020603050405020304" pitchFamily="18" charset="0"/>
                <a:cs typeface="Arial"/>
              </a:rPr>
              <a:t>Integridad, Legalidad y Cambio Cultural</a:t>
            </a:r>
            <a:r>
              <a:rPr lang="es-ES" sz="1600" b="1" dirty="0" smtClean="0">
                <a:solidFill>
                  <a:srgbClr val="FF6600"/>
                </a:solidFill>
                <a:latin typeface="Arial"/>
                <a:ea typeface="Times New Roman" panose="02020603050405020304" pitchFamily="18" charset="0"/>
                <a:cs typeface="Arial"/>
              </a:rPr>
              <a:t>: </a:t>
            </a:r>
            <a:r>
              <a:rPr lang="es-ES" sz="1600" b="1" dirty="0">
                <a:solidFill>
                  <a:srgbClr val="FF6600"/>
                </a:solidFill>
                <a:latin typeface="Arial"/>
                <a:ea typeface="Times New Roman" panose="02020603050405020304" pitchFamily="18" charset="0"/>
                <a:cs typeface="Arial"/>
              </a:rPr>
              <a:t>motores de la generación de resultados</a:t>
            </a:r>
            <a:endParaRPr lang="es-CO" sz="1600" b="1" dirty="0">
              <a:solidFill>
                <a:srgbClr val="FF6600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44546A">
                  <a:lumMod val="60000"/>
                  <a:lumOff val="4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33" name="Rectangle 8"/>
          <p:cNvSpPr/>
          <p:nvPr/>
        </p:nvSpPr>
        <p:spPr>
          <a:xfrm>
            <a:off x="11732381" y="2844111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2767350" y="384941"/>
            <a:ext cx="239322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800" b="1" u="sng" kern="1400" spc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Objetivos</a:t>
            </a:r>
            <a:endParaRPr lang="en-US" sz="2800" b="1" u="sng" kern="1400" spc="1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6408876" y="408295"/>
            <a:ext cx="49631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800" b="1" u="sng" kern="1400" spc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Público</a:t>
            </a:r>
            <a:endParaRPr lang="en-US" sz="2800" b="1" u="sng" kern="1400" spc="1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5274394" y="541921"/>
            <a:ext cx="953686" cy="420414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362923" y="1345582"/>
            <a:ext cx="9625735" cy="5212328"/>
            <a:chOff x="559278" y="442735"/>
            <a:chExt cx="11080725" cy="6000204"/>
          </a:xfrm>
        </p:grpSpPr>
        <p:sp>
          <p:nvSpPr>
            <p:cNvPr id="75" name="Rectangle 74"/>
            <p:cNvSpPr/>
            <p:nvPr/>
          </p:nvSpPr>
          <p:spPr>
            <a:xfrm>
              <a:off x="559278" y="1532219"/>
              <a:ext cx="11080725" cy="3792233"/>
            </a:xfrm>
            <a:prstGeom prst="rect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59278" y="5545821"/>
              <a:ext cx="11080725" cy="897118"/>
            </a:xfrm>
            <a:prstGeom prst="rect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59278" y="442735"/>
              <a:ext cx="11080725" cy="897118"/>
            </a:xfrm>
            <a:prstGeom prst="rect">
              <a:avLst/>
            </a:prstGeom>
            <a:noFill/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8317" y="2693188"/>
              <a:ext cx="8942479" cy="14589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72450" y="656838"/>
              <a:ext cx="248743" cy="46017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87955" y="2066850"/>
              <a:ext cx="248743" cy="4601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874795" y="6111766"/>
              <a:ext cx="1080000" cy="1721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68317" y="4325634"/>
              <a:ext cx="1737221" cy="61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Derechos</a:t>
              </a:r>
            </a:p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Problemas Necesidades</a:t>
              </a:r>
              <a:endParaRPr lang="en-US" sz="14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29406" y="4365056"/>
              <a:ext cx="1737221" cy="85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400" b="1" kern="1400" spc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Resultados </a:t>
              </a:r>
            </a:p>
            <a:p>
              <a:pPr algn="r"/>
              <a:r>
                <a:rPr lang="es-ES_tradnl" sz="1400" b="1" kern="1400" spc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con </a:t>
              </a:r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valores: Confianza</a:t>
              </a:r>
              <a:endParaRPr lang="en-US" sz="1400" b="1" kern="1400" spc="1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6804" y="2544395"/>
              <a:ext cx="2399727" cy="23895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6183" y="655347"/>
              <a:ext cx="36611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/>
                  <a:cs typeface="Arial Black"/>
                </a:rPr>
                <a:t>Institucionalidad</a:t>
              </a:r>
              <a:endPara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/>
                <a:cs typeface="Arial Black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6183" y="1736834"/>
              <a:ext cx="36611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 err="1">
                  <a:solidFill>
                    <a:srgbClr val="404040"/>
                  </a:solidFill>
                  <a:latin typeface="Arial Black"/>
                  <a:cs typeface="Arial Black"/>
                </a:rPr>
                <a:t>Operación</a:t>
              </a:r>
              <a:endParaRPr lang="en-US" sz="2400" dirty="0">
                <a:solidFill>
                  <a:srgbClr val="40404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096183" y="5849216"/>
              <a:ext cx="3661128" cy="507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2400" dirty="0">
                  <a:solidFill>
                    <a:srgbClr val="404040"/>
                  </a:solidFill>
                  <a:latin typeface="Arial Black"/>
                  <a:cs typeface="Arial Black"/>
                </a:rPr>
                <a:t>Medición</a:t>
              </a:r>
              <a:endParaRPr lang="en-US" sz="2400" dirty="0">
                <a:solidFill>
                  <a:srgbClr val="40404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1236200" y="1980779"/>
              <a:ext cx="0" cy="4186331"/>
            </a:xfrm>
            <a:prstGeom prst="line">
              <a:avLst/>
            </a:prstGeom>
            <a:ln w="38100" cmpd="sng">
              <a:solidFill>
                <a:srgbClr val="CA2C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829778" y="6182249"/>
              <a:ext cx="4406423" cy="0"/>
            </a:xfrm>
            <a:prstGeom prst="line">
              <a:avLst/>
            </a:prstGeom>
            <a:ln w="38100" cmpd="sng">
              <a:solidFill>
                <a:srgbClr val="CA2C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012327" y="6190152"/>
              <a:ext cx="3823110" cy="0"/>
            </a:xfrm>
            <a:prstGeom prst="line">
              <a:avLst/>
            </a:prstGeom>
            <a:ln w="38100" cmpd="sng">
              <a:solidFill>
                <a:srgbClr val="CA2C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027984" y="5685630"/>
              <a:ext cx="0" cy="504522"/>
            </a:xfrm>
            <a:prstGeom prst="line">
              <a:avLst/>
            </a:prstGeom>
            <a:ln w="38100" cmpd="sng">
              <a:solidFill>
                <a:srgbClr val="CA2C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7025948" y="1980779"/>
              <a:ext cx="4210254" cy="0"/>
            </a:xfrm>
            <a:prstGeom prst="line">
              <a:avLst/>
            </a:prstGeom>
            <a:ln w="38100" cmpd="sng">
              <a:solidFill>
                <a:srgbClr val="CA2C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9602" y="1894734"/>
              <a:ext cx="1080000" cy="172116"/>
            </a:xfrm>
            <a:prstGeom prst="rect">
              <a:avLst/>
            </a:prstGeom>
          </p:spPr>
        </p:pic>
        <p:cxnSp>
          <p:nvCxnSpPr>
            <p:cNvPr id="28" name="Conector recto de flecha 27"/>
            <p:cNvCxnSpPr/>
            <p:nvPr/>
          </p:nvCxnSpPr>
          <p:spPr>
            <a:xfrm>
              <a:off x="2926518" y="3854245"/>
              <a:ext cx="1896551" cy="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>
              <a:off x="7227790" y="3829664"/>
              <a:ext cx="1896551" cy="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1" descr="logo_mipg_FINAL_tell-02.png">
            <a:extLst>
              <a:ext uri="{FF2B5EF4-FFF2-40B4-BE49-F238E27FC236}">
                <a16:creationId xmlns="" xmlns:a16="http://schemas.microsoft.com/office/drawing/2014/main" id="{03C17C48-D86B-4BC0-A883-44A06770DF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1" t="32792" r="17654" b="30979"/>
          <a:stretch/>
        </p:blipFill>
        <p:spPr>
          <a:xfrm>
            <a:off x="4737546" y="317979"/>
            <a:ext cx="2876488" cy="883902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1706578" y="2681111"/>
            <a:ext cx="314734" cy="174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60529" y="5150662"/>
            <a:ext cx="2503124" cy="523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4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Comité Institucional</a:t>
            </a:r>
          </a:p>
          <a:p>
            <a:pPr algn="ctr"/>
            <a:r>
              <a:rPr lang="es-ES_tradnl" sz="14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 Gestión y Desempeño</a:t>
            </a:r>
            <a:endParaRPr lang="en-US" sz="14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87488" y="3302000"/>
            <a:ext cx="3370226" cy="1689341"/>
            <a:chOff x="4387488" y="3302000"/>
            <a:chExt cx="3370226" cy="1689341"/>
          </a:xfrm>
        </p:grpSpPr>
        <p:sp>
          <p:nvSpPr>
            <p:cNvPr id="10" name="Down Arrow 9"/>
            <p:cNvSpPr/>
            <p:nvPr/>
          </p:nvSpPr>
          <p:spPr>
            <a:xfrm>
              <a:off x="5902165" y="3859944"/>
              <a:ext cx="225147" cy="1131397"/>
            </a:xfrm>
            <a:prstGeom prst="downArrow">
              <a:avLst>
                <a:gd name="adj1" fmla="val 20042"/>
                <a:gd name="adj2" fmla="val 71398"/>
              </a:avLst>
            </a:prstGeom>
            <a:solidFill>
              <a:srgbClr val="159EBE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387488" y="3859944"/>
              <a:ext cx="3370226" cy="0"/>
            </a:xfrm>
            <a:prstGeom prst="line">
              <a:avLst/>
            </a:prstGeom>
            <a:ln w="57150" cmpd="sng">
              <a:solidFill>
                <a:srgbClr val="159EB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387488" y="3302000"/>
              <a:ext cx="0" cy="557944"/>
            </a:xfrm>
            <a:prstGeom prst="line">
              <a:avLst/>
            </a:prstGeom>
            <a:ln w="57150" cmpd="sng">
              <a:solidFill>
                <a:srgbClr val="159EB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757712" y="3460880"/>
              <a:ext cx="2" cy="399064"/>
            </a:xfrm>
            <a:prstGeom prst="line">
              <a:avLst/>
            </a:prstGeom>
            <a:ln w="57150" cmpd="sng">
              <a:solidFill>
                <a:srgbClr val="159EB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589" y="2142942"/>
            <a:ext cx="2948502" cy="13179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72" y="2142942"/>
            <a:ext cx="3134730" cy="1401177"/>
          </a:xfrm>
          <a:prstGeom prst="rect">
            <a:avLst/>
          </a:prstGeom>
        </p:spPr>
      </p:pic>
      <p:sp>
        <p:nvSpPr>
          <p:cNvPr id="13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323482" y="154385"/>
            <a:ext cx="72856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8800" b="1" kern="1400" spc="100" dirty="0" smtClean="0">
                <a:solidFill>
                  <a:srgbClr val="00AB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800" b="1" kern="1400" spc="100" dirty="0">
              <a:solidFill>
                <a:srgbClr val="00AB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27469" y="364227"/>
            <a:ext cx="49631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3600" b="1" u="sng" kern="1400" spc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Institucionalidad</a:t>
            </a:r>
            <a:endParaRPr lang="en-US" sz="3600" b="1" u="sng" kern="1400" spc="1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82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5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drape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9"/>
          <p:cNvSpPr/>
          <p:nvPr/>
        </p:nvSpPr>
        <p:spPr>
          <a:xfrm>
            <a:off x="5789591" y="1701965"/>
            <a:ext cx="225147" cy="1131397"/>
          </a:xfrm>
          <a:prstGeom prst="downArrow">
            <a:avLst>
              <a:gd name="adj1" fmla="val 20042"/>
              <a:gd name="adj2" fmla="val 71398"/>
            </a:avLst>
          </a:prstGeom>
          <a:solidFill>
            <a:srgbClr val="159E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hape 3162"/>
          <p:cNvSpPr/>
          <p:nvPr/>
        </p:nvSpPr>
        <p:spPr>
          <a:xfrm>
            <a:off x="689360" y="307866"/>
            <a:ext cx="7711500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s-CO" sz="2400" dirty="0" smtClean="0">
                <a:solidFill>
                  <a:srgbClr val="333732"/>
                </a:solidFill>
                <a:latin typeface="Arial Black"/>
                <a:cs typeface="Arial Black"/>
              </a:rPr>
              <a:t>Comités integrados</a:t>
            </a:r>
            <a:endParaRPr lang="es-CO" sz="24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pic>
        <p:nvPicPr>
          <p:cNvPr id="5" name="Shape 3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46230" y="1835315"/>
            <a:ext cx="1488555" cy="14885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26"/>
          <p:cNvCxnSpPr/>
          <p:nvPr/>
        </p:nvCxnSpPr>
        <p:spPr>
          <a:xfrm>
            <a:off x="864358" y="738088"/>
            <a:ext cx="2808000" cy="0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99" y="1023396"/>
            <a:ext cx="3375719" cy="1508898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4878497" y="1337528"/>
            <a:ext cx="211401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Comité Institucional</a:t>
            </a:r>
          </a:p>
          <a:p>
            <a:pPr algn="ctr"/>
            <a:r>
              <a:rPr lang="es-ES_tradnl" sz="16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 Gestión y Desempeño</a:t>
            </a:r>
            <a:endParaRPr lang="en-US" sz="16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6431673" y="3545719"/>
            <a:ext cx="40675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2000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En el orden territorial, sustituye</a:t>
            </a:r>
          </a:p>
          <a:p>
            <a:pPr algn="ctr"/>
            <a:r>
              <a:rPr lang="es-ES_tradnl" sz="2800" b="1" kern="1400" spc="100" dirty="0" smtClean="0">
                <a:solidFill>
                  <a:srgbClr val="00B0F0"/>
                </a:solidFill>
                <a:latin typeface="Arial Narrow"/>
                <a:cs typeface="Arial Narrow"/>
              </a:rPr>
              <a:t>6 comités </a:t>
            </a:r>
            <a:endParaRPr lang="en-US" sz="2800" b="1" kern="1400" spc="100" dirty="0">
              <a:solidFill>
                <a:srgbClr val="00B0F0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26" name="2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57837"/>
              </p:ext>
            </p:extLst>
          </p:nvPr>
        </p:nvGraphicFramePr>
        <p:xfrm>
          <a:off x="6992511" y="4669382"/>
          <a:ext cx="3965016" cy="1463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650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AutoNum type="arabicPeriod"/>
                      </a:pPr>
                      <a:r>
                        <a:rPr lang="es-ES" sz="1600" b="1" baseline="0" dirty="0" smtClean="0">
                          <a:solidFill>
                            <a:srgbClr val="00B0F0"/>
                          </a:solidFill>
                          <a:effectLst/>
                        </a:rPr>
                        <a:t> </a:t>
                      </a:r>
                      <a:r>
                        <a:rPr lang="es-ES" sz="1600" dirty="0" smtClean="0">
                          <a:effectLst/>
                        </a:rPr>
                        <a:t>Archivo</a:t>
                      </a:r>
                      <a:endParaRPr lang="es-CO" sz="1600" b="0" dirty="0">
                        <a:effectLst/>
                        <a:latin typeface="Arial Narrow" panose="020B0606020202030204" pitchFamily="34" charset="0"/>
                        <a:ea typeface="Time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3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s-E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acionalización de trámites</a:t>
                      </a:r>
                      <a:r>
                        <a:rPr lang="es-ES" sz="1600" dirty="0" smtClean="0">
                          <a:effectLst/>
                        </a:rPr>
                        <a:t> </a:t>
                      </a:r>
                      <a:endParaRPr lang="es-CO" sz="1600" b="0" dirty="0">
                        <a:effectLst/>
                        <a:latin typeface="Arial Narrow" panose="020B0606020202030204" pitchFamily="34" charset="0"/>
                        <a:ea typeface="Time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s-ES" sz="1600" dirty="0" smtClean="0">
                          <a:effectLst/>
                        </a:rPr>
                        <a:t>Capacitación</a:t>
                      </a:r>
                      <a:r>
                        <a:rPr lang="es-ES" sz="1600" baseline="0" dirty="0" smtClean="0">
                          <a:effectLst/>
                        </a:rPr>
                        <a:t> y formación para el trabajo</a:t>
                      </a:r>
                      <a:endParaRPr lang="es-CO" sz="1600" b="0" dirty="0">
                        <a:effectLst/>
                        <a:latin typeface="Arial Narrow" panose="020B0606020202030204" pitchFamily="34" charset="0"/>
                        <a:ea typeface="Time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s-ES" sz="1600" dirty="0" smtClean="0">
                          <a:effectLst/>
                        </a:rPr>
                        <a:t> Incentivos</a:t>
                      </a:r>
                      <a:endParaRPr lang="es-CO" sz="1600" b="0" dirty="0">
                        <a:effectLst/>
                        <a:latin typeface="Arial Narrow" panose="020B0606020202030204" pitchFamily="34" charset="0"/>
                        <a:ea typeface="Time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s-ES" sz="1600" baseline="0" dirty="0" smtClean="0">
                          <a:effectLst/>
                        </a:rPr>
                        <a:t> </a:t>
                      </a:r>
                      <a:r>
                        <a:rPr lang="es-ES" sz="1600" dirty="0" smtClean="0">
                          <a:effectLst/>
                        </a:rPr>
                        <a:t>Capacitación y estímulos </a:t>
                      </a:r>
                      <a:endParaRPr lang="es-CO" sz="1600" b="0" dirty="0">
                        <a:effectLst/>
                        <a:latin typeface="Arial Narrow" panose="020B0606020202030204" pitchFamily="34" charset="0"/>
                        <a:ea typeface="Time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s-ES" sz="1600" dirty="0" smtClean="0">
                          <a:effectLst/>
                        </a:rPr>
                        <a:t>Gobierno en Línea</a:t>
                      </a:r>
                      <a:endParaRPr lang="es-CO" sz="1600" b="0" dirty="0">
                        <a:effectLst/>
                        <a:latin typeface="Arial Narrow" panose="020B0606020202030204" pitchFamily="34" charset="0"/>
                        <a:ea typeface="Time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7"/>
          <p:cNvSpPr txBox="1"/>
          <p:nvPr/>
        </p:nvSpPr>
        <p:spPr>
          <a:xfrm>
            <a:off x="1478674" y="3518137"/>
            <a:ext cx="4067503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2000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En el orden nacional, asume las funciones del </a:t>
            </a:r>
          </a:p>
          <a:p>
            <a:pPr algn="ctr"/>
            <a:r>
              <a:rPr lang="es-ES_tradnl" sz="2400" b="1" kern="1400" spc="100" dirty="0" smtClean="0">
                <a:solidFill>
                  <a:srgbClr val="00B0F0"/>
                </a:solidFill>
                <a:latin typeface="Arial Narrow"/>
                <a:cs typeface="Arial Narrow"/>
              </a:rPr>
              <a:t>Comité </a:t>
            </a:r>
            <a:r>
              <a:rPr lang="es-ES_tradnl" sz="2400" b="1" kern="1400" spc="100" dirty="0">
                <a:solidFill>
                  <a:srgbClr val="00B0F0"/>
                </a:solidFill>
                <a:latin typeface="Arial Narrow"/>
                <a:cs typeface="Arial Narrow"/>
              </a:rPr>
              <a:t>Institucional de Desarrollo </a:t>
            </a:r>
            <a:r>
              <a:rPr lang="es-ES_tradnl" sz="2400" b="1" kern="1400" spc="100" dirty="0" smtClean="0">
                <a:solidFill>
                  <a:srgbClr val="00B0F0"/>
                </a:solidFill>
                <a:latin typeface="Arial Narrow"/>
                <a:cs typeface="Arial Narrow"/>
              </a:rPr>
              <a:t>Administrativo</a:t>
            </a:r>
            <a:endParaRPr lang="en-US" sz="2400" b="1" kern="1400" spc="100" dirty="0">
              <a:solidFill>
                <a:srgbClr val="00B0F0"/>
              </a:solidFill>
              <a:latin typeface="Arial Narrow"/>
              <a:cs typeface="Arial Narrow"/>
            </a:endParaRPr>
          </a:p>
        </p:txBody>
      </p:sp>
      <p:cxnSp>
        <p:nvCxnSpPr>
          <p:cNvPr id="14" name="Straight Connector 10"/>
          <p:cNvCxnSpPr/>
          <p:nvPr/>
        </p:nvCxnSpPr>
        <p:spPr>
          <a:xfrm flipH="1">
            <a:off x="3468737" y="2914300"/>
            <a:ext cx="5040000" cy="0"/>
          </a:xfrm>
          <a:prstGeom prst="line">
            <a:avLst/>
          </a:prstGeom>
          <a:ln w="57150" cmpd="sng">
            <a:solidFill>
              <a:srgbClr val="159E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9"/>
          <p:cNvCxnSpPr/>
          <p:nvPr/>
        </p:nvCxnSpPr>
        <p:spPr>
          <a:xfrm>
            <a:off x="3508474" y="2889756"/>
            <a:ext cx="0" cy="396000"/>
          </a:xfrm>
          <a:prstGeom prst="line">
            <a:avLst/>
          </a:prstGeom>
          <a:ln w="57150" cmpd="sng">
            <a:solidFill>
              <a:srgbClr val="159E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3"/>
          <p:cNvCxnSpPr/>
          <p:nvPr/>
        </p:nvCxnSpPr>
        <p:spPr>
          <a:xfrm flipH="1">
            <a:off x="8477261" y="2934336"/>
            <a:ext cx="2" cy="399064"/>
          </a:xfrm>
          <a:prstGeom prst="line">
            <a:avLst/>
          </a:prstGeom>
          <a:ln w="57150" cmpd="sng">
            <a:solidFill>
              <a:srgbClr val="159E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21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1"/>
            <a:ext cx="12188952" cy="6859715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3127022" y="2923822"/>
            <a:ext cx="3251200" cy="2144889"/>
            <a:chOff x="3127022" y="2923822"/>
            <a:chExt cx="3251200" cy="2144889"/>
          </a:xfrm>
        </p:grpSpPr>
        <p:sp>
          <p:nvSpPr>
            <p:cNvPr id="30" name="TextBox 17"/>
            <p:cNvSpPr txBox="1"/>
            <p:nvPr/>
          </p:nvSpPr>
          <p:spPr>
            <a:xfrm>
              <a:off x="3458187" y="3703711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EB7A24"/>
                  </a:solidFill>
                  <a:latin typeface="Arial Narrow"/>
                  <a:cs typeface="Arial Narrow"/>
                </a:rPr>
                <a:t>Evaluación</a:t>
              </a:r>
            </a:p>
            <a:p>
              <a:r>
                <a:rPr lang="es-ES_tradnl" sz="1100" b="1" kern="1400" spc="100" dirty="0" smtClean="0">
                  <a:solidFill>
                    <a:srgbClr val="EB7A24"/>
                  </a:solidFill>
                  <a:latin typeface="Arial Narrow"/>
                  <a:cs typeface="Arial Narrow"/>
                </a:rPr>
                <a:t>de Resultados</a:t>
              </a:r>
              <a:endParaRPr lang="en-US" sz="1100" b="1" kern="1400" spc="100" dirty="0">
                <a:solidFill>
                  <a:srgbClr val="EB7A24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0" t="42623" r="47697" b="26109"/>
            <a:stretch/>
          </p:blipFill>
          <p:spPr>
            <a:xfrm>
              <a:off x="3127022" y="2923822"/>
              <a:ext cx="3251200" cy="2144889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/>
        </p:nvGrpSpPr>
        <p:grpSpPr>
          <a:xfrm>
            <a:off x="2652888" y="1411111"/>
            <a:ext cx="6728179" cy="4176889"/>
            <a:chOff x="2652888" y="1411111"/>
            <a:chExt cx="6728179" cy="4176889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9" t="20571" r="23062" b="18539"/>
            <a:stretch/>
          </p:blipFill>
          <p:spPr>
            <a:xfrm>
              <a:off x="2652888" y="1411111"/>
              <a:ext cx="6728179" cy="4176889"/>
            </a:xfrm>
            <a:prstGeom prst="rect">
              <a:avLst/>
            </a:prstGeom>
          </p:spPr>
        </p:pic>
        <p:sp>
          <p:nvSpPr>
            <p:cNvPr id="40" name="TextBox 17"/>
            <p:cNvSpPr txBox="1"/>
            <p:nvPr/>
          </p:nvSpPr>
          <p:spPr>
            <a:xfrm>
              <a:off x="5211750" y="1579673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DE693A"/>
                  </a:solidFill>
                  <a:latin typeface="Arial Narrow"/>
                  <a:cs typeface="Arial Narrow"/>
                </a:rPr>
                <a:t>Información y</a:t>
              </a:r>
            </a:p>
            <a:p>
              <a:r>
                <a:rPr lang="es-ES_tradnl" sz="1100" b="1" kern="1400" spc="100" dirty="0" smtClean="0">
                  <a:solidFill>
                    <a:srgbClr val="DE693A"/>
                  </a:solidFill>
                  <a:latin typeface="Arial Narrow"/>
                  <a:cs typeface="Arial Narrow"/>
                </a:rPr>
                <a:t>Comunicación</a:t>
              </a:r>
              <a:endParaRPr lang="en-US" sz="1100" b="1" kern="1400" spc="100" dirty="0">
                <a:solidFill>
                  <a:srgbClr val="DE693A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35" name="TextBox 8"/>
          <p:cNvSpPr txBox="1"/>
          <p:nvPr/>
        </p:nvSpPr>
        <p:spPr>
          <a:xfrm>
            <a:off x="323482" y="154385"/>
            <a:ext cx="72856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8800" b="1" kern="1400" spc="100" dirty="0" smtClean="0">
                <a:solidFill>
                  <a:srgbClr val="D27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kern="1400" spc="100" dirty="0">
              <a:solidFill>
                <a:srgbClr val="D27A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8"/>
          <p:cNvSpPr txBox="1"/>
          <p:nvPr/>
        </p:nvSpPr>
        <p:spPr>
          <a:xfrm>
            <a:off x="1027469" y="364227"/>
            <a:ext cx="49631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3600" b="1" u="sng" kern="1400" spc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endParaRPr lang="en-US" sz="3600" b="1" u="sng" kern="1400" spc="1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08909" y="1149928"/>
            <a:ext cx="7994074" cy="4932218"/>
            <a:chOff x="2008909" y="1149928"/>
            <a:chExt cx="7994074" cy="493221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6" t="16764" r="17959" b="11335"/>
            <a:stretch/>
          </p:blipFill>
          <p:spPr>
            <a:xfrm>
              <a:off x="2008909" y="1149928"/>
              <a:ext cx="7994074" cy="4932218"/>
            </a:xfrm>
            <a:prstGeom prst="rect">
              <a:avLst/>
            </a:prstGeom>
          </p:spPr>
        </p:pic>
        <p:sp>
          <p:nvSpPr>
            <p:cNvPr id="49" name="TextBox 17"/>
            <p:cNvSpPr txBox="1"/>
            <p:nvPr/>
          </p:nvSpPr>
          <p:spPr>
            <a:xfrm>
              <a:off x="2353769" y="1878829"/>
              <a:ext cx="2047075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20567F"/>
                  </a:solidFill>
                  <a:latin typeface="Arial Narrow"/>
                  <a:cs typeface="Arial Narrow"/>
                </a:rPr>
                <a:t>Gestión del Conocimiento</a:t>
              </a:r>
            </a:p>
            <a:p>
              <a:r>
                <a:rPr lang="es-ES_tradnl" sz="1100" b="1" kern="1400" spc="100" dirty="0" smtClean="0">
                  <a:solidFill>
                    <a:srgbClr val="20567F"/>
                  </a:solidFill>
                  <a:latin typeface="Arial Narrow"/>
                  <a:cs typeface="Arial Narrow"/>
                </a:rPr>
                <a:t>y la Innovación</a:t>
              </a:r>
              <a:endParaRPr lang="en-US" sz="1100" b="1" kern="1400" spc="100" dirty="0">
                <a:solidFill>
                  <a:srgbClr val="20567F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47890" r="79650" b="22488"/>
          <a:stretch/>
        </p:blipFill>
        <p:spPr>
          <a:xfrm>
            <a:off x="372532" y="3285068"/>
            <a:ext cx="2111023" cy="203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28141" r="26859" b="22160"/>
          <a:stretch/>
        </p:blipFill>
        <p:spPr>
          <a:xfrm>
            <a:off x="3048000" y="1930400"/>
            <a:ext cx="5870222" cy="34092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41143" r="45659" b="49806"/>
          <a:stretch/>
        </p:blipFill>
        <p:spPr>
          <a:xfrm>
            <a:off x="5350933" y="2794003"/>
            <a:ext cx="1264356" cy="620887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138311" y="1930400"/>
            <a:ext cx="5012268" cy="1501422"/>
            <a:chOff x="3138311" y="1930400"/>
            <a:chExt cx="5012268" cy="150142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2" t="28142" r="33156" b="49971"/>
            <a:stretch/>
          </p:blipFill>
          <p:spPr>
            <a:xfrm>
              <a:off x="3138311" y="1930400"/>
              <a:ext cx="5012268" cy="1501422"/>
            </a:xfrm>
            <a:prstGeom prst="rect">
              <a:avLst/>
            </a:prstGeom>
          </p:spPr>
        </p:pic>
        <p:sp>
          <p:nvSpPr>
            <p:cNvPr id="26" name="TextBox 17"/>
            <p:cNvSpPr txBox="1"/>
            <p:nvPr/>
          </p:nvSpPr>
          <p:spPr>
            <a:xfrm>
              <a:off x="5503930" y="2094273"/>
              <a:ext cx="185642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9A6780"/>
                  </a:solidFill>
                  <a:latin typeface="Arial Narrow"/>
                  <a:cs typeface="Arial Narrow"/>
                </a:rPr>
                <a:t>Direccionamiento </a:t>
              </a:r>
            </a:p>
            <a:p>
              <a:r>
                <a:rPr lang="es-ES_tradnl" sz="1100" b="1" kern="1400" spc="100" dirty="0" smtClean="0">
                  <a:solidFill>
                    <a:srgbClr val="9A6780"/>
                  </a:solidFill>
                  <a:latin typeface="Arial Narrow"/>
                  <a:cs typeface="Arial Narrow"/>
                </a:rPr>
                <a:t>Estratégico y Planeación</a:t>
              </a:r>
              <a:endParaRPr lang="en-US" sz="1100" b="1" kern="1400" spc="100" dirty="0">
                <a:solidFill>
                  <a:srgbClr val="9A6780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870222" y="2427111"/>
            <a:ext cx="2980267" cy="2528711"/>
            <a:chOff x="5870222" y="2427111"/>
            <a:chExt cx="2980267" cy="2528711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5" t="35382" r="27414" b="27755"/>
            <a:stretch/>
          </p:blipFill>
          <p:spPr>
            <a:xfrm>
              <a:off x="5870222" y="2427111"/>
              <a:ext cx="2980267" cy="2528711"/>
            </a:xfrm>
            <a:prstGeom prst="rect">
              <a:avLst/>
            </a:prstGeom>
          </p:spPr>
        </p:pic>
        <p:sp>
          <p:nvSpPr>
            <p:cNvPr id="29" name="TextBox 17"/>
            <p:cNvSpPr txBox="1"/>
            <p:nvPr/>
          </p:nvSpPr>
          <p:spPr>
            <a:xfrm>
              <a:off x="7645102" y="3403629"/>
              <a:ext cx="1166472" cy="600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5CC9DC"/>
                  </a:solidFill>
                  <a:latin typeface="Arial Narrow"/>
                  <a:cs typeface="Arial Narrow"/>
                </a:rPr>
                <a:t>Gestión con</a:t>
              </a:r>
            </a:p>
            <a:p>
              <a:r>
                <a:rPr lang="es-ES_tradnl" sz="1100" b="1" kern="1400" spc="100" dirty="0" smtClean="0">
                  <a:solidFill>
                    <a:srgbClr val="5CC9DC"/>
                  </a:solidFill>
                  <a:latin typeface="Arial Narrow"/>
                  <a:cs typeface="Arial Narrow"/>
                </a:rPr>
                <a:t>Valores para</a:t>
              </a:r>
            </a:p>
            <a:p>
              <a:r>
                <a:rPr lang="es-ES_tradnl" sz="1100" b="1" kern="1400" spc="100" dirty="0" smtClean="0">
                  <a:solidFill>
                    <a:srgbClr val="5CC9DC"/>
                  </a:solidFill>
                  <a:latin typeface="Arial Narrow"/>
                  <a:cs typeface="Arial Narrow"/>
                </a:rPr>
                <a:t>Resultados</a:t>
              </a:r>
              <a:endParaRPr lang="en-US" sz="1100" b="1" kern="1400" spc="100" dirty="0">
                <a:solidFill>
                  <a:srgbClr val="5CC9DC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3" t="47396" r="3983" b="23311"/>
          <a:stretch/>
        </p:blipFill>
        <p:spPr>
          <a:xfrm>
            <a:off x="9832622" y="3251200"/>
            <a:ext cx="1873956" cy="2009422"/>
          </a:xfrm>
          <a:prstGeom prst="rect">
            <a:avLst/>
          </a:prstGeom>
        </p:spPr>
      </p:pic>
      <p:grpSp>
        <p:nvGrpSpPr>
          <p:cNvPr id="61" name="Grupo 60"/>
          <p:cNvGrpSpPr/>
          <p:nvPr/>
        </p:nvGrpSpPr>
        <p:grpSpPr>
          <a:xfrm>
            <a:off x="3048" y="1964"/>
            <a:ext cx="12188952" cy="6859715"/>
            <a:chOff x="3048" y="-1"/>
            <a:chExt cx="12188952" cy="6859715"/>
          </a:xfrm>
        </p:grpSpPr>
        <p:pic>
          <p:nvPicPr>
            <p:cNvPr id="62" name="Imagen 6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-1"/>
              <a:ext cx="12188952" cy="6859715"/>
            </a:xfrm>
            <a:prstGeom prst="rect">
              <a:avLst/>
            </a:prstGeom>
          </p:spPr>
        </p:pic>
        <p:sp>
          <p:nvSpPr>
            <p:cNvPr id="63" name="TextBox 17"/>
            <p:cNvSpPr txBox="1"/>
            <p:nvPr/>
          </p:nvSpPr>
          <p:spPr>
            <a:xfrm>
              <a:off x="3567915" y="3723803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Evaluación</a:t>
              </a:r>
            </a:p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de Resultados</a:t>
              </a:r>
              <a:endParaRPr lang="en-US" sz="1100" b="1" kern="1400" spc="100" dirty="0">
                <a:solidFill>
                  <a:srgbClr val="99999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4" name="TextBox 17"/>
            <p:cNvSpPr txBox="1"/>
            <p:nvPr/>
          </p:nvSpPr>
          <p:spPr>
            <a:xfrm>
              <a:off x="5321478" y="1599765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Información y</a:t>
              </a:r>
            </a:p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Comunicación</a:t>
              </a:r>
              <a:endParaRPr lang="en-US" sz="1100" b="1" kern="1400" spc="100" dirty="0">
                <a:solidFill>
                  <a:srgbClr val="99999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5" name="TextBox 17"/>
            <p:cNvSpPr txBox="1"/>
            <p:nvPr/>
          </p:nvSpPr>
          <p:spPr>
            <a:xfrm>
              <a:off x="5613658" y="2114365"/>
              <a:ext cx="185642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Direccionamiento </a:t>
              </a:r>
            </a:p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Estratégico y Planeación</a:t>
              </a:r>
              <a:endParaRPr lang="en-US" sz="1100" b="1" kern="1400" spc="100" dirty="0">
                <a:solidFill>
                  <a:srgbClr val="99999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6" name="TextBox 17"/>
            <p:cNvSpPr txBox="1"/>
            <p:nvPr/>
          </p:nvSpPr>
          <p:spPr>
            <a:xfrm>
              <a:off x="2463497" y="1898921"/>
              <a:ext cx="2047075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Gestión del Conocimiento</a:t>
              </a:r>
            </a:p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y la Innovación</a:t>
              </a:r>
              <a:endParaRPr lang="en-US" sz="1100" b="1" kern="1400" spc="100" dirty="0">
                <a:solidFill>
                  <a:srgbClr val="99999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7" name="TextBox 17"/>
            <p:cNvSpPr txBox="1"/>
            <p:nvPr/>
          </p:nvSpPr>
          <p:spPr>
            <a:xfrm>
              <a:off x="5569434" y="430291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Control</a:t>
              </a:r>
            </a:p>
            <a:p>
              <a:r>
                <a:rPr lang="es-ES_tradnl" sz="1100" b="1" kern="1400" spc="100" dirty="0" smtClean="0">
                  <a:solidFill>
                    <a:srgbClr val="999999"/>
                  </a:solidFill>
                  <a:latin typeface="Arial Narrow"/>
                  <a:cs typeface="Arial Narrow"/>
                </a:rPr>
                <a:t>Interno</a:t>
              </a:r>
              <a:endParaRPr lang="en-US" sz="1100" b="1" kern="1400" spc="100" dirty="0">
                <a:solidFill>
                  <a:srgbClr val="999999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1"/>
            <a:ext cx="12192442" cy="686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048" y="-27710"/>
            <a:ext cx="12188952" cy="6859715"/>
            <a:chOff x="3048" y="-1"/>
            <a:chExt cx="12188952" cy="685971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-1"/>
              <a:ext cx="12188952" cy="6859715"/>
            </a:xfrm>
            <a:prstGeom prst="rect">
              <a:avLst/>
            </a:prstGeom>
          </p:spPr>
        </p:pic>
        <p:sp>
          <p:nvSpPr>
            <p:cNvPr id="8" name="TextBox 17"/>
            <p:cNvSpPr txBox="1"/>
            <p:nvPr/>
          </p:nvSpPr>
          <p:spPr>
            <a:xfrm>
              <a:off x="5388080" y="291575"/>
              <a:ext cx="3873909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400" b="1" kern="1400" spc="100" dirty="0">
                  <a:solidFill>
                    <a:srgbClr val="509C74"/>
                  </a:solidFill>
                  <a:latin typeface="Arial Narrow"/>
                  <a:cs typeface="Arial Narrow"/>
                </a:rPr>
                <a:t>P</a:t>
              </a:r>
              <a:r>
                <a:rPr lang="es-ES_tradnl" sz="1400" b="1" kern="1400" spc="100" dirty="0" smtClean="0">
                  <a:solidFill>
                    <a:srgbClr val="509C74"/>
                  </a:solidFill>
                  <a:latin typeface="Arial Narrow"/>
                  <a:cs typeface="Arial Narrow"/>
                </a:rPr>
                <a:t>olítica de Gestión </a:t>
              </a:r>
              <a:r>
                <a:rPr lang="es-ES_tradnl" sz="1400" b="1" kern="1400" spc="100" dirty="0">
                  <a:solidFill>
                    <a:srgbClr val="509C74"/>
                  </a:solidFill>
                  <a:latin typeface="Arial Narrow"/>
                  <a:cs typeface="Arial Narrow"/>
                </a:rPr>
                <a:t>E</a:t>
              </a:r>
              <a:r>
                <a:rPr lang="es-ES_tradnl" sz="1400" b="1" kern="1400" spc="100" dirty="0" smtClean="0">
                  <a:solidFill>
                    <a:srgbClr val="509C74"/>
                  </a:solidFill>
                  <a:latin typeface="Arial Narrow"/>
                  <a:cs typeface="Arial Narrow"/>
                </a:rPr>
                <a:t>stratégica </a:t>
              </a:r>
            </a:p>
            <a:p>
              <a:r>
                <a:rPr lang="es-ES_tradnl" sz="1400" b="1" kern="1400" spc="100" dirty="0" smtClean="0">
                  <a:solidFill>
                    <a:srgbClr val="509C74"/>
                  </a:solidFill>
                  <a:latin typeface="Arial Narrow"/>
                  <a:cs typeface="Arial Narrow"/>
                </a:rPr>
                <a:t>del Talento </a:t>
              </a:r>
              <a:r>
                <a:rPr lang="es-ES_tradnl" sz="1400" b="1" kern="1400" spc="100" dirty="0">
                  <a:solidFill>
                    <a:srgbClr val="509C74"/>
                  </a:solidFill>
                  <a:latin typeface="Arial Narrow"/>
                  <a:cs typeface="Arial Narrow"/>
                </a:rPr>
                <a:t>H</a:t>
              </a:r>
              <a:r>
                <a:rPr lang="es-ES_tradnl" sz="1400" b="1" kern="1400" spc="100" dirty="0" smtClean="0">
                  <a:solidFill>
                    <a:srgbClr val="509C74"/>
                  </a:solidFill>
                  <a:latin typeface="Arial Narrow"/>
                  <a:cs typeface="Arial Narrow"/>
                </a:rPr>
                <a:t>umano - GETH</a:t>
              </a:r>
              <a:endParaRPr lang="en-US" sz="1400" b="1" kern="1400" spc="100" dirty="0">
                <a:solidFill>
                  <a:srgbClr val="509C74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" name="TextBox 17"/>
            <p:cNvSpPr txBox="1"/>
            <p:nvPr/>
          </p:nvSpPr>
          <p:spPr>
            <a:xfrm>
              <a:off x="403122" y="2336515"/>
              <a:ext cx="246298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Elaborar Plan de Acción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403122" y="2921290"/>
              <a:ext cx="246298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Diagnosticar la GETH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403122" y="3506065"/>
              <a:ext cx="246298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_tradnl" sz="14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D</a:t>
              </a:r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isponer de Información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3" name="TextBox 17"/>
            <p:cNvSpPr txBox="1"/>
            <p:nvPr/>
          </p:nvSpPr>
          <p:spPr>
            <a:xfrm>
              <a:off x="9261989" y="1813295"/>
              <a:ext cx="246298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Ejecutar Plan de Acción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9416847" y="2398070"/>
              <a:ext cx="246298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Evaluación de GETH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346"/>
            <a:stretch/>
          </p:blipFill>
          <p:spPr>
            <a:xfrm>
              <a:off x="4742683" y="213771"/>
              <a:ext cx="706774" cy="905935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66" b="84950"/>
          <a:stretch/>
        </p:blipFill>
        <p:spPr>
          <a:xfrm>
            <a:off x="3049" y="0"/>
            <a:ext cx="1344984" cy="1032388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310325" y="533749"/>
            <a:ext cx="283495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Talento Humano</a:t>
            </a:r>
            <a:endParaRPr lang="en-US" sz="2000" b="1" u="sng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1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597951" y="3126658"/>
            <a:ext cx="6216505" cy="3733056"/>
            <a:chOff x="4597951" y="3126658"/>
            <a:chExt cx="6216505" cy="3733056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346"/>
            <a:stretch/>
          </p:blipFill>
          <p:spPr>
            <a:xfrm>
              <a:off x="4597951" y="5087969"/>
              <a:ext cx="706774" cy="90593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3" t="45580" r="19682"/>
            <a:stretch/>
          </p:blipFill>
          <p:spPr>
            <a:xfrm>
              <a:off x="5175656" y="3126658"/>
              <a:ext cx="4798143" cy="3733056"/>
            </a:xfrm>
            <a:prstGeom prst="rect">
              <a:avLst/>
            </a:prstGeom>
          </p:spPr>
        </p:pic>
        <p:sp>
          <p:nvSpPr>
            <p:cNvPr id="16" name="TextBox 17"/>
            <p:cNvSpPr txBox="1"/>
            <p:nvPr/>
          </p:nvSpPr>
          <p:spPr>
            <a:xfrm>
              <a:off x="5235958" y="5238224"/>
              <a:ext cx="129294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400" b="1" kern="1400" spc="100" dirty="0">
                  <a:solidFill>
                    <a:srgbClr val="509C74"/>
                  </a:solidFill>
                  <a:latin typeface="Arial Narrow"/>
                  <a:cs typeface="Arial Narrow"/>
                </a:rPr>
                <a:t>P</a:t>
              </a:r>
              <a:r>
                <a:rPr lang="es-ES_tradnl" sz="1400" b="1" kern="1400" spc="100" dirty="0" smtClean="0">
                  <a:solidFill>
                    <a:srgbClr val="509C74"/>
                  </a:solidFill>
                  <a:latin typeface="Arial Narrow"/>
                  <a:cs typeface="Arial Narrow"/>
                </a:rPr>
                <a:t>olítica de</a:t>
              </a:r>
            </a:p>
            <a:p>
              <a:pPr algn="ctr"/>
              <a:r>
                <a:rPr lang="es-ES_tradnl" sz="1400" b="1" kern="1400" spc="100" dirty="0">
                  <a:solidFill>
                    <a:srgbClr val="509C74"/>
                  </a:solidFill>
                  <a:latin typeface="Arial Narrow"/>
                  <a:cs typeface="Arial Narrow"/>
                </a:rPr>
                <a:t>I</a:t>
              </a:r>
              <a:r>
                <a:rPr lang="es-ES_tradnl" sz="1400" b="1" kern="1400" spc="100" dirty="0" smtClean="0">
                  <a:solidFill>
                    <a:srgbClr val="509C74"/>
                  </a:solidFill>
                  <a:latin typeface="Arial Narrow"/>
                  <a:cs typeface="Arial Narrow"/>
                </a:rPr>
                <a:t>ntegridad</a:t>
              </a:r>
              <a:endParaRPr lang="en-US" sz="1400" b="1" kern="1400" spc="100" dirty="0">
                <a:solidFill>
                  <a:srgbClr val="509C74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960574" y="5950713"/>
              <a:ext cx="180176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Valores de </a:t>
              </a:r>
            </a:p>
            <a:p>
              <a:pPr algn="ctr"/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Servicio Público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44219" y="5842645"/>
              <a:ext cx="135931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Código de</a:t>
              </a:r>
            </a:p>
            <a:p>
              <a:pPr algn="ctr"/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Integridad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9602633" y="5356105"/>
              <a:ext cx="1211823" cy="11695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Honestidad</a:t>
              </a:r>
            </a:p>
            <a:p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Compromiso</a:t>
              </a:r>
            </a:p>
            <a:p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Justicia</a:t>
              </a:r>
            </a:p>
            <a:p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Diligencia</a:t>
              </a:r>
            </a:p>
            <a:p>
              <a:r>
                <a:rPr lang="es-ES_tradnl" sz="14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Respeto</a:t>
              </a:r>
              <a:endParaRPr lang="en-US" sz="14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211550" y="1527718"/>
            <a:ext cx="9757317" cy="3546088"/>
            <a:chOff x="3211550" y="1527718"/>
            <a:chExt cx="9757317" cy="3546088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3" t="21998" r="-6374" b="26307"/>
            <a:stretch/>
          </p:blipFill>
          <p:spPr>
            <a:xfrm>
              <a:off x="3211550" y="1527718"/>
              <a:ext cx="9757317" cy="3546088"/>
            </a:xfrm>
            <a:prstGeom prst="rect">
              <a:avLst/>
            </a:prstGeom>
          </p:spPr>
        </p:pic>
        <p:sp>
          <p:nvSpPr>
            <p:cNvPr id="7" name="6 Rectángulo"/>
            <p:cNvSpPr/>
            <p:nvPr/>
          </p:nvSpPr>
          <p:spPr>
            <a:xfrm rot="1087147">
              <a:off x="4340375" y="4466587"/>
              <a:ext cx="980343" cy="2748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4" name="23 Rectángulo"/>
            <p:cNvSpPr/>
            <p:nvPr/>
          </p:nvSpPr>
          <p:spPr>
            <a:xfrm rot="20996348">
              <a:off x="6165185" y="4566344"/>
              <a:ext cx="1648600" cy="234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449457" y="4683792"/>
              <a:ext cx="475328" cy="2067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3959758" y="3347015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48" b="81367"/>
          <a:stretch/>
        </p:blipFill>
        <p:spPr>
          <a:xfrm>
            <a:off x="32572" y="0"/>
            <a:ext cx="1213010" cy="1278195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995823" y="2104102"/>
            <a:ext cx="2858422" cy="531420"/>
            <a:chOff x="995823" y="2104102"/>
            <a:chExt cx="2858422" cy="53142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 t="30673" r="68404" b="61873"/>
            <a:stretch/>
          </p:blipFill>
          <p:spPr>
            <a:xfrm>
              <a:off x="2389239" y="2104102"/>
              <a:ext cx="1465006" cy="511279"/>
            </a:xfrm>
            <a:prstGeom prst="rect">
              <a:avLst/>
            </a:prstGeom>
          </p:spPr>
        </p:pic>
        <p:sp>
          <p:nvSpPr>
            <p:cNvPr id="27" name="TextBox 17"/>
            <p:cNvSpPr txBox="1"/>
            <p:nvPr/>
          </p:nvSpPr>
          <p:spPr>
            <a:xfrm>
              <a:off x="995823" y="2358523"/>
              <a:ext cx="154796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Reflexión Inicial</a:t>
              </a:r>
              <a:endParaRPr lang="en-US" sz="12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579306" y="1453124"/>
            <a:ext cx="3071353" cy="646331"/>
            <a:chOff x="1598970" y="1453124"/>
            <a:chExt cx="3071353" cy="64633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8" t="22790" r="61709" b="71333"/>
            <a:stretch/>
          </p:blipFill>
          <p:spPr>
            <a:xfrm>
              <a:off x="3008671" y="1563329"/>
              <a:ext cx="1661652" cy="403123"/>
            </a:xfrm>
            <a:prstGeom prst="rect">
              <a:avLst/>
            </a:prstGeom>
          </p:spPr>
        </p:pic>
        <p:sp>
          <p:nvSpPr>
            <p:cNvPr id="28" name="TextBox 17"/>
            <p:cNvSpPr txBox="1"/>
            <p:nvPr/>
          </p:nvSpPr>
          <p:spPr>
            <a:xfrm>
              <a:off x="1598970" y="1453124"/>
              <a:ext cx="154796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Diagnóstico de</a:t>
              </a:r>
            </a:p>
            <a:p>
              <a:pPr algn="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Capacidades </a:t>
              </a:r>
            </a:p>
            <a:p>
              <a:pPr algn="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Y Entorno</a:t>
              </a:r>
              <a:endParaRPr lang="en-US" sz="12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045849" y="1069118"/>
            <a:ext cx="2638424" cy="610772"/>
            <a:chOff x="3045849" y="1069118"/>
            <a:chExt cx="2638424" cy="610772"/>
          </a:xfrm>
        </p:grpSpPr>
        <p:sp>
          <p:nvSpPr>
            <p:cNvPr id="29" name="TextBox 17"/>
            <p:cNvSpPr txBox="1"/>
            <p:nvPr/>
          </p:nvSpPr>
          <p:spPr>
            <a:xfrm>
              <a:off x="3045849" y="1069118"/>
              <a:ext cx="154796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Formular los</a:t>
              </a:r>
            </a:p>
            <a:p>
              <a:pPr algn="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planes</a:t>
              </a:r>
              <a:endParaRPr lang="en-US" sz="12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5" t="16768" r="52916" b="75778"/>
            <a:stretch/>
          </p:blipFill>
          <p:spPr>
            <a:xfrm>
              <a:off x="4219267" y="1168611"/>
              <a:ext cx="1465006" cy="511279"/>
            </a:xfrm>
            <a:prstGeom prst="rect">
              <a:avLst/>
            </a:prstGeom>
          </p:spPr>
        </p:pic>
      </p:grpSp>
      <p:grpSp>
        <p:nvGrpSpPr>
          <p:cNvPr id="44" name="Grupo 43"/>
          <p:cNvGrpSpPr/>
          <p:nvPr/>
        </p:nvGrpSpPr>
        <p:grpSpPr>
          <a:xfrm>
            <a:off x="6965156" y="1256411"/>
            <a:ext cx="4449078" cy="502660"/>
            <a:chOff x="6934967" y="1373167"/>
            <a:chExt cx="3945960" cy="502660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87" t="19923" r="29280" b="74200"/>
            <a:stretch/>
          </p:blipFill>
          <p:spPr>
            <a:xfrm>
              <a:off x="6934967" y="1373167"/>
              <a:ext cx="1661652" cy="403123"/>
            </a:xfrm>
            <a:prstGeom prst="rect">
              <a:avLst/>
            </a:prstGeom>
          </p:spPr>
        </p:pic>
        <p:sp>
          <p:nvSpPr>
            <p:cNvPr id="33" name="TextBox 17"/>
            <p:cNvSpPr txBox="1"/>
            <p:nvPr/>
          </p:nvSpPr>
          <p:spPr>
            <a:xfrm>
              <a:off x="8500293" y="1414162"/>
              <a:ext cx="238063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CO" sz="12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Formular los lineamientos </a:t>
              </a:r>
              <a:endParaRPr lang="es-CO" sz="1200" b="1" kern="1400" spc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  <a:p>
              <a:r>
                <a:rPr lang="es-CO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 </a:t>
              </a:r>
              <a:r>
                <a:rPr lang="es-CO" sz="12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para la administración del riesgo</a:t>
              </a: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997678" y="857360"/>
            <a:ext cx="2744886" cy="560437"/>
            <a:chOff x="5997678" y="973395"/>
            <a:chExt cx="2744886" cy="560437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0" t="14178" r="38123" b="77652"/>
            <a:stretch/>
          </p:blipFill>
          <p:spPr>
            <a:xfrm>
              <a:off x="5997678" y="973395"/>
              <a:ext cx="1553496" cy="560437"/>
            </a:xfrm>
            <a:prstGeom prst="rect">
              <a:avLst/>
            </a:prstGeom>
          </p:spPr>
        </p:pic>
        <p:sp>
          <p:nvSpPr>
            <p:cNvPr id="39" name="TextBox 17"/>
            <p:cNvSpPr txBox="1"/>
            <p:nvPr/>
          </p:nvSpPr>
          <p:spPr>
            <a:xfrm>
              <a:off x="7194597" y="1001784"/>
              <a:ext cx="154796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Formular los Indicadores</a:t>
              </a:r>
              <a:endParaRPr lang="en-US" sz="12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7795982" y="1813566"/>
            <a:ext cx="2774385" cy="582552"/>
            <a:chOff x="7795982" y="1813566"/>
            <a:chExt cx="2774385" cy="582552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55" t="27508" r="23198" b="64322"/>
            <a:stretch/>
          </p:blipFill>
          <p:spPr>
            <a:xfrm>
              <a:off x="7795982" y="1813566"/>
              <a:ext cx="1553496" cy="560437"/>
            </a:xfrm>
            <a:prstGeom prst="rect">
              <a:avLst/>
            </a:prstGeom>
          </p:spPr>
        </p:pic>
        <p:sp>
          <p:nvSpPr>
            <p:cNvPr id="43" name="TextBox 17"/>
            <p:cNvSpPr txBox="1"/>
            <p:nvPr/>
          </p:nvSpPr>
          <p:spPr>
            <a:xfrm>
              <a:off x="9022400" y="1934453"/>
              <a:ext cx="1547967" cy="461665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Programar </a:t>
              </a:r>
              <a:r>
                <a:rPr lang="es-ES_tradnl" sz="12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el</a:t>
              </a:r>
            </a:p>
            <a:p>
              <a:pPr algn="ctr"/>
              <a:r>
                <a:rPr lang="es-ES_tradnl" sz="12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presupuesto</a:t>
              </a:r>
              <a:endParaRPr lang="en-US" sz="12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34" name="TextBox 8"/>
          <p:cNvSpPr txBox="1"/>
          <p:nvPr/>
        </p:nvSpPr>
        <p:spPr>
          <a:xfrm>
            <a:off x="1238622" y="431912"/>
            <a:ext cx="485450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Direccionamiento</a:t>
            </a:r>
            <a:r>
              <a:rPr lang="es-ES_tradnl" sz="2000" b="1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Estratégico y planeación</a:t>
            </a:r>
            <a:endParaRPr lang="en-US" sz="2000" b="1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8"/>
          <p:cNvSpPr txBox="1"/>
          <p:nvPr/>
        </p:nvSpPr>
        <p:spPr>
          <a:xfrm>
            <a:off x="1238623" y="191062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2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4477323" y="5172041"/>
            <a:ext cx="1414619" cy="1267378"/>
            <a:chOff x="4627644" y="5206730"/>
            <a:chExt cx="1414619" cy="1267378"/>
          </a:xfrm>
        </p:grpSpPr>
        <p:sp>
          <p:nvSpPr>
            <p:cNvPr id="20" name="Rectángulo 19"/>
            <p:cNvSpPr/>
            <p:nvPr/>
          </p:nvSpPr>
          <p:spPr>
            <a:xfrm>
              <a:off x="4762273" y="5206730"/>
              <a:ext cx="1177298" cy="1267378"/>
            </a:xfrm>
            <a:prstGeom prst="rect">
              <a:avLst/>
            </a:prstGeom>
            <a:solidFill>
              <a:srgbClr val="782247">
                <a:alpha val="41961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grpSp>
          <p:nvGrpSpPr>
            <p:cNvPr id="54" name="Grupo 53"/>
            <p:cNvGrpSpPr/>
            <p:nvPr/>
          </p:nvGrpSpPr>
          <p:grpSpPr>
            <a:xfrm>
              <a:off x="4627644" y="5232342"/>
              <a:ext cx="1414619" cy="1127876"/>
              <a:chOff x="4534557" y="5275753"/>
              <a:chExt cx="1414619" cy="1127876"/>
            </a:xfrm>
          </p:grpSpPr>
          <p:sp>
            <p:nvSpPr>
              <p:cNvPr id="55" name="TextBox 17"/>
              <p:cNvSpPr txBox="1"/>
              <p:nvPr/>
            </p:nvSpPr>
            <p:spPr>
              <a:xfrm>
                <a:off x="4534557" y="5849631"/>
                <a:ext cx="1414619" cy="553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_tradnl" sz="1000" b="1" kern="1400" spc="1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/>
                    <a:cs typeface="Arial Narrow"/>
                  </a:rPr>
                  <a:t>POLÍTICAS</a:t>
                </a:r>
              </a:p>
              <a:p>
                <a:pPr algn="ctr"/>
                <a:r>
                  <a:rPr lang="es-ES_tradnl" sz="1000" b="1" kern="1400" spc="1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/>
                    <a:cs typeface="Arial Narrow"/>
                  </a:rPr>
                  <a:t>DE GESTIÓN </a:t>
                </a:r>
              </a:p>
              <a:p>
                <a:pPr algn="ctr"/>
                <a:r>
                  <a:rPr lang="es-ES_tradnl" sz="1000" b="1" kern="1400" spc="1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/>
                    <a:cs typeface="Arial Narrow"/>
                  </a:rPr>
                  <a:t>Y DESEMPEÑO</a:t>
                </a:r>
                <a:endParaRPr lang="en-US" sz="10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endParaRPr>
              </a:p>
            </p:txBody>
          </p:sp>
          <p:pic>
            <p:nvPicPr>
              <p:cNvPr id="56" name="Imagen 5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82" t="77280" r="88060" b="14115"/>
              <a:stretch/>
            </p:blipFill>
            <p:spPr>
              <a:xfrm>
                <a:off x="4935550" y="5275753"/>
                <a:ext cx="555585" cy="590309"/>
              </a:xfrm>
              <a:prstGeom prst="rect">
                <a:avLst/>
              </a:prstGeom>
            </p:spPr>
          </p:pic>
        </p:grpSp>
      </p:grpSp>
      <p:grpSp>
        <p:nvGrpSpPr>
          <p:cNvPr id="15" name="Grupo 14"/>
          <p:cNvGrpSpPr/>
          <p:nvPr/>
        </p:nvGrpSpPr>
        <p:grpSpPr>
          <a:xfrm>
            <a:off x="9181822" y="4629935"/>
            <a:ext cx="2359506" cy="1678841"/>
            <a:chOff x="9181822" y="4629935"/>
            <a:chExt cx="2359506" cy="1678841"/>
          </a:xfrm>
        </p:grpSpPr>
        <p:sp>
          <p:nvSpPr>
            <p:cNvPr id="11" name="Rectángulo 10"/>
            <p:cNvSpPr/>
            <p:nvPr/>
          </p:nvSpPr>
          <p:spPr>
            <a:xfrm>
              <a:off x="9277619" y="5285419"/>
              <a:ext cx="2263709" cy="1023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b="1" kern="1400" spc="100" dirty="0" smtClean="0">
                  <a:solidFill>
                    <a:srgbClr val="8A3D63"/>
                  </a:solidFill>
                  <a:latin typeface="Arial Narrow"/>
                  <a:cs typeface="Arial Narrow"/>
                </a:rPr>
                <a:t>Políticas </a:t>
              </a:r>
              <a:r>
                <a:rPr lang="es-CO" sz="1400" b="1" kern="1400" spc="100" dirty="0">
                  <a:solidFill>
                    <a:srgbClr val="8A3D63"/>
                  </a:solidFill>
                  <a:latin typeface="Arial Narrow"/>
                  <a:cs typeface="Arial Narrow"/>
                </a:rPr>
                <a:t>asociadas: </a:t>
              </a:r>
            </a:p>
            <a:p>
              <a:endParaRPr lang="es-CO" sz="1200" b="1" kern="1400" spc="100" dirty="0">
                <a:solidFill>
                  <a:srgbClr val="8A3D63"/>
                </a:solidFill>
                <a:latin typeface="Arial Narrow"/>
                <a:cs typeface="Arial Narrow"/>
              </a:endParaRPr>
            </a:p>
            <a:p>
              <a:pPr>
                <a:lnSpc>
                  <a:spcPts val="900"/>
                </a:lnSpc>
              </a:pPr>
              <a:r>
                <a:rPr lang="es-CO" sz="1200" b="1" kern="1400" spc="100" dirty="0">
                  <a:solidFill>
                    <a:srgbClr val="8A3D63"/>
                  </a:solidFill>
                  <a:latin typeface="Arial Narrow"/>
                  <a:cs typeface="Arial Narrow"/>
                </a:rPr>
                <a:t>Planeación Institucional</a:t>
              </a:r>
            </a:p>
            <a:p>
              <a:pPr>
                <a:lnSpc>
                  <a:spcPts val="900"/>
                </a:lnSpc>
              </a:pPr>
              <a:endParaRPr lang="es-CO" sz="1200" b="1" kern="1400" spc="100" dirty="0" smtClean="0">
                <a:solidFill>
                  <a:srgbClr val="8A3D63"/>
                </a:solidFill>
                <a:latin typeface="Arial Narrow"/>
                <a:cs typeface="Arial Narrow"/>
              </a:endParaRPr>
            </a:p>
            <a:p>
              <a:pPr>
                <a:lnSpc>
                  <a:spcPts val="900"/>
                </a:lnSpc>
              </a:pPr>
              <a:r>
                <a:rPr lang="es-CO" sz="1200" b="1" kern="1400" spc="100" dirty="0" smtClean="0">
                  <a:solidFill>
                    <a:srgbClr val="8A3D63"/>
                  </a:solidFill>
                  <a:latin typeface="Arial Narrow"/>
                  <a:cs typeface="Arial Narrow"/>
                </a:rPr>
                <a:t>Gestión Presupuestal y</a:t>
              </a:r>
            </a:p>
            <a:p>
              <a:r>
                <a:rPr lang="es-CO" sz="1200" b="1" kern="1400" spc="100" dirty="0">
                  <a:solidFill>
                    <a:srgbClr val="8A3D63"/>
                  </a:solidFill>
                  <a:latin typeface="Arial Narrow"/>
                  <a:cs typeface="Arial Narrow"/>
                </a:rPr>
                <a:t>E</a:t>
              </a:r>
              <a:r>
                <a:rPr lang="es-CO" sz="1200" b="1" kern="1400" spc="100" dirty="0" smtClean="0">
                  <a:solidFill>
                    <a:srgbClr val="8A3D63"/>
                  </a:solidFill>
                  <a:latin typeface="Arial Narrow"/>
                  <a:cs typeface="Arial Narrow"/>
                </a:rPr>
                <a:t>ficiencia del gasto público</a:t>
              </a:r>
              <a:endParaRPr lang="es-CO" sz="1200" b="1" kern="1400" spc="100" dirty="0">
                <a:solidFill>
                  <a:srgbClr val="8A3D63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9181823" y="5927973"/>
              <a:ext cx="95795" cy="95795"/>
            </a:xfrm>
            <a:prstGeom prst="rect">
              <a:avLst/>
            </a:prstGeom>
            <a:solidFill>
              <a:srgbClr val="8A3D6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9181822" y="5714175"/>
              <a:ext cx="95795" cy="95795"/>
            </a:xfrm>
            <a:prstGeom prst="rect">
              <a:avLst/>
            </a:prstGeom>
            <a:solidFill>
              <a:srgbClr val="8A3D6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8" t="4308" r="72011" b="18208"/>
            <a:stretch/>
          </p:blipFill>
          <p:spPr>
            <a:xfrm>
              <a:off x="9825824" y="4629935"/>
              <a:ext cx="583649" cy="701964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507815" y="2635522"/>
            <a:ext cx="6457341" cy="3794447"/>
            <a:chOff x="507815" y="2635522"/>
            <a:chExt cx="6457341" cy="3794447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5" t="38134" r="64051" b="24994"/>
            <a:stretch/>
          </p:blipFill>
          <p:spPr>
            <a:xfrm>
              <a:off x="2994408" y="2635522"/>
              <a:ext cx="1376625" cy="2529331"/>
            </a:xfrm>
            <a:prstGeom prst="rect">
              <a:avLst/>
            </a:prstGeom>
          </p:spPr>
        </p:pic>
        <p:sp>
          <p:nvSpPr>
            <p:cNvPr id="22" name="TextBox 17"/>
            <p:cNvSpPr txBox="1"/>
            <p:nvPr/>
          </p:nvSpPr>
          <p:spPr>
            <a:xfrm>
              <a:off x="507815" y="5887500"/>
              <a:ext cx="120814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0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MARCO</a:t>
              </a:r>
            </a:p>
            <a:p>
              <a:pPr algn="ctr"/>
              <a:r>
                <a:rPr lang="es-ES_tradnl" sz="10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NORMATIVO</a:t>
              </a:r>
              <a:endParaRPr lang="en-US" sz="10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3" name="TextBox 17"/>
            <p:cNvSpPr txBox="1"/>
            <p:nvPr/>
          </p:nvSpPr>
          <p:spPr>
            <a:xfrm>
              <a:off x="1525455" y="5887500"/>
              <a:ext cx="120814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0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PLANES DE </a:t>
              </a:r>
            </a:p>
            <a:p>
              <a:pPr algn="ctr"/>
              <a:r>
                <a:rPr lang="es-ES_tradnl" sz="10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DESARROLLO</a:t>
              </a:r>
              <a:endParaRPr lang="en-US" sz="10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4" name="TextBox 17"/>
            <p:cNvSpPr txBox="1"/>
            <p:nvPr/>
          </p:nvSpPr>
          <p:spPr>
            <a:xfrm>
              <a:off x="2597171" y="5964444"/>
              <a:ext cx="1208141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0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PRESUPUESTO</a:t>
              </a:r>
              <a:endParaRPr lang="en-US" sz="10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" name="TextBox 17"/>
            <p:cNvSpPr txBox="1"/>
            <p:nvPr/>
          </p:nvSpPr>
          <p:spPr>
            <a:xfrm>
              <a:off x="3641359" y="5895620"/>
              <a:ext cx="1208141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000" b="1" kern="1400" spc="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rPr>
                <a:t>CONPES</a:t>
              </a:r>
              <a:endParaRPr lang="en-US" sz="1000" b="1" kern="140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2" t="77280" r="88060" b="14115"/>
            <a:stretch/>
          </p:blipFill>
          <p:spPr>
            <a:xfrm>
              <a:off x="834092" y="5285419"/>
              <a:ext cx="555585" cy="590309"/>
            </a:xfrm>
            <a:prstGeom prst="rect">
              <a:avLst/>
            </a:prstGeom>
          </p:spPr>
        </p:pic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2" t="77280" r="88060" b="14115"/>
            <a:stretch/>
          </p:blipFill>
          <p:spPr>
            <a:xfrm>
              <a:off x="1833654" y="5279737"/>
              <a:ext cx="555585" cy="590309"/>
            </a:xfrm>
            <a:prstGeom prst="rect">
              <a:avLst/>
            </a:prstGeom>
          </p:spPr>
        </p:pic>
        <p:pic>
          <p:nvPicPr>
            <p:cNvPr id="50" name="Imagen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2" t="77280" r="88060" b="14115"/>
            <a:stretch/>
          </p:blipFill>
          <p:spPr>
            <a:xfrm>
              <a:off x="2907629" y="5280649"/>
              <a:ext cx="555585" cy="590309"/>
            </a:xfrm>
            <a:prstGeom prst="rect">
              <a:avLst/>
            </a:prstGeom>
          </p:spPr>
        </p:pic>
        <p:pic>
          <p:nvPicPr>
            <p:cNvPr id="51" name="Imagen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2" t="77280" r="88060" b="14115"/>
            <a:stretch/>
          </p:blipFill>
          <p:spPr>
            <a:xfrm>
              <a:off x="3921255" y="5275753"/>
              <a:ext cx="555585" cy="590309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639077" y="5162591"/>
              <a:ext cx="6326079" cy="1267378"/>
            </a:xfrm>
            <a:prstGeom prst="rect">
              <a:avLst/>
            </a:prstGeom>
            <a:noFill/>
            <a:ln w="28575">
              <a:solidFill>
                <a:srgbClr val="8A3D6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5786135" y="5164853"/>
            <a:ext cx="1179021" cy="1255666"/>
            <a:chOff x="5786135" y="5164853"/>
            <a:chExt cx="1179021" cy="1255666"/>
          </a:xfrm>
        </p:grpSpPr>
        <p:grpSp>
          <p:nvGrpSpPr>
            <p:cNvPr id="10" name="Grupo 9"/>
            <p:cNvGrpSpPr/>
            <p:nvPr/>
          </p:nvGrpSpPr>
          <p:grpSpPr>
            <a:xfrm>
              <a:off x="5786135" y="5164853"/>
              <a:ext cx="1179021" cy="1255666"/>
              <a:chOff x="5786135" y="5164853"/>
              <a:chExt cx="1179021" cy="1255666"/>
            </a:xfrm>
          </p:grpSpPr>
          <p:sp>
            <p:nvSpPr>
              <p:cNvPr id="58" name="Rectángulo 57"/>
              <p:cNvSpPr/>
              <p:nvPr/>
            </p:nvSpPr>
            <p:spPr>
              <a:xfrm>
                <a:off x="5786135" y="5164853"/>
                <a:ext cx="1177298" cy="1255666"/>
              </a:xfrm>
              <a:prstGeom prst="rect">
                <a:avLst/>
              </a:prstGeom>
              <a:solidFill>
                <a:srgbClr val="782247">
                  <a:alpha val="41961"/>
                </a:srgbClr>
              </a:solidFill>
              <a:ln w="19050">
                <a:solidFill>
                  <a:srgbClr val="8A3D6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TextBox 17"/>
              <p:cNvSpPr txBox="1"/>
              <p:nvPr/>
            </p:nvSpPr>
            <p:spPr>
              <a:xfrm>
                <a:off x="5789250" y="5933631"/>
                <a:ext cx="1175906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_tradnl" sz="1000" b="1" kern="1400" spc="1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/>
                    <a:cs typeface="Arial Narrow"/>
                  </a:rPr>
                  <a:t>POSCONFLICTO</a:t>
                </a:r>
                <a:endParaRPr lang="en-US" sz="1000" b="1" kern="1400" spc="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/>
                  <a:cs typeface="Arial Narrow"/>
                </a:endParaRPr>
              </a:p>
            </p:txBody>
          </p:sp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122" y="5176022"/>
                <a:ext cx="532828" cy="680665"/>
              </a:xfrm>
              <a:prstGeom prst="rect">
                <a:avLst/>
              </a:prstGeom>
            </p:spPr>
          </p:pic>
        </p:grpSp>
        <p:sp>
          <p:nvSpPr>
            <p:cNvPr id="16" name="15 Rectángulo"/>
            <p:cNvSpPr/>
            <p:nvPr/>
          </p:nvSpPr>
          <p:spPr>
            <a:xfrm>
              <a:off x="6024572" y="5224547"/>
              <a:ext cx="700112" cy="5903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A3D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pic>
          <p:nvPicPr>
            <p:cNvPr id="57" name="Imagen 1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406" y="5291218"/>
              <a:ext cx="542897" cy="432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17 Grupo"/>
          <p:cNvGrpSpPr/>
          <p:nvPr/>
        </p:nvGrpSpPr>
        <p:grpSpPr>
          <a:xfrm>
            <a:off x="3048" y="-1"/>
            <a:ext cx="12188952" cy="6859715"/>
            <a:chOff x="3048" y="-1"/>
            <a:chExt cx="12188952" cy="685971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-1"/>
              <a:ext cx="12188952" cy="6859715"/>
            </a:xfrm>
            <a:prstGeom prst="rect">
              <a:avLst/>
            </a:prstGeom>
          </p:spPr>
        </p:pic>
        <p:sp>
          <p:nvSpPr>
            <p:cNvPr id="52" name="51 Rectángulo"/>
            <p:cNvSpPr/>
            <p:nvPr/>
          </p:nvSpPr>
          <p:spPr>
            <a:xfrm rot="20996348">
              <a:off x="6173136" y="4558393"/>
              <a:ext cx="1648600" cy="234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5449456" y="4597834"/>
              <a:ext cx="932397" cy="292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61" name="60 Rectángulo"/>
            <p:cNvSpPr/>
            <p:nvPr/>
          </p:nvSpPr>
          <p:spPr>
            <a:xfrm rot="832045">
              <a:off x="4305800" y="4494467"/>
              <a:ext cx="981276" cy="2067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927090" y="3374934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63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48" b="81367"/>
          <a:stretch/>
        </p:blipFill>
        <p:spPr>
          <a:xfrm>
            <a:off x="463426" y="412348"/>
            <a:ext cx="906408" cy="955116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68993"/>
              </p:ext>
            </p:extLst>
          </p:nvPr>
        </p:nvGraphicFramePr>
        <p:xfrm>
          <a:off x="3649976" y="1465846"/>
          <a:ext cx="8048824" cy="47320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203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51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1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b="1" i="0" dirty="0">
                          <a:solidFill>
                            <a:schemeClr val="bg1"/>
                          </a:solidFill>
                          <a:effectLst/>
                        </a:rPr>
                        <a:t>Plan</a:t>
                      </a:r>
                      <a:endParaRPr lang="es-CO" sz="1500" b="1" i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3D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b="1" i="0" dirty="0">
                          <a:solidFill>
                            <a:schemeClr val="bg1"/>
                          </a:solidFill>
                          <a:effectLst/>
                        </a:rPr>
                        <a:t>Entidad </a:t>
                      </a:r>
                      <a:r>
                        <a:rPr lang="es-CO" sz="1500" b="1" i="0" dirty="0" smtClean="0">
                          <a:solidFill>
                            <a:schemeClr val="bg1"/>
                          </a:solidFill>
                          <a:effectLst/>
                        </a:rPr>
                        <a:t>líder</a:t>
                      </a:r>
                      <a:endParaRPr lang="es-CO" sz="1500" b="1" i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3D6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solidFill>
                            <a:srgbClr val="8A3D63"/>
                          </a:solidFill>
                          <a:effectLst/>
                        </a:rPr>
                        <a:t>1. </a:t>
                      </a:r>
                      <a:r>
                        <a:rPr lang="es-CO" sz="1500" dirty="0" smtClean="0">
                          <a:effectLst/>
                        </a:rPr>
                        <a:t>Plan </a:t>
                      </a:r>
                      <a:r>
                        <a:rPr lang="es-CO" sz="1500" dirty="0">
                          <a:effectLst/>
                        </a:rPr>
                        <a:t>Institucional de Archivos </a:t>
                      </a:r>
                      <a:r>
                        <a:rPr lang="es-CO" sz="1500" dirty="0" smtClean="0">
                          <a:effectLst/>
                        </a:rPr>
                        <a:t>–PINAR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</a:rPr>
                        <a:t>AGN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s-CO" sz="1500" dirty="0" smtClean="0">
                          <a:effectLst/>
                        </a:rPr>
                        <a:t>Plan </a:t>
                      </a:r>
                      <a:r>
                        <a:rPr lang="es-CO" sz="1500" dirty="0">
                          <a:effectLst/>
                        </a:rPr>
                        <a:t>de Conservación Documental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</a:rPr>
                        <a:t>AGN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s-CO" sz="1500" dirty="0" smtClean="0">
                          <a:effectLst/>
                        </a:rPr>
                        <a:t>Plan </a:t>
                      </a:r>
                      <a:r>
                        <a:rPr lang="es-CO" sz="1500" dirty="0">
                          <a:effectLst/>
                        </a:rPr>
                        <a:t>de Preservación Digital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</a:rPr>
                        <a:t>AGN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s-CO" sz="1500" dirty="0" smtClean="0">
                          <a:effectLst/>
                        </a:rPr>
                        <a:t>Plan Anual de Adquisiciones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</a:rPr>
                        <a:t>CCE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s-CO" sz="1500" dirty="0" smtClean="0">
                          <a:effectLst/>
                        </a:rPr>
                        <a:t>Plan de Austeridad y Gestión Ambiental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err="1" smtClean="0">
                          <a:effectLst/>
                        </a:rPr>
                        <a:t>MinHacienda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es-CO" sz="1500" dirty="0" smtClean="0">
                          <a:effectLst/>
                        </a:rPr>
                        <a:t> Plan Estratégico Tecnologías de </a:t>
                      </a:r>
                      <a:r>
                        <a:rPr lang="es-CO" sz="1500" dirty="0">
                          <a:effectLst/>
                        </a:rPr>
                        <a:t>la Información y las </a:t>
                      </a:r>
                      <a:r>
                        <a:rPr lang="es-CO" sz="1500" dirty="0" smtClean="0">
                          <a:effectLst/>
                        </a:rPr>
                        <a:t>Comunicaciones</a:t>
                      </a:r>
                      <a:r>
                        <a:rPr lang="es-CO" sz="1500" baseline="0" dirty="0" smtClean="0">
                          <a:effectLst/>
                        </a:rPr>
                        <a:t> </a:t>
                      </a:r>
                      <a:r>
                        <a:rPr lang="es-CO" sz="1500" dirty="0" smtClean="0">
                          <a:effectLst/>
                        </a:rPr>
                        <a:t>- PETIC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err="1" smtClean="0">
                          <a:effectLst/>
                        </a:rPr>
                        <a:t>MinTIC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lang="es-CO" sz="1500" dirty="0" smtClean="0">
                          <a:effectLst/>
                        </a:rPr>
                        <a:t>Plan </a:t>
                      </a:r>
                      <a:r>
                        <a:rPr lang="es-CO" sz="1500" dirty="0">
                          <a:effectLst/>
                        </a:rPr>
                        <a:t>de </a:t>
                      </a:r>
                      <a:r>
                        <a:rPr lang="es-CO" sz="1500" dirty="0" smtClean="0">
                          <a:effectLst/>
                        </a:rPr>
                        <a:t>Tratamiento de Riesgos de Seguridad y Privacidad de </a:t>
                      </a:r>
                      <a:r>
                        <a:rPr lang="es-CO" sz="1500" dirty="0">
                          <a:effectLst/>
                        </a:rPr>
                        <a:t>la </a:t>
                      </a:r>
                      <a:r>
                        <a:rPr lang="es-CO" sz="1500" dirty="0" smtClean="0">
                          <a:effectLst/>
                        </a:rPr>
                        <a:t>Información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err="1" smtClean="0">
                          <a:effectLst/>
                        </a:rPr>
                        <a:t>MinTIC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</a:t>
                      </a:r>
                      <a:r>
                        <a:rPr lang="es-CO" sz="1500" dirty="0" smtClean="0">
                          <a:effectLst/>
                        </a:rPr>
                        <a:t>Plan </a:t>
                      </a:r>
                      <a:r>
                        <a:rPr lang="es-CO" sz="1500" dirty="0">
                          <a:effectLst/>
                        </a:rPr>
                        <a:t>de </a:t>
                      </a:r>
                      <a:r>
                        <a:rPr lang="es-CO" sz="1500" dirty="0" smtClean="0">
                          <a:effectLst/>
                        </a:rPr>
                        <a:t>Seguridad y Privacidad de </a:t>
                      </a:r>
                      <a:r>
                        <a:rPr lang="es-CO" sz="1500" dirty="0">
                          <a:effectLst/>
                        </a:rPr>
                        <a:t>la </a:t>
                      </a:r>
                      <a:r>
                        <a:rPr lang="es-CO" sz="1500" dirty="0" smtClean="0">
                          <a:effectLst/>
                        </a:rPr>
                        <a:t>Información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smtClean="0">
                          <a:effectLst/>
                        </a:rPr>
                        <a:t>MinTIC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</a:t>
                      </a:r>
                      <a:r>
                        <a:rPr lang="es-CO" sz="1500" dirty="0" smtClean="0">
                          <a:effectLst/>
                        </a:rPr>
                        <a:t> Plan </a:t>
                      </a:r>
                      <a:r>
                        <a:rPr lang="es-CO" sz="1500" dirty="0">
                          <a:effectLst/>
                        </a:rPr>
                        <a:t>de </a:t>
                      </a:r>
                      <a:r>
                        <a:rPr lang="es-CO" sz="1500" dirty="0" smtClean="0">
                          <a:effectLst/>
                        </a:rPr>
                        <a:t>Mantenimiento de Servicios Tecnológicos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err="1" smtClean="0">
                          <a:effectLst/>
                        </a:rPr>
                        <a:t>MinTIC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</a:t>
                      </a:r>
                      <a:r>
                        <a:rPr lang="es-CO" sz="1500" dirty="0" smtClean="0">
                          <a:effectLst/>
                        </a:rPr>
                        <a:t>Plan Anticorrupción y </a:t>
                      </a:r>
                      <a:r>
                        <a:rPr lang="es-CO" sz="1500" dirty="0">
                          <a:effectLst/>
                        </a:rPr>
                        <a:t>de </a:t>
                      </a:r>
                      <a:r>
                        <a:rPr lang="es-CO" sz="1500" dirty="0" smtClean="0">
                          <a:effectLst/>
                        </a:rPr>
                        <a:t>Atención al Ciudadano 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</a:rPr>
                        <a:t>Sec. </a:t>
                      </a:r>
                      <a:r>
                        <a:rPr lang="es-CO" sz="1500" dirty="0">
                          <a:effectLst/>
                        </a:rPr>
                        <a:t>Transparencia</a:t>
                      </a:r>
                      <a:endParaRPr lang="es-CO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</a:t>
                      </a:r>
                      <a:r>
                        <a:rPr lang="es-CO" sz="1500" dirty="0" smtClean="0">
                          <a:effectLst/>
                          <a:latin typeface="+mn-lt"/>
                        </a:rPr>
                        <a:t> Planes de Bienestar e Incentivos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Función Pública 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</a:t>
                      </a:r>
                      <a:r>
                        <a:rPr lang="es-CO" sz="1500" dirty="0" smtClean="0">
                          <a:effectLst/>
                          <a:latin typeface="+mn-lt"/>
                        </a:rPr>
                        <a:t> Plan de Previsión de Recursos Humanos</a:t>
                      </a:r>
                      <a:endParaRPr lang="es-CO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Función Pública </a:t>
                      </a:r>
                      <a:endParaRPr lang="es-CO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</a:t>
                      </a:r>
                      <a:r>
                        <a:rPr lang="es-CO" sz="1500" dirty="0" smtClean="0">
                          <a:effectLst/>
                          <a:latin typeface="+mn-lt"/>
                        </a:rPr>
                        <a:t> Plan </a:t>
                      </a:r>
                      <a:r>
                        <a:rPr lang="es-CO" sz="1500" dirty="0">
                          <a:effectLst/>
                          <a:latin typeface="+mn-lt"/>
                        </a:rPr>
                        <a:t>Institucional de </a:t>
                      </a:r>
                      <a:r>
                        <a:rPr lang="es-CO" sz="1500" dirty="0" smtClean="0">
                          <a:effectLst/>
                          <a:latin typeface="+mn-lt"/>
                        </a:rPr>
                        <a:t>Capacitación – PIC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Función Pública 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</a:t>
                      </a:r>
                      <a:r>
                        <a:rPr lang="es-CO" sz="1500" dirty="0" smtClean="0">
                          <a:effectLst/>
                          <a:latin typeface="+mn-lt"/>
                        </a:rPr>
                        <a:t> Plan Estratégico de Talento Humano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Función Pública 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 </a:t>
                      </a:r>
                      <a:r>
                        <a:rPr lang="es-CO" sz="15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Plan Anual de Vacantes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Función Pública </a:t>
                      </a:r>
                      <a:endParaRPr lang="es-CO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</a:t>
                      </a:r>
                      <a:r>
                        <a:rPr lang="es-CO" sz="1500" kern="1200" baseline="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5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Plan de Trabajo Anual en</a:t>
                      </a:r>
                      <a:r>
                        <a:rPr lang="es-CO" sz="15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Seguridad y Salud en el Trabajo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Función Pública </a:t>
                      </a:r>
                      <a:endParaRPr lang="es-CO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26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 smtClean="0">
                          <a:solidFill>
                            <a:srgbClr val="8A3D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 </a:t>
                      </a:r>
                      <a:r>
                        <a:rPr lang="es-CO" sz="15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Plan de Participación Ciudadana en la Gestión</a:t>
                      </a:r>
                      <a:endParaRPr lang="es-CO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Función Pública </a:t>
                      </a:r>
                      <a:endParaRPr lang="es-CO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2" name="TextBox 17"/>
          <p:cNvSpPr txBox="1"/>
          <p:nvPr/>
        </p:nvSpPr>
        <p:spPr>
          <a:xfrm>
            <a:off x="281126" y="3010726"/>
            <a:ext cx="322389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2000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Se incorporan en el Plan de Acción </a:t>
            </a:r>
          </a:p>
          <a:p>
            <a:pPr algn="ctr"/>
            <a:r>
              <a:rPr lang="es-ES_tradnl" sz="2800" b="1" kern="1400" spc="100" dirty="0" smtClean="0">
                <a:solidFill>
                  <a:srgbClr val="8A3D63"/>
                </a:solidFill>
                <a:latin typeface="Arial Narrow"/>
                <a:cs typeface="Arial Narrow"/>
              </a:rPr>
              <a:t>17 planes</a:t>
            </a:r>
          </a:p>
          <a:p>
            <a:pPr algn="ctr"/>
            <a:r>
              <a:rPr lang="es-ES_tradnl" sz="2000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unificando sus </a:t>
            </a:r>
            <a:r>
              <a:rPr lang="es-ES_tradnl" sz="2000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fechas de presentación </a:t>
            </a:r>
            <a:endParaRPr lang="en-US" sz="2000" b="1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9" name="Shape 3162"/>
          <p:cNvSpPr/>
          <p:nvPr/>
        </p:nvSpPr>
        <p:spPr>
          <a:xfrm>
            <a:off x="1369834" y="612856"/>
            <a:ext cx="7711500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s-CO" sz="2800" dirty="0" smtClean="0">
                <a:solidFill>
                  <a:srgbClr val="333732"/>
                </a:solidFill>
                <a:latin typeface="Arial Black"/>
                <a:cs typeface="Arial Black"/>
              </a:rPr>
              <a:t>Planes integrados</a:t>
            </a:r>
            <a:endParaRPr lang="es-CO" sz="28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cxnSp>
        <p:nvCxnSpPr>
          <p:cNvPr id="10" name="Straight Connector 26"/>
          <p:cNvCxnSpPr/>
          <p:nvPr/>
        </p:nvCxnSpPr>
        <p:spPr>
          <a:xfrm>
            <a:off x="1544832" y="1097670"/>
            <a:ext cx="3168000" cy="0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31557" y="2597285"/>
            <a:ext cx="252920" cy="1748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62" b="81723"/>
          <a:stretch/>
        </p:blipFill>
        <p:spPr>
          <a:xfrm>
            <a:off x="3048" y="0"/>
            <a:ext cx="1260144" cy="1253766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1310325" y="538905"/>
            <a:ext cx="485450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Gestión</a:t>
            </a:r>
            <a:r>
              <a:rPr lang="es-ES_tradnl" sz="2000" b="1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con Valores </a:t>
            </a:r>
          </a:p>
          <a:p>
            <a:r>
              <a:rPr lang="es-ES_tradnl" sz="2000" b="1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 Resultados</a:t>
            </a:r>
            <a:endParaRPr lang="en-US" sz="2000" b="1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3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90669" y="2144606"/>
            <a:ext cx="6041305" cy="4646027"/>
            <a:chOff x="290669" y="2144606"/>
            <a:chExt cx="6041305" cy="4646027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2" t="29384" r="48077" b="36647"/>
            <a:stretch/>
          </p:blipFill>
          <p:spPr>
            <a:xfrm>
              <a:off x="540774" y="2144606"/>
              <a:ext cx="5791200" cy="2330245"/>
            </a:xfrm>
            <a:prstGeom prst="rect">
              <a:avLst/>
            </a:prstGeom>
          </p:spPr>
        </p:pic>
        <p:sp>
          <p:nvSpPr>
            <p:cNvPr id="21" name="TextBox 17"/>
            <p:cNvSpPr txBox="1"/>
            <p:nvPr/>
          </p:nvSpPr>
          <p:spPr>
            <a:xfrm>
              <a:off x="848596" y="3402556"/>
              <a:ext cx="219689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CO" sz="1400" b="1" dirty="0" smtClean="0">
                  <a:solidFill>
                    <a:srgbClr val="52C1CC"/>
                  </a:solidFill>
                  <a:latin typeface="Arial Narrow" panose="020B0606020202030204" pitchFamily="34" charset="0"/>
                </a:rPr>
                <a:t>RELACIÓN</a:t>
              </a:r>
            </a:p>
            <a:p>
              <a:r>
                <a:rPr lang="es-CO" sz="1400" b="1" dirty="0" smtClean="0">
                  <a:solidFill>
                    <a:srgbClr val="52C1CC"/>
                  </a:solidFill>
                  <a:latin typeface="Arial Narrow" panose="020B0606020202030204" pitchFamily="34" charset="0"/>
                </a:rPr>
                <a:t>ESTADO – CIUDADANO</a:t>
              </a: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652240" y="4184791"/>
              <a:ext cx="2663928" cy="2605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Transparencia, acceso a la información pública y lucha contra la corrupción</a:t>
              </a: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Servicio al Ciudadano</a:t>
              </a: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Racionalización de Trámites</a:t>
              </a: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Participación Ciudadana en la Gestión</a:t>
              </a: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Gobierno Digital</a:t>
              </a: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     TIC para Servicios </a:t>
              </a: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     TIC para Gobierno Abierto</a:t>
              </a: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483303" y="4258169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484172" y="567973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484172" y="496143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808128" y="6237538"/>
              <a:ext cx="66190" cy="66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815501" y="6389938"/>
              <a:ext cx="66190" cy="66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484172" y="5325300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484172" y="601805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3199" r="60514" b="19317"/>
            <a:stretch/>
          </p:blipFill>
          <p:spPr>
            <a:xfrm>
              <a:off x="290669" y="3316123"/>
              <a:ext cx="583649" cy="701964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8327922" y="1622323"/>
            <a:ext cx="3878653" cy="5613319"/>
            <a:chOff x="8327922" y="1622323"/>
            <a:chExt cx="3878653" cy="561331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98" t="23650" r="7905" b="53273"/>
            <a:stretch/>
          </p:blipFill>
          <p:spPr>
            <a:xfrm>
              <a:off x="8327922" y="1622323"/>
              <a:ext cx="2900517" cy="1582993"/>
            </a:xfrm>
            <a:prstGeom prst="rect">
              <a:avLst/>
            </a:prstGeom>
          </p:spPr>
        </p:pic>
        <p:sp>
          <p:nvSpPr>
            <p:cNvPr id="10" name="TextBox 17"/>
            <p:cNvSpPr txBox="1"/>
            <p:nvPr/>
          </p:nvSpPr>
          <p:spPr>
            <a:xfrm>
              <a:off x="9894629" y="3383676"/>
              <a:ext cx="219689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CO" sz="1400" b="1" dirty="0" smtClean="0">
                  <a:solidFill>
                    <a:srgbClr val="52C1CC"/>
                  </a:solidFill>
                  <a:latin typeface="Arial Narrow" panose="020B0606020202030204" pitchFamily="34" charset="0"/>
                </a:rPr>
                <a:t>DE LA VENTANILLA</a:t>
              </a:r>
            </a:p>
            <a:p>
              <a:r>
                <a:rPr lang="es-CO" sz="1400" b="1" dirty="0" smtClean="0">
                  <a:solidFill>
                    <a:srgbClr val="52C1CC"/>
                  </a:solidFill>
                  <a:latin typeface="Arial Narrow" panose="020B0606020202030204" pitchFamily="34" charset="0"/>
                </a:rPr>
                <a:t>HACIA ADENTRO</a:t>
              </a:r>
              <a:endParaRPr lang="es-CO" sz="1400" b="1" dirty="0">
                <a:solidFill>
                  <a:srgbClr val="52C1CC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9542647" y="4091191"/>
              <a:ext cx="2663928" cy="3144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Fortalecimiento o</a:t>
              </a: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rganizacional</a:t>
              </a: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y </a:t>
              </a: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S</a:t>
              </a: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implificación de procesos</a:t>
              </a: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Ejecución Presupuestal </a:t>
              </a:r>
            </a:p>
            <a:p>
              <a:pPr>
                <a:lnSpc>
                  <a:spcPts val="1400"/>
                </a:lnSpc>
              </a:pP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y </a:t>
              </a: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Eficiencia del gasto Público</a:t>
              </a:r>
            </a:p>
            <a:p>
              <a:pPr>
                <a:lnSpc>
                  <a:spcPts val="1400"/>
                </a:lnSpc>
              </a:pPr>
              <a:endParaRPr lang="es-CO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Contratación </a:t>
              </a:r>
            </a:p>
            <a:p>
              <a:pPr>
                <a:lnSpc>
                  <a:spcPts val="1400"/>
                </a:lnSpc>
              </a:pPr>
              <a:endParaRPr lang="es-CO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Gobierno Digital</a:t>
              </a: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    TIC </a:t>
              </a: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para la </a:t>
              </a: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Gestión</a:t>
              </a:r>
            </a:p>
            <a:p>
              <a:pPr>
                <a:lnSpc>
                  <a:spcPts val="1400"/>
                </a:lnSpc>
              </a:pPr>
              <a:endParaRPr lang="es-CO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Seguridad </a:t>
              </a: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Digital</a:t>
              </a:r>
            </a:p>
            <a:p>
              <a:pPr>
                <a:lnSpc>
                  <a:spcPts val="1400"/>
                </a:lnSpc>
              </a:pPr>
              <a:endParaRPr lang="es-CO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Defensa </a:t>
              </a: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Jurídica</a:t>
              </a: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400"/>
                </a:lnSpc>
              </a:pPr>
              <a:endParaRPr lang="es-CO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9378062" y="4166463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9396465" y="4697039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9396465" y="523078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9394855" y="558333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9404862" y="6116943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9711990" y="5799235"/>
              <a:ext cx="66190" cy="66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9401196" y="648565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pic>
          <p:nvPicPr>
            <p:cNvPr id="46" name="Imagen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3199" r="60514" b="19317"/>
            <a:stretch/>
          </p:blipFill>
          <p:spPr>
            <a:xfrm>
              <a:off x="9302688" y="3301930"/>
              <a:ext cx="583649" cy="701964"/>
            </a:xfrm>
            <a:prstGeom prst="rect">
              <a:avLst/>
            </a:prstGeom>
          </p:spPr>
        </p:pic>
      </p:grpSp>
      <p:grpSp>
        <p:nvGrpSpPr>
          <p:cNvPr id="5" name="4 Grupo"/>
          <p:cNvGrpSpPr/>
          <p:nvPr/>
        </p:nvGrpSpPr>
        <p:grpSpPr>
          <a:xfrm>
            <a:off x="3048" y="-1"/>
            <a:ext cx="12188952" cy="6859715"/>
            <a:chOff x="3048" y="-1"/>
            <a:chExt cx="12188952" cy="6859715"/>
          </a:xfrm>
        </p:grpSpPr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-1"/>
              <a:ext cx="12188952" cy="6859715"/>
            </a:xfrm>
            <a:prstGeom prst="rect">
              <a:avLst/>
            </a:prstGeom>
          </p:spPr>
        </p:pic>
        <p:sp>
          <p:nvSpPr>
            <p:cNvPr id="31" name="30 Rectángulo"/>
            <p:cNvSpPr/>
            <p:nvPr/>
          </p:nvSpPr>
          <p:spPr>
            <a:xfrm rot="20996348">
              <a:off x="6173136" y="4558393"/>
              <a:ext cx="1648600" cy="234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5449456" y="4597834"/>
              <a:ext cx="932397" cy="292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4" name="33 Rectángulo"/>
            <p:cNvSpPr/>
            <p:nvPr/>
          </p:nvSpPr>
          <p:spPr>
            <a:xfrm rot="832045">
              <a:off x="4305800" y="4494467"/>
              <a:ext cx="981276" cy="2067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927090" y="3374934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67" b="83269"/>
          <a:stretch/>
        </p:blipFill>
        <p:spPr>
          <a:xfrm>
            <a:off x="3048" y="0"/>
            <a:ext cx="1137595" cy="1147666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926441" y="3867270"/>
            <a:ext cx="4124865" cy="2075793"/>
            <a:chOff x="926441" y="3867270"/>
            <a:chExt cx="4124865" cy="207579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6" t="60665" r="58688" b="11722"/>
            <a:stretch/>
          </p:blipFill>
          <p:spPr>
            <a:xfrm>
              <a:off x="2634677" y="3867270"/>
              <a:ext cx="2416629" cy="1894114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926441" y="5358288"/>
              <a:ext cx="24967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Revisar y Actualizar</a:t>
              </a:r>
            </a:p>
            <a:p>
              <a:r>
                <a:rPr lang="es-CO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indicadores y </a:t>
              </a:r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mecanismos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860716" y="3658268"/>
            <a:ext cx="3160778" cy="984885"/>
            <a:chOff x="860716" y="3658268"/>
            <a:chExt cx="3160778" cy="984885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7" t="53729" r="67032" b="41239"/>
            <a:stretch/>
          </p:blipFill>
          <p:spPr>
            <a:xfrm>
              <a:off x="1614312" y="3685591"/>
              <a:ext cx="2407182" cy="399397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860716" y="3658268"/>
              <a:ext cx="309154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Evaluar</a:t>
              </a:r>
            </a:p>
            <a:p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(</a:t>
              </a:r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Resultados, Gestión del Riesgo, </a:t>
              </a:r>
            </a:p>
            <a:p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Percepción de los grupos de </a:t>
              </a:r>
            </a:p>
            <a:p>
              <a:r>
                <a:rPr lang="es-CO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valor y Autodiagnóstico)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864631" y="1907337"/>
            <a:ext cx="2867615" cy="1209086"/>
            <a:chOff x="864631" y="1907337"/>
            <a:chExt cx="2867615" cy="1209086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7" t="31106" r="69290" b="54613"/>
            <a:stretch/>
          </p:blipFill>
          <p:spPr>
            <a:xfrm>
              <a:off x="1819469" y="2136710"/>
              <a:ext cx="1912777" cy="979713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864631" y="1907337"/>
              <a:ext cx="143069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Documentar </a:t>
              </a:r>
            </a:p>
            <a:p>
              <a:r>
                <a:rPr lang="es-CO" sz="16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Resultados </a:t>
              </a:r>
            </a:p>
          </p:txBody>
        </p:sp>
      </p:grpSp>
      <p:sp>
        <p:nvSpPr>
          <p:cNvPr id="21" name="TextBox 8"/>
          <p:cNvSpPr txBox="1"/>
          <p:nvPr/>
        </p:nvSpPr>
        <p:spPr>
          <a:xfrm>
            <a:off x="1310325" y="533749"/>
            <a:ext cx="48545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Evaluación</a:t>
            </a:r>
            <a:r>
              <a:rPr lang="es-ES_tradnl" sz="2000" b="1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ES_tradnl" sz="2000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 Resultados</a:t>
            </a:r>
            <a:endParaRPr lang="en-US" sz="2000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4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614312" y="4417041"/>
            <a:ext cx="4440707" cy="2462441"/>
            <a:chOff x="1614312" y="4417041"/>
            <a:chExt cx="4440707" cy="2462441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6" t="60665" r="58688" b="11722"/>
            <a:stretch/>
          </p:blipFill>
          <p:spPr>
            <a:xfrm>
              <a:off x="3212813" y="4417041"/>
              <a:ext cx="2842206" cy="2227674"/>
            </a:xfrm>
            <a:prstGeom prst="rect">
              <a:avLst/>
            </a:prstGeom>
          </p:spPr>
        </p:pic>
        <p:sp>
          <p:nvSpPr>
            <p:cNvPr id="36" name="Rectángulo 35"/>
            <p:cNvSpPr/>
            <p:nvPr/>
          </p:nvSpPr>
          <p:spPr>
            <a:xfrm>
              <a:off x="1614312" y="6294707"/>
              <a:ext cx="24967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Definir Responsable</a:t>
              </a:r>
              <a:endPara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  <a:p>
              <a:endParaRPr lang="es-CO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181822" y="4663685"/>
            <a:ext cx="2359506" cy="1483508"/>
            <a:chOff x="9181822" y="4663685"/>
            <a:chExt cx="2359506" cy="1483508"/>
          </a:xfrm>
        </p:grpSpPr>
        <p:sp>
          <p:nvSpPr>
            <p:cNvPr id="23" name="Rectángulo 22"/>
            <p:cNvSpPr/>
            <p:nvPr/>
          </p:nvSpPr>
          <p:spPr>
            <a:xfrm>
              <a:off x="9277619" y="5285419"/>
              <a:ext cx="226370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b="1" kern="1400" spc="100" dirty="0" smtClean="0">
                  <a:solidFill>
                    <a:srgbClr val="EC7B24"/>
                  </a:solidFill>
                  <a:latin typeface="Arial Narrow"/>
                  <a:cs typeface="Arial Narrow"/>
                </a:rPr>
                <a:t>Políticas </a:t>
              </a:r>
              <a:r>
                <a:rPr lang="es-CO" sz="1400" b="1" kern="1400" spc="100" dirty="0">
                  <a:solidFill>
                    <a:srgbClr val="EC7B24"/>
                  </a:solidFill>
                  <a:latin typeface="Arial Narrow"/>
                  <a:cs typeface="Arial Narrow"/>
                </a:rPr>
                <a:t>asociadas: </a:t>
              </a:r>
            </a:p>
            <a:p>
              <a:endParaRPr lang="es-CO" sz="1200" b="1" kern="1400" spc="100" dirty="0">
                <a:solidFill>
                  <a:srgbClr val="EC7B24"/>
                </a:solidFill>
                <a:latin typeface="Arial Narrow"/>
                <a:cs typeface="Arial Narrow"/>
              </a:endParaRPr>
            </a:p>
            <a:p>
              <a:r>
                <a:rPr lang="es-CO" sz="1200" b="1" kern="1400" spc="100" dirty="0" smtClean="0">
                  <a:solidFill>
                    <a:srgbClr val="EC7B24"/>
                  </a:solidFill>
                  <a:latin typeface="Arial Narrow"/>
                  <a:cs typeface="Arial Narrow"/>
                </a:rPr>
                <a:t>Seguimiento y Evaluación del Desempeño Institucional</a:t>
              </a:r>
              <a:endParaRPr lang="es-CO" sz="1200" b="1" kern="1400" spc="100" dirty="0">
                <a:solidFill>
                  <a:srgbClr val="EC7B24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9181822" y="5748042"/>
              <a:ext cx="95795" cy="95795"/>
            </a:xfrm>
            <a:prstGeom prst="rect">
              <a:avLst/>
            </a:prstGeom>
            <a:solidFill>
              <a:srgbClr val="EB7A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pic>
          <p:nvPicPr>
            <p:cNvPr id="41" name="Imagen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7" t="6257" r="48832" b="16259"/>
            <a:stretch/>
          </p:blipFill>
          <p:spPr>
            <a:xfrm>
              <a:off x="9738479" y="4663685"/>
              <a:ext cx="583649" cy="701964"/>
            </a:xfrm>
            <a:prstGeom prst="rect">
              <a:avLst/>
            </a:prstGeom>
          </p:spPr>
        </p:pic>
      </p:grpSp>
      <p:grpSp>
        <p:nvGrpSpPr>
          <p:cNvPr id="11" name="10 Grupo"/>
          <p:cNvGrpSpPr/>
          <p:nvPr/>
        </p:nvGrpSpPr>
        <p:grpSpPr>
          <a:xfrm>
            <a:off x="3048" y="0"/>
            <a:ext cx="12224076" cy="6879482"/>
            <a:chOff x="3048" y="0"/>
            <a:chExt cx="12224076" cy="687948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0"/>
              <a:ext cx="12224076" cy="6879482"/>
            </a:xfrm>
            <a:prstGeom prst="rect">
              <a:avLst/>
            </a:prstGeom>
          </p:spPr>
        </p:pic>
        <p:sp>
          <p:nvSpPr>
            <p:cNvPr id="24" name="23 Rectángulo"/>
            <p:cNvSpPr/>
            <p:nvPr/>
          </p:nvSpPr>
          <p:spPr>
            <a:xfrm rot="20996348">
              <a:off x="6171577" y="4540695"/>
              <a:ext cx="1851219" cy="234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449456" y="4597834"/>
              <a:ext cx="932397" cy="292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 rot="832045">
              <a:off x="4304364" y="4506270"/>
              <a:ext cx="1079772" cy="2067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3959995" y="3374950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4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22217" r="24779"/>
          <a:stretch/>
        </p:blipFill>
        <p:spPr>
          <a:xfrm>
            <a:off x="3205018" y="1524000"/>
            <a:ext cx="5966691" cy="53357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84" b="80005"/>
          <a:stretch/>
        </p:blipFill>
        <p:spPr>
          <a:xfrm>
            <a:off x="3048" y="-1"/>
            <a:ext cx="1269571" cy="1371601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048" y="3685592"/>
            <a:ext cx="12188952" cy="2468450"/>
            <a:chOff x="3048" y="3685592"/>
            <a:chExt cx="12188952" cy="246845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28" b="16564"/>
            <a:stretch/>
          </p:blipFill>
          <p:spPr>
            <a:xfrm>
              <a:off x="3048" y="3685592"/>
              <a:ext cx="12188952" cy="2037875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006350" y="5815488"/>
              <a:ext cx="14306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Ciudadanos</a:t>
              </a:r>
              <a:endPara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0195772" y="5815488"/>
              <a:ext cx="14306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Ciudadanos</a:t>
              </a:r>
              <a:endPara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15" name="TextBox 8"/>
          <p:cNvSpPr txBox="1"/>
          <p:nvPr/>
        </p:nvSpPr>
        <p:spPr>
          <a:xfrm>
            <a:off x="1310325" y="538905"/>
            <a:ext cx="485450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Información</a:t>
            </a:r>
          </a:p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 Comunicación</a:t>
            </a:r>
            <a:endParaRPr lang="en-US" sz="2000" b="1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5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562886" y="95332"/>
            <a:ext cx="4716101" cy="1557891"/>
            <a:chOff x="4562886" y="95332"/>
            <a:chExt cx="4716101" cy="1557891"/>
          </a:xfrm>
        </p:grpSpPr>
        <p:sp>
          <p:nvSpPr>
            <p:cNvPr id="6" name="Rectángulo 5"/>
            <p:cNvSpPr/>
            <p:nvPr/>
          </p:nvSpPr>
          <p:spPr>
            <a:xfrm>
              <a:off x="6290763" y="483672"/>
              <a:ext cx="298822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Estratégico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Documental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Administración de archivos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Tecnológico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Cultural </a:t>
              </a:r>
              <a:endParaRPr lang="es-CO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4562886" y="722494"/>
              <a:ext cx="18082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 smtClean="0">
                  <a:solidFill>
                    <a:srgbClr val="D06034"/>
                  </a:solidFill>
                  <a:latin typeface="Arial Narrow" panose="020B0606020202030204" pitchFamily="34" charset="0"/>
                </a:rPr>
                <a:t>Política de Gestión Documental</a:t>
              </a:r>
              <a:endParaRPr lang="es-CO" sz="1600" dirty="0">
                <a:solidFill>
                  <a:srgbClr val="D06034"/>
                </a:solidFill>
              </a:endParaRPr>
            </a:p>
          </p:txBody>
        </p:sp>
        <p:cxnSp>
          <p:nvCxnSpPr>
            <p:cNvPr id="9" name="Conector recto 8"/>
            <p:cNvCxnSpPr/>
            <p:nvPr/>
          </p:nvCxnSpPr>
          <p:spPr>
            <a:xfrm>
              <a:off x="6188363" y="298055"/>
              <a:ext cx="0" cy="1231989"/>
            </a:xfrm>
            <a:prstGeom prst="line">
              <a:avLst/>
            </a:prstGeom>
            <a:ln w="19050">
              <a:solidFill>
                <a:srgbClr val="CA5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ángulo 21"/>
            <p:cNvSpPr/>
            <p:nvPr/>
          </p:nvSpPr>
          <p:spPr>
            <a:xfrm>
              <a:off x="6298164" y="187210"/>
              <a:ext cx="14261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Componentes:</a:t>
              </a:r>
              <a:endParaRPr lang="es-CO" sz="1400" dirty="0">
                <a:solidFill>
                  <a:prstClr val="black"/>
                </a:solidFill>
              </a:endParaRP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14" t="3199" r="36385" b="19317"/>
            <a:stretch/>
          </p:blipFill>
          <p:spPr>
            <a:xfrm>
              <a:off x="5013861" y="95332"/>
              <a:ext cx="583649" cy="701964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3967055" y="5166450"/>
            <a:ext cx="2695408" cy="1480035"/>
            <a:chOff x="3967055" y="5166450"/>
            <a:chExt cx="2695408" cy="1480035"/>
          </a:xfrm>
        </p:grpSpPr>
        <p:sp>
          <p:nvSpPr>
            <p:cNvPr id="10" name="Rectángulo 9"/>
            <p:cNvSpPr/>
            <p:nvPr/>
          </p:nvSpPr>
          <p:spPr>
            <a:xfrm>
              <a:off x="3967055" y="5815488"/>
              <a:ext cx="269540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rgbClr val="CF6439"/>
                  </a:solidFill>
                  <a:latin typeface="Arial Narrow" panose="020B0606020202030204" pitchFamily="34" charset="0"/>
                </a:rPr>
                <a:t>Política de Transparencia</a:t>
              </a:r>
              <a:r>
                <a:rPr lang="es-CO" sz="1600" dirty="0" smtClean="0">
                  <a:solidFill>
                    <a:srgbClr val="CF6439"/>
                  </a:solidFill>
                  <a:latin typeface="Arial Narrow" panose="020B0606020202030204" pitchFamily="34" charset="0"/>
                </a:rPr>
                <a:t>, </a:t>
              </a:r>
              <a:r>
                <a:rPr lang="es-CO" sz="1600" dirty="0">
                  <a:solidFill>
                    <a:srgbClr val="CF6439"/>
                  </a:solidFill>
                  <a:latin typeface="Arial Narrow" panose="020B0606020202030204" pitchFamily="34" charset="0"/>
                </a:rPr>
                <a:t>acceso </a:t>
              </a:r>
              <a:r>
                <a:rPr lang="es-CO" sz="1600" dirty="0" smtClean="0">
                  <a:solidFill>
                    <a:srgbClr val="CF6439"/>
                  </a:solidFill>
                  <a:latin typeface="Arial Narrow" panose="020B0606020202030204" pitchFamily="34" charset="0"/>
                </a:rPr>
                <a:t>a </a:t>
              </a:r>
              <a:r>
                <a:rPr lang="es-CO" sz="1600" dirty="0">
                  <a:solidFill>
                    <a:srgbClr val="CF6439"/>
                  </a:solidFill>
                  <a:latin typeface="Arial Narrow" panose="020B0606020202030204" pitchFamily="34" charset="0"/>
                </a:rPr>
                <a:t>la Información Pública y </a:t>
              </a:r>
              <a:r>
                <a:rPr lang="es-CO" sz="1600" dirty="0" smtClean="0">
                  <a:solidFill>
                    <a:srgbClr val="CF6439"/>
                  </a:solidFill>
                  <a:latin typeface="Arial Narrow" panose="020B0606020202030204" pitchFamily="34" charset="0"/>
                </a:rPr>
                <a:t>lucha </a:t>
              </a:r>
              <a:r>
                <a:rPr lang="es-CO" sz="1600" dirty="0">
                  <a:solidFill>
                    <a:srgbClr val="CF6439"/>
                  </a:solidFill>
                  <a:latin typeface="Arial Narrow" panose="020B0606020202030204" pitchFamily="34" charset="0"/>
                </a:rPr>
                <a:t>contra la corrupción </a:t>
              </a: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14" t="3199" r="36385" b="19317"/>
            <a:stretch/>
          </p:blipFill>
          <p:spPr>
            <a:xfrm>
              <a:off x="5022935" y="5166450"/>
              <a:ext cx="583649" cy="701964"/>
            </a:xfrm>
            <a:prstGeom prst="rect">
              <a:avLst/>
            </a:prstGeom>
          </p:spPr>
        </p:pic>
      </p:grpSp>
      <p:grpSp>
        <p:nvGrpSpPr>
          <p:cNvPr id="4" name="3 Grupo"/>
          <p:cNvGrpSpPr/>
          <p:nvPr/>
        </p:nvGrpSpPr>
        <p:grpSpPr>
          <a:xfrm>
            <a:off x="1082351" y="1530220"/>
            <a:ext cx="10431626" cy="3360306"/>
            <a:chOff x="1082351" y="1530220"/>
            <a:chExt cx="10431626" cy="3360306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22307" r="5562" b="28726"/>
            <a:stretch/>
          </p:blipFill>
          <p:spPr>
            <a:xfrm>
              <a:off x="1082351" y="1530220"/>
              <a:ext cx="10431626" cy="3359021"/>
            </a:xfrm>
            <a:prstGeom prst="rect">
              <a:avLst/>
            </a:prstGeom>
          </p:spPr>
        </p:pic>
        <p:sp>
          <p:nvSpPr>
            <p:cNvPr id="28" name="27 Rectángulo"/>
            <p:cNvSpPr/>
            <p:nvPr/>
          </p:nvSpPr>
          <p:spPr>
            <a:xfrm rot="20996348">
              <a:off x="6171577" y="4524793"/>
              <a:ext cx="1851219" cy="234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449456" y="4597834"/>
              <a:ext cx="932397" cy="292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 rot="832045">
              <a:off x="4304364" y="4506270"/>
              <a:ext cx="1079772" cy="2067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3959995" y="3335195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6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691878" y="1474112"/>
            <a:ext cx="1156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Generación </a:t>
            </a:r>
          </a:p>
          <a:p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y Producción</a:t>
            </a:r>
            <a:endParaRPr lang="es-CO" sz="16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640684" y="1485033"/>
            <a:ext cx="1675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Herramientas </a:t>
            </a: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para </a:t>
            </a:r>
          </a:p>
          <a:p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el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uso y apropiación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23258" y="4398365"/>
            <a:ext cx="2233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Cultura de </a:t>
            </a: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compartir </a:t>
            </a:r>
          </a:p>
          <a:p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y difundir</a:t>
            </a:r>
            <a:endParaRPr lang="es-CO" sz="16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07" b="80761"/>
          <a:stretch/>
        </p:blipFill>
        <p:spPr>
          <a:xfrm>
            <a:off x="3048" y="0"/>
            <a:ext cx="1278997" cy="131975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9640684" y="4349951"/>
            <a:ext cx="1477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Analítica </a:t>
            </a:r>
          </a:p>
          <a:p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Institucional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1310325" y="533749"/>
            <a:ext cx="69192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Gestión</a:t>
            </a:r>
            <a:r>
              <a:rPr lang="es-ES_tradnl" sz="2000" b="1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del Conocimiento y la Innovación</a:t>
            </a:r>
            <a:endParaRPr lang="en-US" sz="2000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6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9656029" y="5064903"/>
            <a:ext cx="2359506" cy="1531919"/>
            <a:chOff x="9656029" y="5064903"/>
            <a:chExt cx="2359506" cy="1531919"/>
          </a:xfrm>
        </p:grpSpPr>
        <p:sp>
          <p:nvSpPr>
            <p:cNvPr id="17" name="Rectángulo 16"/>
            <p:cNvSpPr/>
            <p:nvPr/>
          </p:nvSpPr>
          <p:spPr>
            <a:xfrm>
              <a:off x="9656029" y="6197671"/>
              <a:ext cx="95795" cy="95795"/>
            </a:xfrm>
            <a:prstGeom prst="rect">
              <a:avLst/>
            </a:prstGeom>
            <a:solidFill>
              <a:srgbClr val="4D7A9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9751826" y="5735048"/>
              <a:ext cx="226370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b="1" kern="1400" spc="100" dirty="0" smtClean="0">
                  <a:solidFill>
                    <a:srgbClr val="4D7A96"/>
                  </a:solidFill>
                  <a:latin typeface="Arial Narrow"/>
                  <a:cs typeface="Arial Narrow"/>
                </a:rPr>
                <a:t>Políticas </a:t>
              </a:r>
              <a:r>
                <a:rPr lang="es-CO" sz="1400" b="1" kern="1400" spc="100" dirty="0">
                  <a:solidFill>
                    <a:srgbClr val="4D7A96"/>
                  </a:solidFill>
                  <a:latin typeface="Arial Narrow"/>
                  <a:cs typeface="Arial Narrow"/>
                </a:rPr>
                <a:t>asociadas: </a:t>
              </a:r>
            </a:p>
            <a:p>
              <a:endParaRPr lang="es-CO" sz="1200" b="1" kern="1400" spc="100" dirty="0">
                <a:solidFill>
                  <a:srgbClr val="4D7A96"/>
                </a:solidFill>
                <a:latin typeface="Arial Narrow"/>
                <a:cs typeface="Arial Narrow"/>
              </a:endParaRPr>
            </a:p>
            <a:p>
              <a:r>
                <a:rPr lang="es-CO" sz="1200" b="1" kern="1400" spc="100" dirty="0" smtClean="0">
                  <a:solidFill>
                    <a:srgbClr val="4D7A96"/>
                  </a:solidFill>
                  <a:latin typeface="Arial Narrow"/>
                  <a:cs typeface="Arial Narrow"/>
                </a:rPr>
                <a:t>Gestión del Conocimiento </a:t>
              </a:r>
            </a:p>
            <a:p>
              <a:r>
                <a:rPr lang="es-CO" sz="1200" b="1" kern="1400" spc="100" dirty="0" smtClean="0">
                  <a:solidFill>
                    <a:srgbClr val="4D7A96"/>
                  </a:solidFill>
                  <a:latin typeface="Arial Narrow"/>
                  <a:cs typeface="Arial Narrow"/>
                </a:rPr>
                <a:t>y la Innovación</a:t>
              </a:r>
              <a:endParaRPr lang="es-CO" sz="1200" b="1" kern="1400" spc="100" dirty="0">
                <a:solidFill>
                  <a:srgbClr val="4D7A96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4" t="3199" r="22635" b="19317"/>
            <a:stretch/>
          </p:blipFill>
          <p:spPr>
            <a:xfrm>
              <a:off x="10266972" y="5064903"/>
              <a:ext cx="583649" cy="701964"/>
            </a:xfrm>
            <a:prstGeom prst="rect">
              <a:avLst/>
            </a:prstGeom>
          </p:spPr>
        </p:pic>
      </p:grpSp>
      <p:grpSp>
        <p:nvGrpSpPr>
          <p:cNvPr id="3" name="2 Grupo"/>
          <p:cNvGrpSpPr/>
          <p:nvPr/>
        </p:nvGrpSpPr>
        <p:grpSpPr>
          <a:xfrm>
            <a:off x="3048" y="-1"/>
            <a:ext cx="12188952" cy="6859715"/>
            <a:chOff x="3048" y="-1"/>
            <a:chExt cx="12188952" cy="685971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-1"/>
              <a:ext cx="12188952" cy="6859715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 rot="20996348">
              <a:off x="6171577" y="4516842"/>
              <a:ext cx="1851219" cy="234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5449456" y="4597834"/>
              <a:ext cx="932397" cy="292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 rot="832045">
              <a:off x="4304364" y="4506270"/>
              <a:ext cx="1079772" cy="2067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3959995" y="3374950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3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1"/>
            <a:ext cx="12188952" cy="68597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4" b="82045"/>
          <a:stretch/>
        </p:blipFill>
        <p:spPr>
          <a:xfrm>
            <a:off x="3048" y="0"/>
            <a:ext cx="1231863" cy="1231642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917295" y="2369976"/>
            <a:ext cx="5203587" cy="849086"/>
            <a:chOff x="917295" y="2369976"/>
            <a:chExt cx="5203587" cy="849086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5" t="34549" r="49807" b="53073"/>
            <a:stretch/>
          </p:blipFill>
          <p:spPr>
            <a:xfrm>
              <a:off x="2220686" y="2369976"/>
              <a:ext cx="3900196" cy="849086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917295" y="2785960"/>
              <a:ext cx="14895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Línea Estratégica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606072" y="474602"/>
            <a:ext cx="2948475" cy="2539186"/>
            <a:chOff x="6606072" y="474602"/>
            <a:chExt cx="2948475" cy="2539186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2" t="9793" r="37407" b="56065"/>
            <a:stretch/>
          </p:blipFill>
          <p:spPr>
            <a:xfrm>
              <a:off x="6606072" y="671804"/>
              <a:ext cx="1026369" cy="2341984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7442719" y="474602"/>
              <a:ext cx="21118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1 Línea de Defensa</a:t>
              </a:r>
            </a:p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(Gerentes Públicos)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7669763" y="1763486"/>
            <a:ext cx="4412602" cy="1105630"/>
            <a:chOff x="7669763" y="1763486"/>
            <a:chExt cx="4412602" cy="110563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99" t="25708" r="10462" b="61370"/>
            <a:stretch/>
          </p:blipFill>
          <p:spPr>
            <a:xfrm>
              <a:off x="7669763" y="1763486"/>
              <a:ext cx="3247054" cy="886408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9900557" y="2284341"/>
              <a:ext cx="21818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2 Línea de Defensa</a:t>
              </a:r>
            </a:p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(Jefes de Planeación)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8658808" y="3769568"/>
            <a:ext cx="4089919" cy="1123525"/>
            <a:chOff x="8658808" y="3769568"/>
            <a:chExt cx="4089919" cy="1123525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13" t="54952" r="9160" b="33486"/>
            <a:stretch/>
          </p:blipFill>
          <p:spPr>
            <a:xfrm>
              <a:off x="8658808" y="3769568"/>
              <a:ext cx="2416629" cy="793102"/>
            </a:xfrm>
            <a:prstGeom prst="rect">
              <a:avLst/>
            </a:prstGeom>
          </p:spPr>
        </p:pic>
        <p:sp>
          <p:nvSpPr>
            <p:cNvPr id="22" name="Rectángulo 21"/>
            <p:cNvSpPr/>
            <p:nvPr/>
          </p:nvSpPr>
          <p:spPr>
            <a:xfrm>
              <a:off x="9853127" y="4308318"/>
              <a:ext cx="2895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3 Línea de Defensa</a:t>
              </a:r>
            </a:p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(Oficinas de control interno)</a:t>
              </a:r>
            </a:p>
          </p:txBody>
        </p:sp>
      </p:grpSp>
      <p:sp>
        <p:nvSpPr>
          <p:cNvPr id="24" name="TextBox 8"/>
          <p:cNvSpPr txBox="1"/>
          <p:nvPr/>
        </p:nvSpPr>
        <p:spPr>
          <a:xfrm>
            <a:off x="1310325" y="533749"/>
            <a:ext cx="69192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Control Interno</a:t>
            </a:r>
            <a:endParaRPr lang="en-US" sz="2000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7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959995" y="3374950"/>
            <a:ext cx="4476405" cy="1501517"/>
            <a:chOff x="3959995" y="3374950"/>
            <a:chExt cx="4476405" cy="1501517"/>
          </a:xfrm>
        </p:grpSpPr>
        <p:sp>
          <p:nvSpPr>
            <p:cNvPr id="26" name="25 Rectángulo"/>
            <p:cNvSpPr/>
            <p:nvPr/>
          </p:nvSpPr>
          <p:spPr>
            <a:xfrm rot="20996348">
              <a:off x="6172849" y="4539235"/>
              <a:ext cx="1685879" cy="2348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5534108" y="4583775"/>
              <a:ext cx="370667" cy="292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 rot="750452">
              <a:off x="4327617" y="4418681"/>
              <a:ext cx="1032344" cy="292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3959995" y="3374950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693063" y="4450965"/>
            <a:ext cx="3340360" cy="1632857"/>
            <a:chOff x="2901820" y="4432041"/>
            <a:chExt cx="3340360" cy="163285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2" t="64610" r="50115" b="11586"/>
            <a:stretch/>
          </p:blipFill>
          <p:spPr>
            <a:xfrm>
              <a:off x="2901820" y="4432041"/>
              <a:ext cx="3181739" cy="1632857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3141307" y="4578406"/>
              <a:ext cx="3100873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1. Ambiente de Control</a:t>
              </a:r>
            </a:p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2. Evaluación del Riesgo</a:t>
              </a:r>
            </a:p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3. Actividades de Control</a:t>
              </a:r>
            </a:p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4. Información y Comunicación</a:t>
              </a:r>
            </a:p>
            <a:p>
              <a:r>
                <a:rPr lang="es-CO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</a:rPr>
                <a:t>5. Actividades de Monitoreo</a:t>
              </a: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9484882" y="5008268"/>
            <a:ext cx="2359506" cy="1487474"/>
            <a:chOff x="9656029" y="5267394"/>
            <a:chExt cx="2359506" cy="1487474"/>
          </a:xfrm>
        </p:grpSpPr>
        <p:sp>
          <p:nvSpPr>
            <p:cNvPr id="33" name="32 Rectángulo"/>
            <p:cNvSpPr/>
            <p:nvPr/>
          </p:nvSpPr>
          <p:spPr>
            <a:xfrm>
              <a:off x="9751826" y="5893094"/>
              <a:ext cx="226370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_trad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sz="1400" b="1" kern="1400" spc="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Políticas </a:t>
              </a:r>
              <a:r>
                <a:rPr lang="es-CO" sz="1400" b="1" kern="1400" spc="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asociadas: </a:t>
              </a:r>
            </a:p>
            <a:p>
              <a:endParaRPr lang="es-CO" sz="1200" b="1" kern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endParaRPr>
            </a:p>
            <a:p>
              <a:r>
                <a:rPr lang="es-CO" sz="1200" b="1" kern="1400" spc="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Control Interno</a:t>
              </a:r>
            </a:p>
            <a:p>
              <a:r>
                <a:rPr lang="es-CO" sz="1200" b="1" kern="1400" spc="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Control Interno Contable</a:t>
              </a:r>
              <a:endParaRPr lang="es-CO" sz="1200" b="1" kern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9656029" y="6367006"/>
              <a:ext cx="95795" cy="95795"/>
            </a:xfrm>
            <a:prstGeom prst="rect">
              <a:avLst/>
            </a:prstGeom>
            <a:solidFill>
              <a:srgbClr val="EEC61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O"/>
            </a:p>
          </p:txBody>
        </p:sp>
        <p:pic>
          <p:nvPicPr>
            <p:cNvPr id="36" name="35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48" t="4308" r="10551" b="18208"/>
            <a:stretch/>
          </p:blipFill>
          <p:spPr>
            <a:xfrm>
              <a:off x="10333168" y="5267394"/>
              <a:ext cx="583649" cy="701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81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/>
          </p:cNvPicPr>
          <p:nvPr/>
        </p:nvPicPr>
        <p:blipFill rotWithShape="1">
          <a:blip r:embed="rId2"/>
          <a:srcRect l="20035" r="14309"/>
          <a:stretch/>
        </p:blipFill>
        <p:spPr>
          <a:xfrm>
            <a:off x="2853732" y="787400"/>
            <a:ext cx="7104184" cy="528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748" y="292511"/>
            <a:ext cx="11937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/>
                <a:cs typeface="Arial Black"/>
              </a:rPr>
              <a:t>Todos </a:t>
            </a:r>
            <a:r>
              <a:rPr lang="es-ES_tradnl" sz="40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/>
                <a:cs typeface="Arial Black"/>
              </a:rPr>
              <a:t>soñamos</a:t>
            </a:r>
            <a:r>
              <a:rPr lang="en-US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/>
                <a:cs typeface="Arial Black"/>
              </a:rPr>
              <a:t> con </a:t>
            </a:r>
            <a:r>
              <a:rPr lang="pt-BR" sz="4000" dirty="0" smtClean="0">
                <a:solidFill>
                  <a:srgbClr val="333732"/>
                </a:solidFill>
                <a:latin typeface="Arial Black"/>
                <a:cs typeface="Arial Black"/>
              </a:rPr>
              <a:t>Entidades</a:t>
            </a:r>
            <a:r>
              <a:rPr lang="pt-BR" sz="4000" dirty="0">
                <a:solidFill>
                  <a:srgbClr val="333732"/>
                </a:solidFill>
                <a:latin typeface="Arial Black"/>
                <a:cs typeface="Arial Black"/>
              </a:rPr>
              <a:t> </a:t>
            </a:r>
            <a:r>
              <a:rPr lang="pt-BR" sz="4000" dirty="0" smtClean="0">
                <a:solidFill>
                  <a:srgbClr val="333732"/>
                </a:solidFill>
                <a:latin typeface="Arial Black"/>
                <a:cs typeface="Arial Black"/>
              </a:rPr>
              <a:t>Públicas</a:t>
            </a:r>
            <a:endParaRPr lang="en-US" sz="40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17559" y="4692054"/>
            <a:ext cx="3711183" cy="455303"/>
            <a:chOff x="4744412" y="2600019"/>
            <a:chExt cx="3067094" cy="455303"/>
          </a:xfrm>
        </p:grpSpPr>
        <p:sp>
          <p:nvSpPr>
            <p:cNvPr id="5" name="Rectangle 4"/>
            <p:cNvSpPr/>
            <p:nvPr/>
          </p:nvSpPr>
          <p:spPr>
            <a:xfrm>
              <a:off x="4744412" y="2600019"/>
              <a:ext cx="3067094" cy="45530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9159" y="2673782"/>
              <a:ext cx="2695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kern="1400" spc="100" dirty="0">
                  <a:solidFill>
                    <a:prstClr val="white"/>
                  </a:solidFill>
                  <a:latin typeface="Arial Narrow"/>
                  <a:cs typeface="Arial Narrow"/>
                </a:rPr>
                <a:t>Íntegras y transparentes (Valores) </a:t>
              </a:r>
              <a:endParaRPr lang="en-US" sz="1400" b="1" kern="1400" spc="100" dirty="0">
                <a:solidFill>
                  <a:prstClr val="white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11009" y="5303109"/>
            <a:ext cx="2324283" cy="455303"/>
            <a:chOff x="5115818" y="3211074"/>
            <a:chExt cx="2324283" cy="455303"/>
          </a:xfrm>
        </p:grpSpPr>
        <p:sp>
          <p:nvSpPr>
            <p:cNvPr id="8" name="Rectangle 7"/>
            <p:cNvSpPr/>
            <p:nvPr/>
          </p:nvSpPr>
          <p:spPr>
            <a:xfrm>
              <a:off x="5115818" y="3211074"/>
              <a:ext cx="2324283" cy="45530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5818" y="3284837"/>
              <a:ext cx="2324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kern="1400" spc="100" dirty="0">
                  <a:solidFill>
                    <a:prstClr val="white"/>
                  </a:solidFill>
                  <a:latin typeface="Arial Narrow"/>
                  <a:cs typeface="Arial Narrow"/>
                </a:rPr>
                <a:t>Innovadoras</a:t>
              </a:r>
              <a:endParaRPr lang="en-US" sz="1400" b="1" kern="1400" spc="100" dirty="0">
                <a:solidFill>
                  <a:prstClr val="white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11009" y="5914174"/>
            <a:ext cx="2324283" cy="455303"/>
            <a:chOff x="5115818" y="3822139"/>
            <a:chExt cx="2324283" cy="455303"/>
          </a:xfrm>
        </p:grpSpPr>
        <p:sp>
          <p:nvSpPr>
            <p:cNvPr id="9" name="Rectangle 8"/>
            <p:cNvSpPr/>
            <p:nvPr/>
          </p:nvSpPr>
          <p:spPr>
            <a:xfrm>
              <a:off x="5523166" y="3822139"/>
              <a:ext cx="1509586" cy="45530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15818" y="3895902"/>
              <a:ext cx="2324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kern="1400" spc="100" dirty="0">
                  <a:solidFill>
                    <a:prstClr val="white"/>
                  </a:solidFill>
                  <a:latin typeface="Arial Narrow"/>
                  <a:cs typeface="Arial Narrow"/>
                </a:rPr>
                <a:t>Efectivas</a:t>
              </a:r>
              <a:endParaRPr lang="en-US" sz="1400" b="1" kern="1400" spc="100" dirty="0">
                <a:solidFill>
                  <a:prstClr val="white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87775" y="1399382"/>
            <a:ext cx="9737164" cy="6670552"/>
            <a:chOff x="687775" y="1399382"/>
            <a:chExt cx="9737164" cy="6670552"/>
          </a:xfrm>
        </p:grpSpPr>
        <p:sp>
          <p:nvSpPr>
            <p:cNvPr id="4" name="TextBox 3"/>
            <p:cNvSpPr txBox="1"/>
            <p:nvPr/>
          </p:nvSpPr>
          <p:spPr>
            <a:xfrm>
              <a:off x="2510687" y="5376872"/>
              <a:ext cx="1737221" cy="61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Derechos</a:t>
              </a:r>
            </a:p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Problemas Necesidades</a:t>
              </a:r>
              <a:endParaRPr lang="en-US" sz="14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 rotWithShape="1">
            <a:blip r:embed="rId2"/>
            <a:srcRect t="64168" r="82676"/>
            <a:stretch/>
          </p:blipFill>
          <p:spPr>
            <a:xfrm>
              <a:off x="687775" y="4180114"/>
              <a:ext cx="1874556" cy="1893086"/>
            </a:xfrm>
            <a:prstGeom prst="rect">
              <a:avLst/>
            </a:prstGeom>
          </p:spPr>
        </p:pic>
        <p:sp>
          <p:nvSpPr>
            <p:cNvPr id="25" name="Arco 24"/>
            <p:cNvSpPr/>
            <p:nvPr/>
          </p:nvSpPr>
          <p:spPr>
            <a:xfrm rot="465114">
              <a:off x="1412915" y="1399382"/>
              <a:ext cx="9012024" cy="6670552"/>
            </a:xfrm>
            <a:prstGeom prst="arc">
              <a:avLst>
                <a:gd name="adj1" fmla="val 11140732"/>
                <a:gd name="adj2" fmla="val 14111917"/>
              </a:avLst>
            </a:prstGeom>
            <a:ln w="12700">
              <a:solidFill>
                <a:srgbClr val="D27A2F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1670764" y="1264739"/>
            <a:ext cx="9891679" cy="6670552"/>
            <a:chOff x="1670764" y="1246983"/>
            <a:chExt cx="9891679" cy="6670552"/>
          </a:xfrm>
        </p:grpSpPr>
        <p:sp>
          <p:nvSpPr>
            <p:cNvPr id="6" name="TextBox 5"/>
            <p:cNvSpPr txBox="1"/>
            <p:nvPr/>
          </p:nvSpPr>
          <p:spPr>
            <a:xfrm>
              <a:off x="6095109" y="5401849"/>
              <a:ext cx="3770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400" b="1" kern="1400" spc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Resultados </a:t>
              </a:r>
              <a:endParaRPr lang="es-ES_tradnl" sz="1400" b="1" kern="1400" spc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que generen </a:t>
              </a:r>
            </a:p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Valor</a:t>
              </a:r>
              <a:r>
                <a:rPr lang="es-ES_tradnl" sz="1400" b="1" kern="1400" spc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 </a:t>
              </a:r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Público: </a:t>
              </a:r>
            </a:p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Confianza</a:t>
              </a:r>
              <a:endParaRPr lang="en-US" sz="1400" b="1" kern="1400" spc="1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20" name="Picture 11"/>
            <p:cNvPicPr>
              <a:picLocks noChangeAspect="1"/>
            </p:cNvPicPr>
            <p:nvPr/>
          </p:nvPicPr>
          <p:blipFill rotWithShape="1">
            <a:blip r:embed="rId2"/>
            <a:srcRect l="83890" t="64168" r="-141"/>
            <a:stretch/>
          </p:blipFill>
          <p:spPr>
            <a:xfrm>
              <a:off x="9803981" y="4127051"/>
              <a:ext cx="1758462" cy="1893086"/>
            </a:xfrm>
            <a:prstGeom prst="rect">
              <a:avLst/>
            </a:prstGeom>
          </p:spPr>
        </p:pic>
        <p:sp>
          <p:nvSpPr>
            <p:cNvPr id="27" name="Arco 26"/>
            <p:cNvSpPr/>
            <p:nvPr/>
          </p:nvSpPr>
          <p:spPr>
            <a:xfrm rot="218663">
              <a:off x="1670764" y="1246983"/>
              <a:ext cx="9012024" cy="6670552"/>
            </a:xfrm>
            <a:prstGeom prst="arc">
              <a:avLst>
                <a:gd name="adj1" fmla="val 17513135"/>
                <a:gd name="adj2" fmla="val 20866168"/>
              </a:avLst>
            </a:prstGeom>
            <a:ln w="12700">
              <a:solidFill>
                <a:srgbClr val="D27A2F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1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35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Shape 3926"/>
          <p:cNvSpPr/>
          <p:nvPr/>
        </p:nvSpPr>
        <p:spPr>
          <a:xfrm>
            <a:off x="518100" y="1141041"/>
            <a:ext cx="7711500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000" b="1" kern="0" dirty="0" err="1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Sistema</a:t>
            </a:r>
            <a:r>
              <a:rPr lang="en-US" sz="2000" b="1" kern="0" dirty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 de </a:t>
            </a:r>
            <a:r>
              <a:rPr lang="en-US" sz="2000" b="1" kern="0" dirty="0" smtClean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Control </a:t>
            </a:r>
            <a:r>
              <a:rPr lang="en-US" sz="2000" b="1" u="sng" kern="0" dirty="0" err="1" smtClean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Interno</a:t>
            </a:r>
            <a:r>
              <a:rPr lang="en-US" sz="2000" b="1" u="sng" kern="0" dirty="0" smtClean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 y </a:t>
            </a:r>
            <a:r>
              <a:rPr lang="en-US" sz="2000" b="1" u="sng" kern="0" dirty="0" err="1" smtClean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Contable</a:t>
            </a:r>
            <a:endParaRPr lang="en-US" sz="2000" b="1" u="sng" kern="0" dirty="0">
              <a:solidFill>
                <a:srgbClr val="3F3F3F"/>
              </a:solidFill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933" name="Shape 3933"/>
          <p:cNvSpPr/>
          <p:nvPr/>
        </p:nvSpPr>
        <p:spPr>
          <a:xfrm rot="-5400000">
            <a:off x="11198203" y="3673216"/>
            <a:ext cx="154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800" b="1" kern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CONTROL INTERNO</a:t>
            </a:r>
          </a:p>
        </p:txBody>
      </p:sp>
      <p:sp>
        <p:nvSpPr>
          <p:cNvPr id="3934" name="Shape 3934"/>
          <p:cNvSpPr/>
          <p:nvPr/>
        </p:nvSpPr>
        <p:spPr>
          <a:xfrm rot="10800000" flipH="1">
            <a:off x="11724740" y="-2"/>
            <a:ext cx="491100" cy="723900"/>
          </a:xfrm>
          <a:prstGeom prst="rect">
            <a:avLst/>
          </a:prstGeom>
          <a:solidFill>
            <a:srgbClr val="FAD32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5" name="Shape 3935"/>
          <p:cNvSpPr/>
          <p:nvPr/>
        </p:nvSpPr>
        <p:spPr>
          <a:xfrm rot="-5400000">
            <a:off x="-566693" y="3674755"/>
            <a:ext cx="15666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800" b="1" kern="0" dirty="0" smtClean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Control Interno </a:t>
            </a:r>
            <a:r>
              <a:rPr lang="en-US" sz="800" b="1" kern="0" dirty="0" err="1" smtClean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Contable</a:t>
            </a:r>
            <a:endParaRPr lang="en-US" sz="800" b="1" kern="0" dirty="0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35562" y="2754732"/>
            <a:ext cx="3085197" cy="3726400"/>
            <a:chOff x="1035562" y="2126924"/>
            <a:chExt cx="3085197" cy="3726400"/>
          </a:xfrm>
        </p:grpSpPr>
        <p:sp>
          <p:nvSpPr>
            <p:cNvPr id="3919" name="Shape 3919"/>
            <p:cNvSpPr/>
            <p:nvPr/>
          </p:nvSpPr>
          <p:spPr>
            <a:xfrm>
              <a:off x="1035562" y="4526501"/>
              <a:ext cx="2419534" cy="1326823"/>
            </a:xfrm>
            <a:prstGeom prst="rect">
              <a:avLst/>
            </a:prstGeom>
            <a:solidFill>
              <a:srgbClr val="FAD32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1" name="Shape 3921"/>
            <p:cNvSpPr/>
            <p:nvPr/>
          </p:nvSpPr>
          <p:spPr>
            <a:xfrm>
              <a:off x="2256773" y="2126924"/>
              <a:ext cx="1863986" cy="29113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0333"/>
                  </a:moveTo>
                  <a:lnTo>
                    <a:pt x="0" y="119999"/>
                  </a:lnTo>
                  <a:lnTo>
                    <a:pt x="97185" y="119999"/>
                  </a:lnTo>
                  <a:lnTo>
                    <a:pt x="97185" y="0"/>
                  </a:lnTo>
                  <a:lnTo>
                    <a:pt x="120000" y="0"/>
                  </a:lnTo>
                </a:path>
              </a:pathLst>
            </a:custGeom>
            <a:noFill/>
            <a:ln w="381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4" name="Shape 3924"/>
            <p:cNvSpPr/>
            <p:nvPr/>
          </p:nvSpPr>
          <p:spPr>
            <a:xfrm>
              <a:off x="1119010" y="4419009"/>
              <a:ext cx="2411491" cy="1321939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8" name="Shape 3928"/>
            <p:cNvSpPr/>
            <p:nvPr/>
          </p:nvSpPr>
          <p:spPr>
            <a:xfrm>
              <a:off x="1107541" y="4493029"/>
              <a:ext cx="2419534" cy="1090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1400" b="1" kern="0" dirty="0" smtClean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El MECI define </a:t>
              </a:r>
              <a:r>
                <a:rPr lang="en-US" sz="14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una</a:t>
              </a:r>
              <a:r>
                <a:rPr lang="en-US" sz="14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</a:t>
              </a:r>
              <a:r>
                <a:rPr lang="en-US" sz="14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estructura</a:t>
              </a:r>
              <a:r>
                <a:rPr lang="en-US" sz="14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para  el control a la </a:t>
              </a:r>
              <a:r>
                <a:rPr lang="en-US" sz="14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estrategia</a:t>
              </a:r>
              <a:r>
                <a:rPr lang="en-US" sz="14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, la </a:t>
              </a:r>
              <a:r>
                <a:rPr lang="en-US" sz="14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gestión</a:t>
              </a:r>
              <a:endParaRPr lang="en-US" sz="1400" b="1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endParaRPr>
            </a:p>
            <a:p>
              <a:pPr algn="ctr">
                <a:buSzPct val="25000"/>
              </a:pPr>
              <a:r>
                <a:rPr lang="en-US" sz="14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y la</a:t>
              </a:r>
              <a:r>
                <a:rPr lang="en-US" sz="1400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</a:t>
              </a:r>
              <a:r>
                <a:rPr lang="en-US" sz="14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evaluación</a:t>
              </a:r>
              <a:r>
                <a:rPr lang="en-US" sz="14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</a:t>
              </a:r>
              <a:r>
                <a:rPr lang="en-US" sz="14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en</a:t>
              </a:r>
              <a:endParaRPr lang="en-US" sz="1400" b="1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endParaRPr>
            </a:p>
            <a:p>
              <a:pPr algn="ctr">
                <a:buSzPct val="25000"/>
              </a:pPr>
              <a:r>
                <a:rPr lang="en-US" sz="14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las</a:t>
              </a:r>
              <a:r>
                <a:rPr lang="en-US" sz="14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</a:t>
              </a:r>
              <a:r>
                <a:rPr lang="en-US" sz="1400" b="1" kern="0" dirty="0" err="1" smtClean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entidades</a:t>
              </a:r>
              <a:endParaRPr lang="en-US" sz="1400" b="1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7815057" y="1268954"/>
            <a:ext cx="3366921" cy="1951928"/>
            <a:chOff x="7815057" y="1268954"/>
            <a:chExt cx="3366921" cy="1951928"/>
          </a:xfrm>
        </p:grpSpPr>
        <p:sp>
          <p:nvSpPr>
            <p:cNvPr id="38" name="Shape 3919"/>
            <p:cNvSpPr/>
            <p:nvPr/>
          </p:nvSpPr>
          <p:spPr>
            <a:xfrm>
              <a:off x="7815057" y="1268954"/>
              <a:ext cx="3366921" cy="1951928"/>
            </a:xfrm>
            <a:prstGeom prst="rect">
              <a:avLst/>
            </a:prstGeom>
            <a:solidFill>
              <a:srgbClr val="FAD32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7940894" y="1286302"/>
              <a:ext cx="3213789" cy="1825708"/>
              <a:chOff x="4133173" y="2420754"/>
              <a:chExt cx="3213789" cy="2593609"/>
            </a:xfrm>
          </p:grpSpPr>
          <p:sp>
            <p:nvSpPr>
              <p:cNvPr id="3929" name="Shape 3929"/>
              <p:cNvSpPr/>
              <p:nvPr/>
            </p:nvSpPr>
            <p:spPr>
              <a:xfrm>
                <a:off x="4133173" y="2420754"/>
                <a:ext cx="3213789" cy="2593609"/>
              </a:xfrm>
              <a:prstGeom prst="rect">
                <a:avLst/>
              </a:prstGeom>
              <a:solidFill>
                <a:schemeClr val="lt1"/>
              </a:solidFill>
              <a:ln w="381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0" name="Shape 3930"/>
              <p:cNvSpPr/>
              <p:nvPr/>
            </p:nvSpPr>
            <p:spPr>
              <a:xfrm>
                <a:off x="4242265" y="2607974"/>
                <a:ext cx="3060160" cy="19449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Proceso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 </a:t>
                </a:r>
                <a:r>
                  <a:rPr lang="en-US" sz="1600" kern="0" dirty="0" err="1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desarrollado</a:t>
                </a:r>
                <a:r>
                  <a:rPr lang="en-US" sz="1600" kern="0" dirty="0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con el fin de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lograr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la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existencia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y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efectividad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procedimientos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 control y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verificación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 las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actividades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propias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del </a:t>
                </a:r>
                <a:r>
                  <a:rPr lang="en-US" sz="16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proceso</a:t>
                </a:r>
                <a:r>
                  <a:rPr lang="en-US" sz="16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</a:t>
                </a:r>
                <a:r>
                  <a:rPr lang="en-US" sz="1600" kern="0" dirty="0" err="1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contable</a:t>
                </a:r>
                <a:endParaRPr lang="en-US" sz="1600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endParaRPr>
              </a:p>
            </p:txBody>
          </p:sp>
        </p:grpSp>
      </p:grpSp>
      <p:grpSp>
        <p:nvGrpSpPr>
          <p:cNvPr id="9" name="Grupo 8"/>
          <p:cNvGrpSpPr/>
          <p:nvPr/>
        </p:nvGrpSpPr>
        <p:grpSpPr>
          <a:xfrm>
            <a:off x="1035562" y="1972180"/>
            <a:ext cx="2494939" cy="930685"/>
            <a:chOff x="1035562" y="1344372"/>
            <a:chExt cx="2494939" cy="930685"/>
          </a:xfrm>
        </p:grpSpPr>
        <p:grpSp>
          <p:nvGrpSpPr>
            <p:cNvPr id="2" name="Grupo 1"/>
            <p:cNvGrpSpPr/>
            <p:nvPr/>
          </p:nvGrpSpPr>
          <p:grpSpPr>
            <a:xfrm>
              <a:off x="1035562" y="1344372"/>
              <a:ext cx="2494939" cy="930685"/>
              <a:chOff x="1035562" y="1344372"/>
              <a:chExt cx="2494939" cy="930685"/>
            </a:xfrm>
          </p:grpSpPr>
          <p:sp>
            <p:nvSpPr>
              <p:cNvPr id="3923" name="Shape 3923"/>
              <p:cNvSpPr/>
              <p:nvPr/>
            </p:nvSpPr>
            <p:spPr>
              <a:xfrm>
                <a:off x="1035562" y="1456673"/>
                <a:ext cx="2419534" cy="818384"/>
              </a:xfrm>
              <a:prstGeom prst="rect">
                <a:avLst/>
              </a:prstGeom>
              <a:solidFill>
                <a:srgbClr val="FAD32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5" name="Shape 3925"/>
              <p:cNvSpPr/>
              <p:nvPr/>
            </p:nvSpPr>
            <p:spPr>
              <a:xfrm>
                <a:off x="1119010" y="1344372"/>
                <a:ext cx="2411491" cy="827288"/>
              </a:xfrm>
              <a:prstGeom prst="rect">
                <a:avLst/>
              </a:prstGeom>
              <a:solidFill>
                <a:srgbClr val="FFFFFF"/>
              </a:solidFill>
              <a:ln w="381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32" name="Shape 3932"/>
            <p:cNvSpPr/>
            <p:nvPr/>
          </p:nvSpPr>
          <p:spPr>
            <a:xfrm>
              <a:off x="1424926" y="1460235"/>
              <a:ext cx="1760288" cy="589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16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Sistema de </a:t>
              </a:r>
              <a:r>
                <a:rPr lang="en-US" sz="1600" b="1" kern="0" dirty="0" smtClean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Control </a:t>
              </a:r>
              <a:r>
                <a:rPr lang="en-US" sz="1600" b="1" kern="0" dirty="0" err="1" smtClean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Interno</a:t>
              </a:r>
              <a:endParaRPr lang="en-US" sz="1600" b="1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037235" y="1943964"/>
            <a:ext cx="2502326" cy="930686"/>
            <a:chOff x="4037235" y="1316156"/>
            <a:chExt cx="2502326" cy="930686"/>
          </a:xfrm>
        </p:grpSpPr>
        <p:sp>
          <p:nvSpPr>
            <p:cNvPr id="3936" name="Shape 3936"/>
            <p:cNvSpPr/>
            <p:nvPr/>
          </p:nvSpPr>
          <p:spPr>
            <a:xfrm>
              <a:off x="4037235" y="1428458"/>
              <a:ext cx="2419534" cy="818384"/>
            </a:xfrm>
            <a:prstGeom prst="rect">
              <a:avLst/>
            </a:prstGeom>
            <a:solidFill>
              <a:srgbClr val="FAD32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7" name="Shape 3937"/>
            <p:cNvSpPr/>
            <p:nvPr/>
          </p:nvSpPr>
          <p:spPr>
            <a:xfrm>
              <a:off x="4120681" y="1316156"/>
              <a:ext cx="2411491" cy="827288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8" name="Shape 3938"/>
            <p:cNvSpPr/>
            <p:nvPr/>
          </p:nvSpPr>
          <p:spPr>
            <a:xfrm>
              <a:off x="4120027" y="1436708"/>
              <a:ext cx="2419534" cy="589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16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Control </a:t>
              </a:r>
              <a:r>
                <a:rPr lang="en-US" sz="1600" b="1" kern="0" dirty="0" err="1" smtClean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Interno</a:t>
              </a:r>
              <a:endParaRPr lang="en-US" sz="1600" b="1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endParaRPr>
            </a:p>
            <a:p>
              <a:pPr algn="ctr">
                <a:buSzPct val="25000"/>
              </a:pPr>
              <a:r>
                <a:rPr lang="en-US" sz="1600" b="1" kern="0" dirty="0" err="1" smtClean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Contable</a:t>
              </a:r>
              <a:endParaRPr lang="en-US" sz="1600" b="1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035562" y="2851877"/>
            <a:ext cx="2494939" cy="1571184"/>
            <a:chOff x="1035562" y="2224069"/>
            <a:chExt cx="2494939" cy="1571184"/>
          </a:xfrm>
        </p:grpSpPr>
        <p:sp>
          <p:nvSpPr>
            <p:cNvPr id="3920" name="Shape 3920"/>
            <p:cNvSpPr/>
            <p:nvPr/>
          </p:nvSpPr>
          <p:spPr>
            <a:xfrm>
              <a:off x="1035562" y="2976869"/>
              <a:ext cx="2419534" cy="818384"/>
            </a:xfrm>
            <a:prstGeom prst="rect">
              <a:avLst/>
            </a:prstGeom>
            <a:solidFill>
              <a:srgbClr val="FAD32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2" name="Shape 3922"/>
            <p:cNvSpPr/>
            <p:nvPr/>
          </p:nvSpPr>
          <p:spPr>
            <a:xfrm>
              <a:off x="1119010" y="2855567"/>
              <a:ext cx="2411491" cy="827289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7" name="Shape 3927"/>
            <p:cNvSpPr/>
            <p:nvPr/>
          </p:nvSpPr>
          <p:spPr>
            <a:xfrm>
              <a:off x="1095382" y="2969621"/>
              <a:ext cx="2419534" cy="589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16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Modelo</a:t>
              </a:r>
              <a:r>
                <a:rPr lang="en-US" sz="16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</a:t>
              </a:r>
              <a:r>
                <a:rPr lang="en-US" sz="16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Estándar</a:t>
              </a:r>
              <a:r>
                <a:rPr lang="en-US" sz="16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de Control </a:t>
              </a:r>
              <a:r>
                <a:rPr lang="en-US" sz="1600" b="1" kern="0" dirty="0" err="1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Interno</a:t>
              </a:r>
              <a:r>
                <a:rPr lang="en-US" sz="1600" b="1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 </a:t>
              </a:r>
              <a:r>
                <a:rPr lang="en-US" sz="1600" b="1" kern="0" dirty="0" smtClean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rPr>
                <a:t>-MECI</a:t>
              </a:r>
              <a:endParaRPr lang="en-US" sz="1600" b="1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endParaRPr>
            </a:p>
          </p:txBody>
        </p:sp>
        <p:cxnSp>
          <p:nvCxnSpPr>
            <p:cNvPr id="28" name="Shape 3752"/>
            <p:cNvCxnSpPr/>
            <p:nvPr/>
          </p:nvCxnSpPr>
          <p:spPr>
            <a:xfrm flipV="1">
              <a:off x="2256773" y="2224069"/>
              <a:ext cx="0" cy="574857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" name="9 Rectángulo"/>
          <p:cNvSpPr/>
          <p:nvPr/>
        </p:nvSpPr>
        <p:spPr>
          <a:xfrm>
            <a:off x="4071039" y="3932805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err="1" smtClean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rPr>
              <a:t>Estructura</a:t>
            </a:r>
            <a:r>
              <a:rPr lang="en-US" kern="0" dirty="0" smtClean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rPr>
              <a:t> de </a:t>
            </a:r>
            <a:r>
              <a:rPr lang="en-US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rPr>
              <a:t>la </a:t>
            </a:r>
            <a:r>
              <a:rPr lang="en-US" kern="0" dirty="0" err="1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rPr>
              <a:t>cual</a:t>
            </a:r>
            <a:r>
              <a:rPr lang="en-US" kern="0" dirty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rPr>
              <a:t> </a:t>
            </a:r>
            <a:endParaRPr lang="en-US" kern="0" dirty="0" smtClean="0">
              <a:solidFill>
                <a:srgbClr val="3F3F3F"/>
              </a:solidFill>
              <a:ea typeface="Arial" charset="0"/>
              <a:cs typeface="Arial" charset="0"/>
              <a:sym typeface="Arial Narrow"/>
            </a:endParaRPr>
          </a:p>
          <a:p>
            <a:pPr algn="ctr"/>
            <a:r>
              <a:rPr lang="en-US" kern="0" dirty="0" smtClean="0">
                <a:solidFill>
                  <a:srgbClr val="3F3F3F"/>
                </a:solidFill>
                <a:ea typeface="Arial" charset="0"/>
                <a:cs typeface="Arial" charset="0"/>
                <a:sym typeface="Arial Narrow"/>
              </a:rPr>
              <a:t>forma parte: </a:t>
            </a:r>
            <a:endParaRPr lang="es-CO" dirty="0"/>
          </a:p>
        </p:txBody>
      </p:sp>
      <p:grpSp>
        <p:nvGrpSpPr>
          <p:cNvPr id="16" name="15 Grupo"/>
          <p:cNvGrpSpPr/>
          <p:nvPr/>
        </p:nvGrpSpPr>
        <p:grpSpPr>
          <a:xfrm>
            <a:off x="7896854" y="3841335"/>
            <a:ext cx="3366921" cy="2715418"/>
            <a:chOff x="7896854" y="3841335"/>
            <a:chExt cx="3366921" cy="2715418"/>
          </a:xfrm>
        </p:grpSpPr>
        <p:sp>
          <p:nvSpPr>
            <p:cNvPr id="39" name="Shape 3919"/>
            <p:cNvSpPr/>
            <p:nvPr/>
          </p:nvSpPr>
          <p:spPr>
            <a:xfrm>
              <a:off x="7896854" y="3841335"/>
              <a:ext cx="3366921" cy="2715418"/>
            </a:xfrm>
            <a:prstGeom prst="rect">
              <a:avLst/>
            </a:prstGeom>
            <a:solidFill>
              <a:srgbClr val="FAD32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8049986" y="3860496"/>
              <a:ext cx="3213789" cy="2593609"/>
              <a:chOff x="7813380" y="2420754"/>
              <a:chExt cx="3213789" cy="2593609"/>
            </a:xfrm>
          </p:grpSpPr>
          <p:sp>
            <p:nvSpPr>
              <p:cNvPr id="3940" name="Shape 3940"/>
              <p:cNvSpPr/>
              <p:nvPr/>
            </p:nvSpPr>
            <p:spPr>
              <a:xfrm>
                <a:off x="7813380" y="2420754"/>
                <a:ext cx="3213789" cy="2593609"/>
              </a:xfrm>
              <a:prstGeom prst="rect">
                <a:avLst/>
              </a:prstGeom>
              <a:solidFill>
                <a:schemeClr val="lt1"/>
              </a:solidFill>
              <a:ln w="381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1" name="Shape 3941"/>
              <p:cNvSpPr/>
              <p:nvPr/>
            </p:nvSpPr>
            <p:spPr>
              <a:xfrm>
                <a:off x="7947022" y="2893730"/>
                <a:ext cx="2971055" cy="19104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285750" indent="-285750">
                  <a:buClr>
                    <a:srgbClr val="3F3F3F"/>
                  </a:buClr>
                  <a:buSzPct val="100000"/>
                  <a:buFont typeface="Arial"/>
                  <a:buChar char="•"/>
                </a:pP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Medición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 del </a:t>
                </a: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grado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</a:t>
                </a: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confianza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del Control Interno en el </a:t>
                </a:r>
                <a:r>
                  <a:rPr lang="en-US" sz="1400" kern="0" dirty="0" err="1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Proceso</a:t>
                </a:r>
                <a:r>
                  <a:rPr lang="en-US" sz="1400" kern="0" dirty="0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</a:t>
                </a:r>
                <a:r>
                  <a:rPr lang="en-US" sz="1400" kern="0" dirty="0" err="1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Contable</a:t>
                </a:r>
                <a:endParaRPr lang="en-US" sz="1400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endParaRPr>
              </a:p>
              <a:p>
                <a:pPr marL="285750" indent="-285750">
                  <a:buClr>
                    <a:srgbClr val="3F3F3F"/>
                  </a:buClr>
                  <a:buSzPct val="100000"/>
                  <a:buFont typeface="Arial"/>
                  <a:buChar char="•"/>
                </a:pP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Prevención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 </a:t>
                </a: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riesgos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 </a:t>
                </a: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asociados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a la </a:t>
                </a: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gestión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</a:t>
                </a:r>
                <a:r>
                  <a:rPr lang="en-US" sz="1400" kern="0" dirty="0" err="1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contable</a:t>
                </a:r>
                <a:endParaRPr lang="en-US" sz="1400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endParaRPr>
              </a:p>
              <a:p>
                <a:pPr marL="285750" indent="-285750">
                  <a:buClr>
                    <a:srgbClr val="3F3F3F"/>
                  </a:buClr>
                  <a:buSzPct val="100000"/>
                  <a:buFont typeface="Arial"/>
                  <a:buChar char="•"/>
                </a:pP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Verificación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 la </a:t>
                </a: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existencia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y </a:t>
                </a:r>
                <a:r>
                  <a:rPr lang="en-US" sz="1400" kern="0" dirty="0" err="1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efectividad</a:t>
                </a:r>
                <a:r>
                  <a:rPr lang="en-US" sz="1400" kern="0" dirty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 de los </a:t>
                </a:r>
                <a:r>
                  <a:rPr lang="en-US" sz="1400" kern="0" dirty="0" err="1" smtClean="0">
                    <a:solidFill>
                      <a:srgbClr val="3F3F3F"/>
                    </a:solidFill>
                    <a:ea typeface="Arial" charset="0"/>
                    <a:cs typeface="Arial" charset="0"/>
                    <a:sym typeface="Arial Narrow"/>
                  </a:rPr>
                  <a:t>controles</a:t>
                </a:r>
                <a:endParaRPr lang="en-US" sz="1400" kern="0" dirty="0">
                  <a:solidFill>
                    <a:srgbClr val="3F3F3F"/>
                  </a:solidFill>
                  <a:ea typeface="Arial" charset="0"/>
                  <a:cs typeface="Arial" charset="0"/>
                  <a:sym typeface="Arial Narrow"/>
                </a:endParaRPr>
              </a:p>
            </p:txBody>
          </p:sp>
          <p:sp>
            <p:nvSpPr>
              <p:cNvPr id="3942" name="Shape 3942"/>
              <p:cNvSpPr/>
              <p:nvPr/>
            </p:nvSpPr>
            <p:spPr>
              <a:xfrm>
                <a:off x="8204804" y="2524859"/>
                <a:ext cx="2152723" cy="67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-US" sz="2000" b="1" kern="0" dirty="0" err="1" smtClean="0">
                    <a:solidFill>
                      <a:srgbClr val="3F3F3F"/>
                    </a:solidFill>
                    <a:ea typeface="Arial"/>
                    <a:cs typeface="Arial"/>
                    <a:sym typeface="Arial"/>
                  </a:rPr>
                  <a:t>Objetivos</a:t>
                </a:r>
                <a:endParaRPr lang="en-US" sz="2000" b="1" kern="0" dirty="0">
                  <a:solidFill>
                    <a:srgbClr val="3F3F3F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40" name="Shape 3752"/>
          <p:cNvCxnSpPr/>
          <p:nvPr/>
        </p:nvCxnSpPr>
        <p:spPr>
          <a:xfrm flipH="1">
            <a:off x="6570441" y="2376475"/>
            <a:ext cx="1249726" cy="629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3752"/>
          <p:cNvCxnSpPr/>
          <p:nvPr/>
        </p:nvCxnSpPr>
        <p:spPr>
          <a:xfrm flipV="1">
            <a:off x="9554955" y="3249902"/>
            <a:ext cx="0" cy="574857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4" b="82045"/>
          <a:stretch/>
        </p:blipFill>
        <p:spPr>
          <a:xfrm>
            <a:off x="3048" y="0"/>
            <a:ext cx="1231863" cy="1231642"/>
          </a:xfrm>
          <a:prstGeom prst="rect">
            <a:avLst/>
          </a:prstGeom>
        </p:spPr>
      </p:pic>
      <p:sp>
        <p:nvSpPr>
          <p:cNvPr id="42" name="TextBox 8"/>
          <p:cNvSpPr txBox="1"/>
          <p:nvPr/>
        </p:nvSpPr>
        <p:spPr>
          <a:xfrm>
            <a:off x="1310325" y="533749"/>
            <a:ext cx="69192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Control Interno</a:t>
            </a:r>
            <a:endParaRPr lang="en-US" sz="2000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7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Shape 3933"/>
          <p:cNvSpPr/>
          <p:nvPr/>
        </p:nvSpPr>
        <p:spPr>
          <a:xfrm rot="-5400000">
            <a:off x="11198203" y="3673216"/>
            <a:ext cx="154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800" b="1" kern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CONTROL INTERNO</a:t>
            </a:r>
          </a:p>
        </p:txBody>
      </p:sp>
      <p:sp>
        <p:nvSpPr>
          <p:cNvPr id="3934" name="Shape 3934"/>
          <p:cNvSpPr/>
          <p:nvPr/>
        </p:nvSpPr>
        <p:spPr>
          <a:xfrm rot="10800000" flipH="1">
            <a:off x="11724740" y="-2"/>
            <a:ext cx="491100" cy="723900"/>
          </a:xfrm>
          <a:prstGeom prst="rect">
            <a:avLst/>
          </a:prstGeom>
          <a:solidFill>
            <a:srgbClr val="FAD32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5" name="Shape 3935"/>
          <p:cNvSpPr/>
          <p:nvPr/>
        </p:nvSpPr>
        <p:spPr>
          <a:xfrm rot="-5400000">
            <a:off x="-566693" y="3674755"/>
            <a:ext cx="15666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800" b="1" kern="0" dirty="0" smtClean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Control Interno </a:t>
            </a:r>
            <a:r>
              <a:rPr lang="en-US" sz="800" b="1" kern="0" dirty="0" err="1" smtClean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Contable</a:t>
            </a:r>
            <a:endParaRPr lang="en-US" sz="800" b="1" kern="0" dirty="0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" name="1 Rectángulo redondeado"/>
          <p:cNvSpPr/>
          <p:nvPr/>
        </p:nvSpPr>
        <p:spPr>
          <a:xfrm>
            <a:off x="168190" y="1255900"/>
            <a:ext cx="4949720" cy="1123712"/>
          </a:xfrm>
          <a:prstGeom prst="round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s-CO" sz="2000" b="1" kern="0" dirty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</a:rPr>
              <a:t>Objetivos </a:t>
            </a:r>
            <a:r>
              <a:rPr lang="es-CO" sz="2000" b="1" kern="0" dirty="0" smtClean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</a:rPr>
              <a:t>Comunes</a:t>
            </a:r>
          </a:p>
          <a:p>
            <a:pPr>
              <a:buSzPct val="25000"/>
            </a:pPr>
            <a:r>
              <a:rPr lang="es-CO" sz="2000" b="1" kern="0" dirty="0" smtClean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</a:rPr>
              <a:t>Sistema </a:t>
            </a:r>
            <a:r>
              <a:rPr lang="es-CO" sz="2000" b="1" kern="0" dirty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</a:rPr>
              <a:t>de Control Interno y </a:t>
            </a:r>
            <a:endParaRPr lang="es-CO" sz="2000" b="1" kern="0" dirty="0" smtClean="0">
              <a:solidFill>
                <a:srgbClr val="3F3F3F"/>
              </a:solidFill>
              <a:latin typeface="Arial Black" panose="020B0A04020102020204" pitchFamily="34" charset="0"/>
              <a:ea typeface="Arial"/>
              <a:cs typeface="Arial"/>
            </a:endParaRPr>
          </a:p>
          <a:p>
            <a:pPr>
              <a:buSzPct val="25000"/>
            </a:pPr>
            <a:r>
              <a:rPr lang="es-CO" sz="2000" b="1" kern="0" dirty="0" smtClean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</a:rPr>
              <a:t>Control </a:t>
            </a:r>
            <a:r>
              <a:rPr lang="es-CO" sz="2000" b="1" kern="0" dirty="0">
                <a:solidFill>
                  <a:srgbClr val="3F3F3F"/>
                </a:solidFill>
                <a:latin typeface="Arial Black" panose="020B0A04020102020204" pitchFamily="34" charset="0"/>
                <a:ea typeface="Arial"/>
                <a:cs typeface="Arial"/>
              </a:rPr>
              <a:t>Interno Contable</a:t>
            </a:r>
          </a:p>
        </p:txBody>
      </p:sp>
      <p:sp>
        <p:nvSpPr>
          <p:cNvPr id="38" name="4 Rectángulo"/>
          <p:cNvSpPr/>
          <p:nvPr/>
        </p:nvSpPr>
        <p:spPr>
          <a:xfrm>
            <a:off x="8048350" y="6434075"/>
            <a:ext cx="35974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1000" dirty="0" smtClean="0">
                <a:solidFill>
                  <a:srgbClr val="000000"/>
                </a:solidFill>
              </a:rPr>
              <a:t>Fuente: Universidad Javeriana. Auditoría Financiera. Iván </a:t>
            </a:r>
            <a:r>
              <a:rPr lang="es-CO" sz="1000" dirty="0" err="1" smtClean="0">
                <a:solidFill>
                  <a:srgbClr val="000000"/>
                </a:solidFill>
              </a:rPr>
              <a:t>Puerres</a:t>
            </a:r>
            <a:r>
              <a:rPr lang="es-CO" sz="1000" dirty="0" smtClean="0">
                <a:solidFill>
                  <a:srgbClr val="000000"/>
                </a:solidFill>
              </a:rPr>
              <a:t>.</a:t>
            </a:r>
            <a:endParaRPr lang="es-CO" sz="1000" dirty="0">
              <a:solidFill>
                <a:srgbClr val="000000"/>
              </a:solidFill>
            </a:endParaRPr>
          </a:p>
        </p:txBody>
      </p:sp>
      <p:graphicFrame>
        <p:nvGraphicFramePr>
          <p:cNvPr id="39" name="3 Diagrama"/>
          <p:cNvGraphicFramePr/>
          <p:nvPr>
            <p:extLst>
              <p:ext uri="{D42A27DB-BD31-4B8C-83A1-F6EECF244321}">
                <p14:modId xmlns:p14="http://schemas.microsoft.com/office/powerpoint/2010/main" val="3030994668"/>
              </p:ext>
            </p:extLst>
          </p:nvPr>
        </p:nvGraphicFramePr>
        <p:xfrm>
          <a:off x="1842448" y="533749"/>
          <a:ext cx="10602360" cy="6007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4" b="82045"/>
          <a:stretch/>
        </p:blipFill>
        <p:spPr>
          <a:xfrm>
            <a:off x="3048" y="0"/>
            <a:ext cx="1231863" cy="1231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0325" y="533749"/>
            <a:ext cx="69192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2000" b="1" u="sng" kern="1400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Control Interno</a:t>
            </a:r>
            <a:endParaRPr lang="en-US" sz="2000" kern="1400" spc="100" dirty="0"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310326" y="298055"/>
            <a:ext cx="30529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400" b="1" kern="1400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DIMENSIÓN 7</a:t>
            </a:r>
            <a:endParaRPr lang="en-US" sz="1400" b="1" kern="1400" spc="3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56BA5114-FBD5-4359-8531-8F2D00DC7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graphicEl>
                                              <a:dgm id="{56BA5114-FBD5-4359-8531-8F2D00DC75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FCAD7863-33A0-4BF3-9953-81068E94A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graphicEl>
                                              <a:dgm id="{FCAD7863-33A0-4BF3-9953-81068E94A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2F83D4B4-010D-4FF4-A7F9-D3919E694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graphicEl>
                                              <a:dgm id="{2F83D4B4-010D-4FF4-A7F9-D3919E694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5F3D5FB4-3F56-42FC-A71F-2D2441BB6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>
                                            <p:graphicEl>
                                              <a:dgm id="{5F3D5FB4-3F56-42FC-A71F-2D2441BB69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70698D94-FA8F-4B9B-8AD5-431FC78DF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>
                                            <p:graphicEl>
                                              <a:dgm id="{70698D94-FA8F-4B9B-8AD5-431FC78DF3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37B16D66-7377-4E1B-8D8E-37D2AF8EC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>
                                            <p:graphicEl>
                                              <a:dgm id="{37B16D66-7377-4E1B-8D8E-37D2AF8EC1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D6FB4177-E5BF-4350-B06A-F45AA56AA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>
                                            <p:graphicEl>
                                              <a:dgm id="{D6FB4177-E5BF-4350-B06A-F45AA56AAA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BE50305E-CCDE-4D17-AF1B-6DB72A083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>
                                            <p:graphicEl>
                                              <a:dgm id="{BE50305E-CCDE-4D17-AF1B-6DB72A083A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dgm id="{7A7ED812-F724-4CC9-8DF5-D3646215E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>
                                            <p:graphicEl>
                                              <a:dgm id="{7A7ED812-F724-4CC9-8DF5-D3646215E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3127022" y="2923822"/>
            <a:ext cx="3251200" cy="2144889"/>
            <a:chOff x="3127022" y="2923822"/>
            <a:chExt cx="3251200" cy="2144889"/>
          </a:xfrm>
        </p:grpSpPr>
        <p:sp>
          <p:nvSpPr>
            <p:cNvPr id="30" name="TextBox 17"/>
            <p:cNvSpPr txBox="1"/>
            <p:nvPr/>
          </p:nvSpPr>
          <p:spPr>
            <a:xfrm>
              <a:off x="3458187" y="3703711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EB7A24"/>
                  </a:solidFill>
                  <a:latin typeface="Arial Narrow"/>
                  <a:cs typeface="Arial Narrow"/>
                </a:rPr>
                <a:t>Evaluación</a:t>
              </a:r>
            </a:p>
            <a:p>
              <a:r>
                <a:rPr lang="es-ES_tradnl" sz="1100" b="1" kern="1400" spc="100" dirty="0" smtClean="0">
                  <a:solidFill>
                    <a:srgbClr val="EB7A24"/>
                  </a:solidFill>
                  <a:latin typeface="Arial Narrow"/>
                  <a:cs typeface="Arial Narrow"/>
                </a:rPr>
                <a:t>de Resultados</a:t>
              </a:r>
              <a:endParaRPr lang="en-US" sz="1100" b="1" kern="1400" spc="100" dirty="0">
                <a:solidFill>
                  <a:srgbClr val="EB7A24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0" t="42623" r="47697" b="26109"/>
            <a:stretch/>
          </p:blipFill>
          <p:spPr>
            <a:xfrm>
              <a:off x="3127022" y="2923822"/>
              <a:ext cx="3251200" cy="2144889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/>
        </p:nvGrpSpPr>
        <p:grpSpPr>
          <a:xfrm>
            <a:off x="2652888" y="1411111"/>
            <a:ext cx="6728179" cy="4176889"/>
            <a:chOff x="2652888" y="1411111"/>
            <a:chExt cx="6728179" cy="4176889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9" t="20571" r="23062" b="18539"/>
            <a:stretch/>
          </p:blipFill>
          <p:spPr>
            <a:xfrm>
              <a:off x="2652888" y="1411111"/>
              <a:ext cx="6728179" cy="4176889"/>
            </a:xfrm>
            <a:prstGeom prst="rect">
              <a:avLst/>
            </a:prstGeom>
          </p:spPr>
        </p:pic>
        <p:sp>
          <p:nvSpPr>
            <p:cNvPr id="40" name="TextBox 17"/>
            <p:cNvSpPr txBox="1"/>
            <p:nvPr/>
          </p:nvSpPr>
          <p:spPr>
            <a:xfrm>
              <a:off x="5211750" y="1579673"/>
              <a:ext cx="1166472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DE693A"/>
                  </a:solidFill>
                  <a:latin typeface="Arial Narrow"/>
                  <a:cs typeface="Arial Narrow"/>
                </a:rPr>
                <a:t>Información y</a:t>
              </a:r>
            </a:p>
            <a:p>
              <a:r>
                <a:rPr lang="es-ES_tradnl" sz="1100" b="1" kern="1400" spc="100" dirty="0" smtClean="0">
                  <a:solidFill>
                    <a:srgbClr val="DE693A"/>
                  </a:solidFill>
                  <a:latin typeface="Arial Narrow"/>
                  <a:cs typeface="Arial Narrow"/>
                </a:rPr>
                <a:t>Comunicación</a:t>
              </a:r>
              <a:endParaRPr lang="en-US" sz="1100" b="1" kern="1400" spc="100" dirty="0">
                <a:solidFill>
                  <a:srgbClr val="DE693A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35" name="TextBox 8"/>
          <p:cNvSpPr txBox="1"/>
          <p:nvPr/>
        </p:nvSpPr>
        <p:spPr>
          <a:xfrm>
            <a:off x="323482" y="154385"/>
            <a:ext cx="72856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8800" b="1" kern="1400" spc="100" dirty="0" smtClean="0">
                <a:solidFill>
                  <a:srgbClr val="D27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kern="1400" spc="100" dirty="0">
              <a:solidFill>
                <a:srgbClr val="D27A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8"/>
          <p:cNvSpPr txBox="1"/>
          <p:nvPr/>
        </p:nvSpPr>
        <p:spPr>
          <a:xfrm>
            <a:off x="1027469" y="364227"/>
            <a:ext cx="49631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3600" b="1" u="sng" kern="1400" spc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endParaRPr lang="en-US" sz="3600" b="1" u="sng" kern="1400" spc="1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08909" y="1149928"/>
            <a:ext cx="7994074" cy="4932218"/>
            <a:chOff x="2008909" y="1149928"/>
            <a:chExt cx="7994074" cy="493221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6" t="16764" r="17959" b="11335"/>
            <a:stretch/>
          </p:blipFill>
          <p:spPr>
            <a:xfrm>
              <a:off x="2008909" y="1149928"/>
              <a:ext cx="7994074" cy="4932218"/>
            </a:xfrm>
            <a:prstGeom prst="rect">
              <a:avLst/>
            </a:prstGeom>
          </p:spPr>
        </p:pic>
        <p:sp>
          <p:nvSpPr>
            <p:cNvPr id="49" name="TextBox 17"/>
            <p:cNvSpPr txBox="1"/>
            <p:nvPr/>
          </p:nvSpPr>
          <p:spPr>
            <a:xfrm>
              <a:off x="2353769" y="1878829"/>
              <a:ext cx="2047075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20567F"/>
                  </a:solidFill>
                  <a:latin typeface="Arial Narrow"/>
                  <a:cs typeface="Arial Narrow"/>
                </a:rPr>
                <a:t>Gestión del Conocimiento</a:t>
              </a:r>
            </a:p>
            <a:p>
              <a:r>
                <a:rPr lang="es-ES_tradnl" sz="1100" b="1" kern="1400" spc="100" dirty="0" smtClean="0">
                  <a:solidFill>
                    <a:srgbClr val="20567F"/>
                  </a:solidFill>
                  <a:latin typeface="Arial Narrow"/>
                  <a:cs typeface="Arial Narrow"/>
                </a:rPr>
                <a:t>y la Innovación</a:t>
              </a:r>
              <a:endParaRPr lang="en-US" sz="1100" b="1" kern="1400" spc="100" dirty="0">
                <a:solidFill>
                  <a:srgbClr val="20567F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47890" r="79650" b="22488"/>
          <a:stretch/>
        </p:blipFill>
        <p:spPr>
          <a:xfrm>
            <a:off x="372532" y="3285068"/>
            <a:ext cx="2111023" cy="203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28141" r="26859" b="22160"/>
          <a:stretch/>
        </p:blipFill>
        <p:spPr>
          <a:xfrm>
            <a:off x="3048000" y="1930400"/>
            <a:ext cx="5870222" cy="34092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41143" r="45659" b="49806"/>
          <a:stretch/>
        </p:blipFill>
        <p:spPr>
          <a:xfrm>
            <a:off x="5350933" y="2794003"/>
            <a:ext cx="1264356" cy="620887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138311" y="1930400"/>
            <a:ext cx="5012268" cy="1501422"/>
            <a:chOff x="3138311" y="1930400"/>
            <a:chExt cx="5012268" cy="150142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2" t="28142" r="33156" b="49971"/>
            <a:stretch/>
          </p:blipFill>
          <p:spPr>
            <a:xfrm>
              <a:off x="3138311" y="1930400"/>
              <a:ext cx="5012268" cy="1501422"/>
            </a:xfrm>
            <a:prstGeom prst="rect">
              <a:avLst/>
            </a:prstGeom>
          </p:spPr>
        </p:pic>
        <p:sp>
          <p:nvSpPr>
            <p:cNvPr id="26" name="TextBox 17"/>
            <p:cNvSpPr txBox="1"/>
            <p:nvPr/>
          </p:nvSpPr>
          <p:spPr>
            <a:xfrm>
              <a:off x="5503930" y="2094273"/>
              <a:ext cx="185642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9A6780"/>
                  </a:solidFill>
                  <a:latin typeface="Arial Narrow"/>
                  <a:cs typeface="Arial Narrow"/>
                </a:rPr>
                <a:t>Direccionamiento </a:t>
              </a:r>
            </a:p>
            <a:p>
              <a:r>
                <a:rPr lang="es-ES_tradnl" sz="1100" b="1" kern="1400" spc="100" dirty="0" smtClean="0">
                  <a:solidFill>
                    <a:srgbClr val="9A6780"/>
                  </a:solidFill>
                  <a:latin typeface="Arial Narrow"/>
                  <a:cs typeface="Arial Narrow"/>
                </a:rPr>
                <a:t>Estratégico y Planeación</a:t>
              </a:r>
              <a:endParaRPr lang="en-US" sz="1100" b="1" kern="1400" spc="100" dirty="0">
                <a:solidFill>
                  <a:srgbClr val="9A6780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870222" y="2427111"/>
            <a:ext cx="2980267" cy="2528711"/>
            <a:chOff x="5870222" y="2427111"/>
            <a:chExt cx="2980267" cy="2528711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5" t="35382" r="27414" b="27755"/>
            <a:stretch/>
          </p:blipFill>
          <p:spPr>
            <a:xfrm>
              <a:off x="5870222" y="2427111"/>
              <a:ext cx="2980267" cy="2528711"/>
            </a:xfrm>
            <a:prstGeom prst="rect">
              <a:avLst/>
            </a:prstGeom>
          </p:spPr>
        </p:pic>
        <p:sp>
          <p:nvSpPr>
            <p:cNvPr id="29" name="TextBox 17"/>
            <p:cNvSpPr txBox="1"/>
            <p:nvPr/>
          </p:nvSpPr>
          <p:spPr>
            <a:xfrm>
              <a:off x="7645102" y="3403629"/>
              <a:ext cx="1166472" cy="600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100" b="1" kern="1400" spc="100" dirty="0" smtClean="0">
                  <a:solidFill>
                    <a:srgbClr val="5CC9DC"/>
                  </a:solidFill>
                  <a:latin typeface="Arial Narrow"/>
                  <a:cs typeface="Arial Narrow"/>
                </a:rPr>
                <a:t>Gestión con</a:t>
              </a:r>
            </a:p>
            <a:p>
              <a:r>
                <a:rPr lang="es-ES_tradnl" sz="1100" b="1" kern="1400" spc="100" dirty="0" smtClean="0">
                  <a:solidFill>
                    <a:srgbClr val="5CC9DC"/>
                  </a:solidFill>
                  <a:latin typeface="Arial Narrow"/>
                  <a:cs typeface="Arial Narrow"/>
                </a:rPr>
                <a:t>Valores para</a:t>
              </a:r>
            </a:p>
            <a:p>
              <a:r>
                <a:rPr lang="es-ES_tradnl" sz="1100" b="1" kern="1400" spc="100" dirty="0" smtClean="0">
                  <a:solidFill>
                    <a:srgbClr val="5CC9DC"/>
                  </a:solidFill>
                  <a:latin typeface="Arial Narrow"/>
                  <a:cs typeface="Arial Narrow"/>
                </a:rPr>
                <a:t>Resultados</a:t>
              </a:r>
              <a:endParaRPr lang="en-US" sz="1100" b="1" kern="1400" spc="100" dirty="0">
                <a:solidFill>
                  <a:srgbClr val="5CC9DC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3" t="47396" r="3983" b="23311"/>
          <a:stretch/>
        </p:blipFill>
        <p:spPr>
          <a:xfrm>
            <a:off x="9832622" y="3251200"/>
            <a:ext cx="1873956" cy="20094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6"/>
          <a:stretch/>
        </p:blipFill>
        <p:spPr>
          <a:xfrm>
            <a:off x="3048" y="11789"/>
            <a:ext cx="12188952" cy="4629207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3048" y="-1"/>
            <a:ext cx="12188952" cy="6859715"/>
            <a:chOff x="3048" y="-1"/>
            <a:chExt cx="12188952" cy="6859715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-1"/>
              <a:ext cx="12188952" cy="6859715"/>
            </a:xfrm>
            <a:prstGeom prst="rect">
              <a:avLst/>
            </a:prstGeom>
          </p:spPr>
        </p:pic>
        <p:sp>
          <p:nvSpPr>
            <p:cNvPr id="8" name="7 CuadroTexto"/>
            <p:cNvSpPr txBox="1"/>
            <p:nvPr/>
          </p:nvSpPr>
          <p:spPr>
            <a:xfrm>
              <a:off x="3737120" y="3657000"/>
              <a:ext cx="4476405" cy="14207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662648"/>
                </a:avLst>
              </a:prstTxWarp>
              <a:spAutoFit/>
            </a:bodyPr>
            <a:lstStyle/>
            <a:p>
              <a:r>
                <a:rPr lang="es-CO" sz="1400" dirty="0" smtClean="0">
                  <a:solidFill>
                    <a:srgbClr val="E7E6E6">
                      <a:lumMod val="25000"/>
                    </a:srgbClr>
                  </a:solidFill>
                  <a:latin typeface="Arial Narrow" panose="020B0606020202030204" pitchFamily="34" charset="0"/>
                </a:rPr>
                <a:t>VALORES, TRANSPARENCIA Y CAMBIO CULTURAL</a:t>
              </a:r>
              <a:endParaRPr lang="es-CO" sz="1400" dirty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8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968991" y="354842"/>
            <a:ext cx="750627" cy="1555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9077710" y="2523777"/>
            <a:ext cx="3007442" cy="3123672"/>
            <a:chOff x="8787430" y="2523777"/>
            <a:chExt cx="3007442" cy="31236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669"/>
            <a:stretch/>
          </p:blipFill>
          <p:spPr>
            <a:xfrm>
              <a:off x="9241909" y="2523777"/>
              <a:ext cx="2029666" cy="2188837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8787430" y="4939563"/>
              <a:ext cx="300744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smtClean="0">
                  <a:solidFill>
                    <a:srgbClr val="00A5A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Índice Sistémico de Desempeño Institucional</a:t>
              </a:r>
              <a:endParaRPr lang="es-CO" sz="2000" dirty="0">
                <a:solidFill>
                  <a:srgbClr val="00A5A3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11667744" y="2642099"/>
            <a:ext cx="278642" cy="175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78826" y="372760"/>
            <a:ext cx="48014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600" b="1" u="sng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Medición</a:t>
            </a:r>
            <a:r>
              <a:rPr lang="es-CO" sz="3600" b="1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de MIPG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323482" y="154385"/>
            <a:ext cx="72856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8800" b="1" kern="1400" spc="100" dirty="0" smtClean="0">
                <a:solidFill>
                  <a:srgbClr val="D641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8800" b="1" kern="1400" spc="100" dirty="0">
              <a:solidFill>
                <a:srgbClr val="D641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o 1"/>
          <p:cNvGrpSpPr/>
          <p:nvPr/>
        </p:nvGrpSpPr>
        <p:grpSpPr>
          <a:xfrm>
            <a:off x="2769156" y="1237466"/>
            <a:ext cx="5142192" cy="7067489"/>
            <a:chOff x="3750971" y="1096764"/>
            <a:chExt cx="6670552" cy="9168086"/>
          </a:xfrm>
        </p:grpSpPr>
        <p:sp>
          <p:nvSpPr>
            <p:cNvPr id="23" name="Arco 10"/>
            <p:cNvSpPr/>
            <p:nvPr/>
          </p:nvSpPr>
          <p:spPr>
            <a:xfrm rot="2768132">
              <a:off x="2580235" y="2423562"/>
              <a:ext cx="9012024" cy="6670552"/>
            </a:xfrm>
            <a:prstGeom prst="arc">
              <a:avLst>
                <a:gd name="adj1" fmla="val 11140732"/>
                <a:gd name="adj2" fmla="val 14111917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24" name="CuadroTexto 13"/>
            <p:cNvSpPr txBox="1"/>
            <p:nvPr/>
          </p:nvSpPr>
          <p:spPr>
            <a:xfrm>
              <a:off x="5310342" y="1096764"/>
              <a:ext cx="1683391" cy="59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spc="300" dirty="0">
                  <a:solidFill>
                    <a:srgbClr val="3F3F3F"/>
                  </a:solidFill>
                  <a:latin typeface="Arial Narrow" panose="020B0606020202030204" pitchFamily="34" charset="0"/>
                  <a:ea typeface="Arial"/>
                  <a:cs typeface="Arial"/>
                </a:rPr>
                <a:t>A</a:t>
              </a:r>
              <a:r>
                <a:rPr lang="es-CO" sz="2400" b="1" spc="300" dirty="0" smtClean="0">
                  <a:solidFill>
                    <a:srgbClr val="3F3F3F"/>
                  </a:solidFill>
                  <a:latin typeface="Arial Narrow" panose="020B0606020202030204" pitchFamily="34" charset="0"/>
                  <a:ea typeface="Arial"/>
                  <a:cs typeface="Arial"/>
                </a:rPr>
                <a:t>hora</a:t>
              </a:r>
              <a:endParaRPr lang="es-CO" sz="2400" b="1" spc="300" dirty="0">
                <a:solidFill>
                  <a:srgbClr val="3F3F3F"/>
                </a:solidFill>
                <a:latin typeface="Arial Narrow" panose="020B0606020202030204" pitchFamily="34" charset="0"/>
                <a:ea typeface="Arial"/>
                <a:cs typeface="Arial"/>
              </a:endParaRPr>
            </a:p>
          </p:txBody>
        </p:sp>
      </p:grpSp>
      <p:grpSp>
        <p:nvGrpSpPr>
          <p:cNvPr id="34" name="Grupo 1"/>
          <p:cNvGrpSpPr/>
          <p:nvPr/>
        </p:nvGrpSpPr>
        <p:grpSpPr>
          <a:xfrm>
            <a:off x="7164282" y="1275600"/>
            <a:ext cx="5142192" cy="7067489"/>
            <a:chOff x="3750971" y="1096764"/>
            <a:chExt cx="6670552" cy="9168086"/>
          </a:xfrm>
        </p:grpSpPr>
        <p:sp>
          <p:nvSpPr>
            <p:cNvPr id="35" name="Arco 10"/>
            <p:cNvSpPr/>
            <p:nvPr/>
          </p:nvSpPr>
          <p:spPr>
            <a:xfrm rot="2768132">
              <a:off x="2580235" y="2423562"/>
              <a:ext cx="9012024" cy="6670552"/>
            </a:xfrm>
            <a:prstGeom prst="arc">
              <a:avLst>
                <a:gd name="adj1" fmla="val 11140732"/>
                <a:gd name="adj2" fmla="val 14111917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36" name="CuadroTexto 13"/>
            <p:cNvSpPr txBox="1"/>
            <p:nvPr/>
          </p:nvSpPr>
          <p:spPr>
            <a:xfrm>
              <a:off x="5310342" y="1096764"/>
              <a:ext cx="1683391" cy="59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spc="300" dirty="0" smtClean="0">
                  <a:solidFill>
                    <a:srgbClr val="3F3F3F"/>
                  </a:solidFill>
                  <a:latin typeface="Arial Narrow" panose="020B0606020202030204" pitchFamily="34" charset="0"/>
                  <a:ea typeface="Arial"/>
                  <a:cs typeface="Arial"/>
                </a:rPr>
                <a:t>Info</a:t>
              </a:r>
              <a:endParaRPr lang="es-CO" sz="2400" b="1" spc="300" dirty="0">
                <a:solidFill>
                  <a:srgbClr val="3F3F3F"/>
                </a:solidFill>
                <a:latin typeface="Arial Narrow" panose="020B0606020202030204" pitchFamily="34" charset="0"/>
                <a:ea typeface="Arial"/>
                <a:cs typeface="Arial"/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557096" y="2425079"/>
            <a:ext cx="4340380" cy="2868427"/>
            <a:chOff x="266816" y="2425079"/>
            <a:chExt cx="4340380" cy="2868427"/>
          </a:xfrm>
        </p:grpSpPr>
        <p:sp>
          <p:nvSpPr>
            <p:cNvPr id="25" name="24 CuadroTexto"/>
            <p:cNvSpPr txBox="1"/>
            <p:nvPr/>
          </p:nvSpPr>
          <p:spPr>
            <a:xfrm>
              <a:off x="1480854" y="4954952"/>
              <a:ext cx="1909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 preguntas</a:t>
              </a:r>
              <a:endPara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9602" y="2425079"/>
              <a:ext cx="2047594" cy="2283115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16" y="2450433"/>
              <a:ext cx="2047594" cy="2283115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370478" y="4274288"/>
              <a:ext cx="1817565" cy="350875"/>
            </a:xfrm>
            <a:prstGeom prst="rect">
              <a:avLst/>
            </a:prstGeom>
            <a:solidFill>
              <a:srgbClr val="ED5F3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2615670" y="4325610"/>
              <a:ext cx="1817565" cy="350875"/>
            </a:xfrm>
            <a:prstGeom prst="rect">
              <a:avLst/>
            </a:prstGeom>
            <a:solidFill>
              <a:srgbClr val="ED5F3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32" name="20 CuadroTexto"/>
            <p:cNvSpPr txBox="1"/>
            <p:nvPr/>
          </p:nvSpPr>
          <p:spPr>
            <a:xfrm>
              <a:off x="3112442" y="4261565"/>
              <a:ext cx="1267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spc="3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MECI</a:t>
              </a:r>
              <a:endParaRPr lang="es-CO" sz="2000" b="1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20 CuadroTexto"/>
            <p:cNvSpPr txBox="1"/>
            <p:nvPr/>
          </p:nvSpPr>
          <p:spPr>
            <a:xfrm>
              <a:off x="615670" y="4299085"/>
              <a:ext cx="14485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spc="3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FURAG</a:t>
              </a:r>
              <a:endParaRPr lang="es-CO" sz="2000" b="1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uadroTexto 13"/>
            <p:cNvSpPr txBox="1"/>
            <p:nvPr/>
          </p:nvSpPr>
          <p:spPr>
            <a:xfrm>
              <a:off x="2060347" y="2570652"/>
              <a:ext cx="9079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7200" b="1" spc="300" dirty="0" smtClean="0">
                  <a:solidFill>
                    <a:srgbClr val="3F3F3F"/>
                  </a:solidFill>
                  <a:latin typeface="Arial Narrow" panose="020B0606020202030204" pitchFamily="34" charset="0"/>
                  <a:ea typeface="Arial"/>
                  <a:cs typeface="Arial"/>
                </a:rPr>
                <a:t>+</a:t>
              </a:r>
              <a:endParaRPr lang="es-CO" sz="7200" b="1" spc="300" dirty="0">
                <a:solidFill>
                  <a:srgbClr val="3F3F3F"/>
                </a:solidFill>
                <a:latin typeface="Arial Narrow" panose="020B0606020202030204" pitchFamily="34" charset="0"/>
                <a:ea typeface="Arial"/>
                <a:cs typeface="Arial"/>
              </a:endParaRP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4531345" y="2425080"/>
            <a:ext cx="4396354" cy="4015817"/>
            <a:chOff x="4241065" y="2425080"/>
            <a:chExt cx="4396354" cy="40158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3956" y="2425080"/>
              <a:ext cx="2047594" cy="2283115"/>
            </a:xfrm>
            <a:prstGeom prst="rect">
              <a:avLst/>
            </a:prstGeom>
          </p:spPr>
        </p:pic>
        <p:sp>
          <p:nvSpPr>
            <p:cNvPr id="38" name="24 CuadroTexto"/>
            <p:cNvSpPr txBox="1"/>
            <p:nvPr/>
          </p:nvSpPr>
          <p:spPr>
            <a:xfrm>
              <a:off x="5558418" y="4972952"/>
              <a:ext cx="1909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267 preguntas</a:t>
              </a:r>
              <a:endPara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24 CuadroTexto"/>
            <p:cNvSpPr txBox="1"/>
            <p:nvPr/>
          </p:nvSpPr>
          <p:spPr>
            <a:xfrm>
              <a:off x="4241065" y="5841190"/>
              <a:ext cx="1909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217 </a:t>
              </a:r>
            </a:p>
            <a:p>
              <a:pPr algn="ctr"/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evidencia</a:t>
              </a:r>
              <a:endPara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24 CuadroTexto"/>
            <p:cNvSpPr txBox="1"/>
            <p:nvPr/>
          </p:nvSpPr>
          <p:spPr>
            <a:xfrm>
              <a:off x="6727816" y="5856122"/>
              <a:ext cx="1909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  <a:p>
              <a:pPr algn="ctr"/>
              <a:r>
                <a:rPr lang="es-CO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percepción</a:t>
              </a:r>
              <a:endPara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rupo 41"/>
            <p:cNvGrpSpPr/>
            <p:nvPr/>
          </p:nvGrpSpPr>
          <p:grpSpPr>
            <a:xfrm>
              <a:off x="5184345" y="5407819"/>
              <a:ext cx="2509796" cy="433371"/>
              <a:chOff x="5184345" y="5407819"/>
              <a:chExt cx="2509796" cy="433371"/>
            </a:xfrm>
          </p:grpSpPr>
          <p:sp>
            <p:nvSpPr>
              <p:cNvPr id="19" name="Forma libre 18"/>
              <p:cNvSpPr/>
              <p:nvPr/>
            </p:nvSpPr>
            <p:spPr>
              <a:xfrm>
                <a:off x="5184345" y="5548357"/>
                <a:ext cx="2509796" cy="292833"/>
              </a:xfrm>
              <a:custGeom>
                <a:avLst/>
                <a:gdLst>
                  <a:gd name="connsiteX0" fmla="*/ 0 w 3530009"/>
                  <a:gd name="connsiteY0" fmla="*/ 361507 h 414670"/>
                  <a:gd name="connsiteX1" fmla="*/ 0 w 3530009"/>
                  <a:gd name="connsiteY1" fmla="*/ 361507 h 414670"/>
                  <a:gd name="connsiteX2" fmla="*/ 10632 w 3530009"/>
                  <a:gd name="connsiteY2" fmla="*/ 0 h 414670"/>
                  <a:gd name="connsiteX3" fmla="*/ 3530009 w 3530009"/>
                  <a:gd name="connsiteY3" fmla="*/ 10633 h 414670"/>
                  <a:gd name="connsiteX4" fmla="*/ 3530009 w 3530009"/>
                  <a:gd name="connsiteY4" fmla="*/ 10633 h 414670"/>
                  <a:gd name="connsiteX5" fmla="*/ 3530009 w 3530009"/>
                  <a:gd name="connsiteY5" fmla="*/ 414670 h 41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30009" h="414670">
                    <a:moveTo>
                      <a:pt x="0" y="361507"/>
                    </a:moveTo>
                    <a:lnTo>
                      <a:pt x="0" y="361507"/>
                    </a:lnTo>
                    <a:lnTo>
                      <a:pt x="10632" y="0"/>
                    </a:lnTo>
                    <a:lnTo>
                      <a:pt x="3530009" y="10633"/>
                    </a:lnTo>
                    <a:lnTo>
                      <a:pt x="3530009" y="10633"/>
                    </a:lnTo>
                    <a:lnTo>
                      <a:pt x="3530009" y="414670"/>
                    </a:lnTo>
                  </a:path>
                </a:pathLst>
              </a:custGeom>
              <a:noFill/>
              <a:ln w="19050">
                <a:solidFill>
                  <a:srgbClr val="40404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iángulo isósceles 40"/>
              <p:cNvSpPr/>
              <p:nvPr/>
            </p:nvSpPr>
            <p:spPr>
              <a:xfrm>
                <a:off x="6348912" y="5407819"/>
                <a:ext cx="207169" cy="140538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4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" y="4168666"/>
            <a:ext cx="1488396" cy="26893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0" y="4168666"/>
            <a:ext cx="1488396" cy="26893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7774" y="676145"/>
            <a:ext cx="5250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333732"/>
                </a:solidFill>
                <a:latin typeface="Arial Black"/>
                <a:cs typeface="Arial Black"/>
              </a:rPr>
              <a:t>Implementación MIPG</a:t>
            </a:r>
            <a:endParaRPr lang="en-US" sz="28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8286" y="1199365"/>
            <a:ext cx="3175403" cy="0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upo 5"/>
          <p:cNvGrpSpPr/>
          <p:nvPr/>
        </p:nvGrpSpPr>
        <p:grpSpPr>
          <a:xfrm>
            <a:off x="1771694" y="1822778"/>
            <a:ext cx="3854023" cy="2271577"/>
            <a:chOff x="1771694" y="2126911"/>
            <a:chExt cx="3854023" cy="2271577"/>
          </a:xfrm>
        </p:grpSpPr>
        <p:sp>
          <p:nvSpPr>
            <p:cNvPr id="20" name="CuadroTexto 19"/>
            <p:cNvSpPr txBox="1"/>
            <p:nvPr/>
          </p:nvSpPr>
          <p:spPr>
            <a:xfrm>
              <a:off x="1771694" y="4029156"/>
              <a:ext cx="3854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rgbClr val="333732"/>
                  </a:solidFill>
                  <a:latin typeface="Arial Narrow" charset="0"/>
                  <a:ea typeface="Arial Narrow" charset="0"/>
                  <a:cs typeface="Arial Narrow" charset="0"/>
                </a:rPr>
                <a:t>Entidades Nacionales</a:t>
              </a:r>
              <a:endParaRPr lang="es-ES_tradnl" b="1" dirty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" t="11968" r="70883" b="51780"/>
            <a:stretch/>
          </p:blipFill>
          <p:spPr>
            <a:xfrm>
              <a:off x="2703618" y="2126911"/>
              <a:ext cx="2169024" cy="2023777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5937956" y="1771652"/>
            <a:ext cx="3854023" cy="2337057"/>
            <a:chOff x="5937956" y="2075785"/>
            <a:chExt cx="3854023" cy="2337057"/>
          </a:xfrm>
        </p:grpSpPr>
        <p:sp>
          <p:nvSpPr>
            <p:cNvPr id="26" name="CuadroTexto 25"/>
            <p:cNvSpPr txBox="1"/>
            <p:nvPr/>
          </p:nvSpPr>
          <p:spPr>
            <a:xfrm>
              <a:off x="5937956" y="4043510"/>
              <a:ext cx="3854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rgbClr val="333732"/>
                  </a:solidFill>
                  <a:latin typeface="Arial Narrow" charset="0"/>
                  <a:ea typeface="Arial Narrow" charset="0"/>
                  <a:cs typeface="Arial Narrow" charset="0"/>
                </a:rPr>
                <a:t>Entidades Territoriales</a:t>
              </a:r>
              <a:endParaRPr lang="es-ES_tradnl" b="1" dirty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56" t="33476" r="27449" b="31660"/>
            <a:stretch/>
          </p:blipFill>
          <p:spPr>
            <a:xfrm>
              <a:off x="6635606" y="2075785"/>
              <a:ext cx="2458722" cy="1953371"/>
            </a:xfrm>
            <a:prstGeom prst="rect">
              <a:avLst/>
            </a:prstGeom>
          </p:spPr>
        </p:pic>
      </p:grpSp>
      <p:sp>
        <p:nvSpPr>
          <p:cNvPr id="29" name="CuadroTexto 28"/>
          <p:cNvSpPr txBox="1"/>
          <p:nvPr/>
        </p:nvSpPr>
        <p:spPr>
          <a:xfrm>
            <a:off x="1771694" y="4647067"/>
            <a:ext cx="385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ACTUALIZACIÓN</a:t>
            </a:r>
            <a:endParaRPr lang="es-ES_tradnl" b="1" spc="300" dirty="0">
              <a:solidFill>
                <a:srgbClr val="33373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937956" y="4661421"/>
            <a:ext cx="385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IMPLEMENTACIÓN</a:t>
            </a:r>
            <a:endParaRPr lang="es-ES_tradnl" b="1" spc="300" dirty="0">
              <a:solidFill>
                <a:srgbClr val="33373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="" xmlns:a16="http://schemas.microsoft.com/office/drawing/2014/main" id="{BBBC36A0-7366-47E8-8F77-484A05289E3D}"/>
              </a:ext>
            </a:extLst>
          </p:cNvPr>
          <p:cNvCxnSpPr>
            <a:cxnSpLocks/>
          </p:cNvCxnSpPr>
          <p:nvPr/>
        </p:nvCxnSpPr>
        <p:spPr>
          <a:xfrm flipH="1">
            <a:off x="5777119" y="1665484"/>
            <a:ext cx="9435" cy="4542332"/>
          </a:xfrm>
          <a:prstGeom prst="line">
            <a:avLst/>
          </a:prstGeom>
          <a:ln w="28575" cap="flat" cmpd="sng" algn="ctr">
            <a:solidFill>
              <a:srgbClr val="00ABC9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28"/>
          <p:cNvSpPr txBox="1"/>
          <p:nvPr/>
        </p:nvSpPr>
        <p:spPr>
          <a:xfrm>
            <a:off x="2552131" y="4984133"/>
            <a:ext cx="3073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 smtClean="0">
                <a:solidFill>
                  <a:srgbClr val="ED7D31"/>
                </a:solidFill>
                <a:latin typeface="Arial Narrow" charset="0"/>
                <a:ea typeface="Arial Narrow" charset="0"/>
                <a:cs typeface="Arial Narrow" charset="0"/>
              </a:rPr>
              <a:t>Actualización</a:t>
            </a:r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 institucionalidad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Línea Base: FURAG II</a:t>
            </a:r>
          </a:p>
          <a:p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    </a:t>
            </a:r>
            <a:r>
              <a:rPr lang="es-ES_tradnl" sz="1400" b="1" spc="300" dirty="0">
                <a:solidFill>
                  <a:srgbClr val="ED7D31"/>
                </a:solidFill>
                <a:latin typeface="Arial Narrow" charset="0"/>
                <a:ea typeface="Arial Narrow" charset="0"/>
                <a:cs typeface="Arial Narrow" charset="0"/>
              </a:rPr>
              <a:t>17-oct al 17-nov</a:t>
            </a:r>
            <a:endParaRPr lang="es-ES_tradnl" sz="1400" b="1" spc="300" dirty="0" smtClean="0">
              <a:solidFill>
                <a:srgbClr val="333732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Autodiagnóstico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Adecuaciones y ajustes</a:t>
            </a:r>
          </a:p>
        </p:txBody>
      </p:sp>
      <p:sp>
        <p:nvSpPr>
          <p:cNvPr id="18" name="CuadroTexto 28"/>
          <p:cNvSpPr txBox="1"/>
          <p:nvPr/>
        </p:nvSpPr>
        <p:spPr>
          <a:xfrm>
            <a:off x="6635606" y="5016399"/>
            <a:ext cx="3073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 smtClean="0">
                <a:solidFill>
                  <a:srgbClr val="ED7D31"/>
                </a:solidFill>
                <a:latin typeface="Arial Narrow" charset="0"/>
                <a:ea typeface="Arial Narrow" charset="0"/>
                <a:cs typeface="Arial Narrow" charset="0"/>
              </a:rPr>
              <a:t>Creación</a:t>
            </a:r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 institucionalidad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Línea </a:t>
            </a:r>
            <a:r>
              <a:rPr lang="es-ES_tradnl" sz="1400" b="1" spc="300" dirty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Base: FURAG II</a:t>
            </a:r>
          </a:p>
          <a:p>
            <a:r>
              <a:rPr lang="es-ES_tradnl" sz="1400" b="1" spc="300" dirty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   </a:t>
            </a:r>
            <a:r>
              <a:rPr lang="es-ES_tradnl" sz="1400" b="1" spc="300" dirty="0">
                <a:solidFill>
                  <a:srgbClr val="ED7D31"/>
                </a:solidFill>
                <a:latin typeface="Arial Narrow" charset="0"/>
                <a:ea typeface="Arial Narrow" charset="0"/>
                <a:cs typeface="Arial Narrow" charset="0"/>
              </a:rPr>
              <a:t>17-oct al 17-nov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Autodiagnóstico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spc="300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Adecuaciones y ajustes</a:t>
            </a:r>
          </a:p>
        </p:txBody>
      </p:sp>
      <p:sp>
        <p:nvSpPr>
          <p:cNvPr id="21" name="CuadroTexto 25"/>
          <p:cNvSpPr txBox="1"/>
          <p:nvPr/>
        </p:nvSpPr>
        <p:spPr>
          <a:xfrm>
            <a:off x="5936729" y="4035196"/>
            <a:ext cx="385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Énfasis en 170 municipios </a:t>
            </a:r>
            <a:r>
              <a:rPr lang="es-ES_tradnl" sz="1400" b="1" dirty="0" err="1" smtClean="0">
                <a:solidFill>
                  <a:srgbClr val="333732"/>
                </a:solidFill>
                <a:latin typeface="Arial Narrow" charset="0"/>
                <a:ea typeface="Arial Narrow" charset="0"/>
                <a:cs typeface="Arial Narrow" charset="0"/>
              </a:rPr>
              <a:t>PEDTs</a:t>
            </a:r>
            <a:endParaRPr lang="es-ES_tradnl" sz="1400" b="1" dirty="0">
              <a:solidFill>
                <a:srgbClr val="33373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" y="4168666"/>
            <a:ext cx="1488396" cy="2689334"/>
          </a:xfrm>
          <a:prstGeom prst="rect">
            <a:avLst/>
          </a:prstGeom>
        </p:spPr>
      </p:pic>
      <p:sp>
        <p:nvSpPr>
          <p:cNvPr id="21" name="Rectangle 18"/>
          <p:cNvSpPr/>
          <p:nvPr/>
        </p:nvSpPr>
        <p:spPr>
          <a:xfrm>
            <a:off x="368209" y="482979"/>
            <a:ext cx="3100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600" b="1" u="sng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Beneficios</a:t>
            </a:r>
            <a:endParaRPr lang="en-US" sz="3600" b="1" u="sng" dirty="0">
              <a:solidFill>
                <a:srgbClr val="3F3F3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2" y="1294196"/>
            <a:ext cx="2844138" cy="790066"/>
          </a:xfrm>
          <a:prstGeom prst="rect">
            <a:avLst/>
          </a:prstGeom>
        </p:spPr>
      </p:pic>
      <p:sp>
        <p:nvSpPr>
          <p:cNvPr id="26" name="Rectángulo 3"/>
          <p:cNvSpPr/>
          <p:nvPr/>
        </p:nvSpPr>
        <p:spPr>
          <a:xfrm>
            <a:off x="869577" y="5775702"/>
            <a:ext cx="1089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16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O" sz="3600" dirty="0">
                <a:solidFill>
                  <a:schemeClr val="bg1">
                    <a:lumMod val="50000"/>
                  </a:schemeClr>
                </a:solidFill>
              </a:rPr>
              <a:t>Es </a:t>
            </a:r>
            <a:r>
              <a:rPr lang="es-CO" sz="3600" dirty="0">
                <a:solidFill>
                  <a:srgbClr val="239DAD"/>
                </a:solidFill>
              </a:rPr>
              <a:t>una </a:t>
            </a:r>
            <a:r>
              <a:rPr lang="es-CO" sz="3600" dirty="0" smtClean="0">
                <a:solidFill>
                  <a:srgbClr val="239DAD"/>
                </a:solidFill>
              </a:rPr>
              <a:t>mejor manera </a:t>
            </a:r>
            <a:r>
              <a:rPr lang="es-CO" sz="3600" dirty="0">
                <a:solidFill>
                  <a:schemeClr val="bg1">
                    <a:lumMod val="50000"/>
                  </a:schemeClr>
                </a:solidFill>
              </a:rPr>
              <a:t>de hacer y </a:t>
            </a:r>
            <a:r>
              <a:rPr lang="es-CO" sz="3600" dirty="0">
                <a:solidFill>
                  <a:srgbClr val="239DAD"/>
                </a:solidFill>
              </a:rPr>
              <a:t>no más cosas </a:t>
            </a:r>
            <a:r>
              <a:rPr lang="es-CO" sz="3600" dirty="0">
                <a:solidFill>
                  <a:schemeClr val="bg1">
                    <a:lumMod val="50000"/>
                  </a:schemeClr>
                </a:solidFill>
              </a:rPr>
              <a:t>por </a:t>
            </a:r>
            <a:r>
              <a:rPr lang="es-CO" sz="3600" dirty="0" smtClean="0">
                <a:solidFill>
                  <a:schemeClr val="bg1">
                    <a:lumMod val="50000"/>
                  </a:schemeClr>
                </a:solidFill>
              </a:rPr>
              <a:t>hacer</a:t>
            </a:r>
            <a:endParaRPr lang="es-CO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Diagrama 4"/>
          <p:cNvGraphicFramePr/>
          <p:nvPr>
            <p:extLst>
              <p:ext uri="{D42A27DB-BD31-4B8C-83A1-F6EECF244321}">
                <p14:modId xmlns:p14="http://schemas.microsoft.com/office/powerpoint/2010/main" val="2091934998"/>
              </p:ext>
            </p:extLst>
          </p:nvPr>
        </p:nvGraphicFramePr>
        <p:xfrm>
          <a:off x="5334725" y="651060"/>
          <a:ext cx="5767793" cy="5124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1"/>
          <p:cNvGraphicFramePr/>
          <p:nvPr>
            <p:extLst>
              <p:ext uri="{D42A27DB-BD31-4B8C-83A1-F6EECF244321}">
                <p14:modId xmlns:p14="http://schemas.microsoft.com/office/powerpoint/2010/main" val="2696650995"/>
              </p:ext>
            </p:extLst>
          </p:nvPr>
        </p:nvGraphicFramePr>
        <p:xfrm>
          <a:off x="2523066" y="1142825"/>
          <a:ext cx="3364986" cy="3917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Elipse 5"/>
          <p:cNvSpPr/>
          <p:nvPr/>
        </p:nvSpPr>
        <p:spPr>
          <a:xfrm>
            <a:off x="5729254" y="897880"/>
            <a:ext cx="218031" cy="222846"/>
          </a:xfrm>
          <a:prstGeom prst="ellipse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11"/>
          <p:cNvSpPr/>
          <p:nvPr/>
        </p:nvSpPr>
        <p:spPr>
          <a:xfrm>
            <a:off x="5723956" y="1182773"/>
            <a:ext cx="218031" cy="22284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2"/>
          <p:cNvSpPr/>
          <p:nvPr/>
        </p:nvSpPr>
        <p:spPr>
          <a:xfrm>
            <a:off x="6286994" y="3378512"/>
            <a:ext cx="218031" cy="222846"/>
          </a:xfrm>
          <a:prstGeom prst="ellipse">
            <a:avLst/>
          </a:prstGeom>
          <a:solidFill>
            <a:srgbClr val="239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3"/>
          <p:cNvSpPr/>
          <p:nvPr/>
        </p:nvSpPr>
        <p:spPr>
          <a:xfrm>
            <a:off x="6177978" y="1789963"/>
            <a:ext cx="218031" cy="222846"/>
          </a:xfrm>
          <a:prstGeom prst="ellipse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4"/>
          <p:cNvSpPr/>
          <p:nvPr/>
        </p:nvSpPr>
        <p:spPr>
          <a:xfrm>
            <a:off x="6177978" y="2083954"/>
            <a:ext cx="218031" cy="22284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23"/>
          <p:cNvSpPr/>
          <p:nvPr/>
        </p:nvSpPr>
        <p:spPr>
          <a:xfrm>
            <a:off x="6290340" y="2783262"/>
            <a:ext cx="218031" cy="222846"/>
          </a:xfrm>
          <a:prstGeom prst="ellipse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24"/>
          <p:cNvSpPr/>
          <p:nvPr/>
        </p:nvSpPr>
        <p:spPr>
          <a:xfrm>
            <a:off x="6286994" y="3071642"/>
            <a:ext cx="218031" cy="22284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29"/>
          <p:cNvSpPr/>
          <p:nvPr/>
        </p:nvSpPr>
        <p:spPr>
          <a:xfrm>
            <a:off x="6162152" y="4327563"/>
            <a:ext cx="218031" cy="222846"/>
          </a:xfrm>
          <a:prstGeom prst="ellipse">
            <a:avLst/>
          </a:prstGeom>
          <a:solidFill>
            <a:srgbClr val="239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30"/>
          <p:cNvSpPr/>
          <p:nvPr/>
        </p:nvSpPr>
        <p:spPr>
          <a:xfrm>
            <a:off x="6154364" y="3720014"/>
            <a:ext cx="218031" cy="222846"/>
          </a:xfrm>
          <a:prstGeom prst="ellipse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31"/>
          <p:cNvSpPr/>
          <p:nvPr/>
        </p:nvSpPr>
        <p:spPr>
          <a:xfrm>
            <a:off x="6154364" y="4005657"/>
            <a:ext cx="218031" cy="22284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32"/>
          <p:cNvSpPr/>
          <p:nvPr/>
        </p:nvSpPr>
        <p:spPr>
          <a:xfrm>
            <a:off x="5710619" y="4802424"/>
            <a:ext cx="218031" cy="222846"/>
          </a:xfrm>
          <a:prstGeom prst="ellipse">
            <a:avLst/>
          </a:prstGeom>
          <a:solidFill>
            <a:srgbClr val="EB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33"/>
          <p:cNvSpPr/>
          <p:nvPr/>
        </p:nvSpPr>
        <p:spPr>
          <a:xfrm>
            <a:off x="5710619" y="5087317"/>
            <a:ext cx="218031" cy="22284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34"/>
          <p:cNvSpPr/>
          <p:nvPr/>
        </p:nvSpPr>
        <p:spPr>
          <a:xfrm>
            <a:off x="5710618" y="5406398"/>
            <a:ext cx="218031" cy="222846"/>
          </a:xfrm>
          <a:prstGeom prst="ellipse">
            <a:avLst/>
          </a:prstGeom>
          <a:solidFill>
            <a:srgbClr val="239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86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PG_3_CS6_slide_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6854" y="885537"/>
            <a:ext cx="61406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400" b="1" dirty="0">
                <a:solidFill>
                  <a:srgbClr val="333732"/>
                </a:solidFill>
                <a:latin typeface="Arial "/>
                <a:cs typeface="Arial "/>
              </a:rPr>
              <a:t>La </a:t>
            </a:r>
            <a:r>
              <a:rPr lang="en-AU" sz="4400" b="1" u="sng" dirty="0" err="1">
                <a:solidFill>
                  <a:srgbClr val="333732"/>
                </a:solidFill>
                <a:latin typeface="Arial "/>
                <a:cs typeface="Arial "/>
              </a:rPr>
              <a:t>implementación</a:t>
            </a:r>
            <a:r>
              <a:rPr lang="en-AU" sz="4400" b="1" u="sng" dirty="0">
                <a:solidFill>
                  <a:srgbClr val="333732"/>
                </a:solidFill>
                <a:latin typeface="Arial "/>
                <a:cs typeface="Arial "/>
              </a:rPr>
              <a:t/>
            </a:r>
            <a:br>
              <a:rPr lang="en-AU" sz="4400" b="1" u="sng" dirty="0">
                <a:solidFill>
                  <a:srgbClr val="333732"/>
                </a:solidFill>
                <a:latin typeface="Arial "/>
                <a:cs typeface="Arial "/>
              </a:rPr>
            </a:br>
            <a:r>
              <a:rPr lang="en-AU" sz="4400" b="1" dirty="0" err="1">
                <a:solidFill>
                  <a:srgbClr val="333732"/>
                </a:solidFill>
                <a:latin typeface="Arial "/>
                <a:cs typeface="Arial "/>
              </a:rPr>
              <a:t>es</a:t>
            </a:r>
            <a:r>
              <a:rPr lang="en-AU" sz="4400" b="1" dirty="0">
                <a:solidFill>
                  <a:srgbClr val="333732"/>
                </a:solidFill>
                <a:latin typeface="Arial "/>
                <a:cs typeface="Arial "/>
              </a:rPr>
              <a:t> un </a:t>
            </a:r>
            <a:r>
              <a:rPr lang="en-AU" sz="4400" b="1" dirty="0" err="1">
                <a:solidFill>
                  <a:srgbClr val="333732"/>
                </a:solidFill>
                <a:latin typeface="Arial "/>
                <a:cs typeface="Arial "/>
              </a:rPr>
              <a:t>reto</a:t>
            </a:r>
            <a:r>
              <a:rPr lang="en-AU" sz="4400" b="1" dirty="0">
                <a:solidFill>
                  <a:srgbClr val="333732"/>
                </a:solidFill>
                <a:latin typeface="Arial "/>
                <a:cs typeface="Arial "/>
              </a:rPr>
              <a:t> </a:t>
            </a:r>
            <a:br>
              <a:rPr lang="en-AU" sz="4400" b="1" dirty="0">
                <a:solidFill>
                  <a:srgbClr val="333732"/>
                </a:solidFill>
                <a:latin typeface="Arial "/>
                <a:cs typeface="Arial "/>
              </a:rPr>
            </a:br>
            <a:r>
              <a:rPr lang="en-AU" sz="4400" b="1" dirty="0">
                <a:solidFill>
                  <a:srgbClr val="333732"/>
                </a:solidFill>
                <a:latin typeface="Arial "/>
                <a:cs typeface="Arial "/>
              </a:rPr>
              <a:t>de </a:t>
            </a:r>
            <a:r>
              <a:rPr lang="en-AU" sz="4400" b="1" dirty="0" err="1">
                <a:solidFill>
                  <a:srgbClr val="333732"/>
                </a:solidFill>
                <a:latin typeface="Arial "/>
                <a:cs typeface="Arial "/>
              </a:rPr>
              <a:t>todos</a:t>
            </a:r>
            <a:endParaRPr lang="en-AU" sz="4400" b="1" dirty="0">
              <a:solidFill>
                <a:srgbClr val="333732"/>
              </a:solidFill>
              <a:latin typeface="Arial "/>
              <a:cs typeface="Arial 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793793" y="2514600"/>
            <a:ext cx="206478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PG_4_CS6-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17B7A0B0-DB68-4A84-9DA2-D3258E565953}"/>
              </a:ext>
            </a:extLst>
          </p:cNvPr>
          <p:cNvSpPr/>
          <p:nvPr/>
        </p:nvSpPr>
        <p:spPr>
          <a:xfrm>
            <a:off x="574261" y="1443789"/>
            <a:ext cx="11088350" cy="2994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6711" y="1821104"/>
            <a:ext cx="799857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_tradnl" sz="4400" b="1" dirty="0">
                <a:solidFill>
                  <a:prstClr val="black"/>
                </a:solidFill>
                <a:latin typeface="Arial"/>
                <a:cs typeface="Arial"/>
              </a:rPr>
              <a:t>Conoce más detalles de</a:t>
            </a:r>
            <a:endParaRPr lang="en-US" sz="4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57426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1" descr="logo_mipg_FINAL_tell-02.png">
            <a:extLst>
              <a:ext uri="{FF2B5EF4-FFF2-40B4-BE49-F238E27FC236}">
                <a16:creationId xmlns="" xmlns:a16="http://schemas.microsoft.com/office/drawing/2014/main" id="{03C17C48-D86B-4BC0-A883-44A06770D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08" b="30978"/>
          <a:stretch/>
        </p:blipFill>
        <p:spPr>
          <a:xfrm>
            <a:off x="2243328" y="2388641"/>
            <a:ext cx="7705344" cy="171650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9EB2A7FA-F2B5-43E4-A4C9-DB1CEF2D5EC5}"/>
              </a:ext>
            </a:extLst>
          </p:cNvPr>
          <p:cNvSpPr/>
          <p:nvPr/>
        </p:nvSpPr>
        <p:spPr>
          <a:xfrm>
            <a:off x="574261" y="4303613"/>
            <a:ext cx="11088350" cy="1439462"/>
          </a:xfrm>
          <a:prstGeom prst="rect">
            <a:avLst/>
          </a:prstGeom>
          <a:solidFill>
            <a:srgbClr val="EB7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6464" y="4789326"/>
            <a:ext cx="93990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600" u="sng" spc="300" dirty="0">
                <a:solidFill>
                  <a:srgbClr val="FFFFFF"/>
                </a:solidFill>
                <a:latin typeface="Arial Narrow"/>
                <a:cs typeface="Arial Narrow"/>
              </a:rPr>
              <a:t>www.funcionpublica.gov.co/eva/mipg</a:t>
            </a:r>
            <a:r>
              <a:rPr lang="pt-BR" sz="3600" u="sng" spc="300" dirty="0" smtClean="0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endParaRPr lang="en-AU" sz="3600" u="sng" spc="3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793793" y="2514600"/>
            <a:ext cx="206478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09" y="2099873"/>
            <a:ext cx="8573742" cy="48569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33726" y="2005312"/>
            <a:ext cx="9809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0" i="0" dirty="0" smtClean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“Por permitirnos hacer público lo público”  </a:t>
            </a:r>
            <a:endParaRPr lang="es-CO" sz="3600" dirty="0">
              <a:latin typeface="Century Gothic" panose="020B0502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80302" y="715433"/>
            <a:ext cx="47788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 i="1" dirty="0" smtClean="0">
                <a:solidFill>
                  <a:srgbClr val="169578"/>
                </a:solidFill>
                <a:latin typeface="Century Gothic" panose="020B0502020202020204" pitchFamily="34" charset="0"/>
              </a:rPr>
              <a:t>GRACIAS</a:t>
            </a:r>
            <a:endParaRPr lang="es-CO" sz="8000" b="1" i="1" dirty="0">
              <a:solidFill>
                <a:srgbClr val="169578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242822" y="4730262"/>
            <a:ext cx="591624" cy="650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9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5">
            <a:extLst>
              <a:ext uri="{FF2B5EF4-FFF2-40B4-BE49-F238E27FC236}">
                <a16:creationId xmlns="" xmlns:a16="http://schemas.microsoft.com/office/drawing/2014/main" id="{A52E3549-AFA8-4A22-9237-4BB3999F4252}"/>
              </a:ext>
            </a:extLst>
          </p:cNvPr>
          <p:cNvSpPr/>
          <p:nvPr/>
        </p:nvSpPr>
        <p:spPr>
          <a:xfrm>
            <a:off x="792339" y="241292"/>
            <a:ext cx="7355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333732"/>
                </a:solidFill>
                <a:latin typeface="Arial Black"/>
                <a:cs typeface="Arial Black"/>
              </a:rPr>
              <a:t>Gestión de las Entidades Públicas</a:t>
            </a:r>
            <a:endParaRPr lang="en-US" sz="24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pic>
        <p:nvPicPr>
          <p:cNvPr id="90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5" y="4851935"/>
            <a:ext cx="1916225" cy="985714"/>
          </a:xfrm>
          <a:prstGeom prst="rect">
            <a:avLst/>
          </a:prstGeom>
        </p:spPr>
      </p:pic>
      <p:pic>
        <p:nvPicPr>
          <p:cNvPr id="93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780" y="4851935"/>
            <a:ext cx="1639437" cy="1197050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4995298" y="1255776"/>
            <a:ext cx="1950720" cy="2379818"/>
            <a:chOff x="1536192" y="1255776"/>
            <a:chExt cx="1950720" cy="2379818"/>
          </a:xfrm>
        </p:grpSpPr>
        <p:sp>
          <p:nvSpPr>
            <p:cNvPr id="19" name="TextBox 3">
              <a:extLst>
                <a:ext uri="{FF2B5EF4-FFF2-40B4-BE49-F238E27FC236}">
                  <a16:creationId xmlns="" xmlns:a16="http://schemas.microsoft.com/office/drawing/2014/main" id="{7AA7AD55-6901-427C-84A6-6E893854E700}"/>
                </a:ext>
              </a:extLst>
            </p:cNvPr>
            <p:cNvSpPr txBox="1"/>
            <p:nvPr/>
          </p:nvSpPr>
          <p:spPr>
            <a:xfrm>
              <a:off x="1795695" y="3173929"/>
              <a:ext cx="1260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kern="1400" spc="100" dirty="0" smtClean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Talento humano</a:t>
              </a:r>
              <a:endParaRPr lang="en-US" sz="1200" b="1" kern="1400" spc="1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0" t="18311" r="70300" b="54489"/>
            <a:stretch/>
          </p:blipFill>
          <p:spPr>
            <a:xfrm>
              <a:off x="1536192" y="1255776"/>
              <a:ext cx="1950720" cy="1865376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1673243" y="1341120"/>
            <a:ext cx="2249556" cy="2479140"/>
            <a:chOff x="4910262" y="1341120"/>
            <a:chExt cx="2249556" cy="2479140"/>
          </a:xfrm>
        </p:grpSpPr>
        <p:sp>
          <p:nvSpPr>
            <p:cNvPr id="83" name="TextBox 3">
              <a:extLst>
                <a:ext uri="{FF2B5EF4-FFF2-40B4-BE49-F238E27FC236}">
                  <a16:creationId xmlns="" xmlns:a16="http://schemas.microsoft.com/office/drawing/2014/main" id="{7AA7AD55-6901-427C-84A6-6E893854E700}"/>
                </a:ext>
              </a:extLst>
            </p:cNvPr>
            <p:cNvSpPr txBox="1"/>
            <p:nvPr/>
          </p:nvSpPr>
          <p:spPr>
            <a:xfrm>
              <a:off x="4910262" y="3173929"/>
              <a:ext cx="22495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kern="1400" spc="100" dirty="0" smtClean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Recursos presupuestales, </a:t>
              </a:r>
            </a:p>
            <a:p>
              <a:pPr algn="ctr"/>
              <a:r>
                <a:rPr lang="es-ES_tradnl" sz="1200" b="1" kern="1400" spc="100" dirty="0" smtClean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físicos y tecnológicos </a:t>
              </a:r>
              <a:endParaRPr lang="en-US" sz="1200" b="1" kern="1400" spc="1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00" t="19555" r="41200" b="53067"/>
            <a:stretch/>
          </p:blipFill>
          <p:spPr>
            <a:xfrm>
              <a:off x="5035296" y="1341120"/>
              <a:ext cx="1999488" cy="1877568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6513282" y="3971003"/>
            <a:ext cx="2582397" cy="2605532"/>
            <a:chOff x="8096641" y="1414272"/>
            <a:chExt cx="2582397" cy="2605532"/>
          </a:xfrm>
        </p:grpSpPr>
        <p:sp>
          <p:nvSpPr>
            <p:cNvPr id="86" name="TextBox 3">
              <a:extLst>
                <a:ext uri="{FF2B5EF4-FFF2-40B4-BE49-F238E27FC236}">
                  <a16:creationId xmlns="" xmlns:a16="http://schemas.microsoft.com/office/drawing/2014/main" id="{91B49A2F-D3A8-4880-A650-52499B1ED667}"/>
                </a:ext>
              </a:extLst>
            </p:cNvPr>
            <p:cNvSpPr txBox="1"/>
            <p:nvPr/>
          </p:nvSpPr>
          <p:spPr>
            <a:xfrm>
              <a:off x="8096641" y="3188807"/>
              <a:ext cx="25823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kern="1400" spc="100" dirty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Evaluar, rendir cuentas, </a:t>
              </a:r>
              <a:r>
                <a:rPr lang="es-ES_tradnl" sz="1200" b="1" kern="1400" spc="100" dirty="0" smtClean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suministrar información, promover transparencia </a:t>
              </a:r>
            </a:p>
            <a:p>
              <a:pPr algn="ctr"/>
              <a:r>
                <a:rPr lang="es-ES_tradnl" sz="1200" b="1" kern="1400" spc="100" dirty="0" smtClean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comunicar </a:t>
              </a:r>
              <a:endParaRPr lang="en-US" sz="1200" b="1" kern="1400" spc="1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0" t="20622" r="12800" b="54489"/>
            <a:stretch/>
          </p:blipFill>
          <p:spPr>
            <a:xfrm>
              <a:off x="8400288" y="1414272"/>
              <a:ext cx="2097024" cy="1706880"/>
            </a:xfrm>
            <a:prstGeom prst="rect">
              <a:avLst/>
            </a:prstGeom>
          </p:spPr>
        </p:pic>
      </p:grpSp>
      <p:grpSp>
        <p:nvGrpSpPr>
          <p:cNvPr id="24" name="Grupo 23"/>
          <p:cNvGrpSpPr/>
          <p:nvPr/>
        </p:nvGrpSpPr>
        <p:grpSpPr>
          <a:xfrm>
            <a:off x="8033775" y="1393634"/>
            <a:ext cx="2212020" cy="2284264"/>
            <a:chOff x="2969580" y="3962400"/>
            <a:chExt cx="2212020" cy="2284264"/>
          </a:xfrm>
        </p:grpSpPr>
        <p:sp>
          <p:nvSpPr>
            <p:cNvPr id="84" name="TextBox 3">
              <a:extLst>
                <a:ext uri="{FF2B5EF4-FFF2-40B4-BE49-F238E27FC236}">
                  <a16:creationId xmlns="" xmlns:a16="http://schemas.microsoft.com/office/drawing/2014/main" id="{007E611D-9134-44E1-851A-A755A98E51A7}"/>
                </a:ext>
              </a:extLst>
            </p:cNvPr>
            <p:cNvSpPr txBox="1"/>
            <p:nvPr/>
          </p:nvSpPr>
          <p:spPr>
            <a:xfrm>
              <a:off x="2969580" y="5784999"/>
              <a:ext cx="2212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kern="1400" spc="100" dirty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Planear, ejecutar contratar </a:t>
              </a:r>
              <a:endParaRPr lang="en-US" sz="1200" b="1" kern="1400" spc="1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0" t="54756" r="56400" b="19111"/>
            <a:stretch/>
          </p:blipFill>
          <p:spPr>
            <a:xfrm>
              <a:off x="3084576" y="3962400"/>
              <a:ext cx="2097024" cy="1792224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3028031" y="4049873"/>
            <a:ext cx="2884049" cy="2495100"/>
            <a:chOff x="6256789" y="4120896"/>
            <a:chExt cx="2884049" cy="2495100"/>
          </a:xfrm>
        </p:grpSpPr>
        <p:sp>
          <p:nvSpPr>
            <p:cNvPr id="85" name="TextBox 3">
              <a:extLst>
                <a:ext uri="{FF2B5EF4-FFF2-40B4-BE49-F238E27FC236}">
                  <a16:creationId xmlns="" xmlns:a16="http://schemas.microsoft.com/office/drawing/2014/main" id="{6FA8EADB-4343-413C-846A-72DB1551CC80}"/>
                </a:ext>
              </a:extLst>
            </p:cNvPr>
            <p:cNvSpPr txBox="1"/>
            <p:nvPr/>
          </p:nvSpPr>
          <p:spPr>
            <a:xfrm>
              <a:off x="6256789" y="5784999"/>
              <a:ext cx="28840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kern="1400" spc="100" dirty="0" smtClean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Controlar, prevenir, documentar, promover buen servicio, </a:t>
              </a:r>
              <a:r>
                <a:rPr lang="es-ES_tradnl" sz="1200" b="1" kern="1400" spc="100" dirty="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gestionar conocimiento </a:t>
              </a:r>
              <a:endParaRPr lang="en-US" sz="1200" b="1" kern="1400" spc="1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00" t="57066" r="28600" b="18756"/>
            <a:stretch/>
          </p:blipFill>
          <p:spPr>
            <a:xfrm>
              <a:off x="6851904" y="4120896"/>
              <a:ext cx="1719072" cy="1658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90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528298" y="1322765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Planeación Institucional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0833" y="259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4154355" y="407278"/>
            <a:ext cx="5872563" cy="543575"/>
            <a:chOff x="4139414" y="567274"/>
            <a:chExt cx="5872563" cy="543575"/>
          </a:xfrm>
        </p:grpSpPr>
        <p:sp>
          <p:nvSpPr>
            <p:cNvPr id="67" name="Rectangle 66"/>
            <p:cNvSpPr/>
            <p:nvPr/>
          </p:nvSpPr>
          <p:spPr>
            <a:xfrm>
              <a:off x="4139414" y="649184"/>
              <a:ext cx="58725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>
                  <a:solidFill>
                    <a:srgbClr val="181717"/>
                  </a:solidFill>
                  <a:latin typeface="Arial Black"/>
                  <a:cs typeface="Arial Black"/>
                </a:rPr>
                <a:t>10</a:t>
              </a:r>
              <a:r>
                <a:rPr lang="pt-BR" sz="24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/>
                  <a:cs typeface="Arial Black"/>
                </a:rPr>
                <a:t> Entidades     </a:t>
              </a:r>
              <a:r>
                <a:rPr lang="pt-BR" sz="2400" dirty="0" smtClean="0">
                  <a:solidFill>
                    <a:srgbClr val="E7E6E6">
                      <a:lumMod val="10000"/>
                    </a:srgbClr>
                  </a:solidFill>
                  <a:latin typeface="Arial Black"/>
                  <a:cs typeface="Arial Black"/>
                </a:rPr>
                <a:t>16 </a:t>
              </a:r>
              <a:r>
                <a:rPr lang="pt-BR" sz="24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Black"/>
                  <a:cs typeface="Arial Black"/>
                </a:rPr>
                <a:t>Políticas</a:t>
              </a:r>
              <a:endPara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665154" y="567274"/>
              <a:ext cx="0" cy="543575"/>
            </a:xfrm>
            <a:prstGeom prst="line">
              <a:avLst/>
            </a:prstGeom>
            <a:ln w="38100" cmpd="sng">
              <a:solidFill>
                <a:srgbClr val="E566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3">
            <a:extLst>
              <a:ext uri="{FF2B5EF4-FFF2-40B4-BE49-F238E27FC236}">
                <a16:creationId xmlns="" xmlns:a16="http://schemas.microsoft.com/office/drawing/2014/main" id="{1272E373-340A-4F60-AB86-DB5FEA70D4DD}"/>
              </a:ext>
            </a:extLst>
          </p:cNvPr>
          <p:cNvSpPr txBox="1"/>
          <p:nvPr/>
        </p:nvSpPr>
        <p:spPr>
          <a:xfrm>
            <a:off x="3868858" y="1320514"/>
            <a:ext cx="659440" cy="510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2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3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4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5</a:t>
            </a:r>
          </a:p>
          <a:p>
            <a:pPr algn="r">
              <a:lnSpc>
                <a:spcPct val="120000"/>
              </a:lnSpc>
            </a:pPr>
            <a:endParaRPr lang="en-US" sz="1600" b="1" dirty="0">
              <a:solidFill>
                <a:srgbClr val="EE8D46"/>
              </a:solidFill>
              <a:latin typeface="Arial Narrow"/>
              <a:cs typeface="Arial Narrow"/>
            </a:endParaRP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6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7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8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9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10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11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12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13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14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15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rgbClr val="EE8D46"/>
                </a:solidFill>
                <a:latin typeface="Arial Narrow"/>
                <a:cs typeface="Arial Narrow"/>
              </a:rPr>
              <a:t>16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06" y="2934429"/>
            <a:ext cx="1386367" cy="47989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0" y="3493112"/>
            <a:ext cx="533219" cy="628013"/>
          </a:xfrm>
          <a:prstGeom prst="rect">
            <a:avLst/>
          </a:prstGeom>
        </p:spPr>
      </p:pic>
      <p:pic>
        <p:nvPicPr>
          <p:cNvPr id="47" name="Picture 46" descr="Captura de pantalla 2017-09-08 a las 10.25.40 a.m..png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3" y="4283719"/>
            <a:ext cx="903465" cy="33472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500" y="2364365"/>
            <a:ext cx="1341757" cy="436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078" y="513080"/>
            <a:ext cx="1691904" cy="64786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217" t="18350" r="37886" b="15055"/>
          <a:stretch/>
        </p:blipFill>
        <p:spPr>
          <a:xfrm>
            <a:off x="984627" y="5793547"/>
            <a:ext cx="2228556" cy="5776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73" y="5366547"/>
            <a:ext cx="712338" cy="3745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19" y="1100531"/>
            <a:ext cx="1251843" cy="57469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19" y="4711223"/>
            <a:ext cx="1785687" cy="629752"/>
          </a:xfrm>
          <a:prstGeom prst="rect">
            <a:avLst/>
          </a:prstGeom>
        </p:spPr>
      </p:pic>
      <p:sp>
        <p:nvSpPr>
          <p:cNvPr id="23" name="Rectangle 8"/>
          <p:cNvSpPr/>
          <p:nvPr/>
        </p:nvSpPr>
        <p:spPr>
          <a:xfrm>
            <a:off x="11627880" y="2643903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44"/>
          <p:cNvSpPr/>
          <p:nvPr/>
        </p:nvSpPr>
        <p:spPr>
          <a:xfrm>
            <a:off x="4528298" y="1596033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Gestión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Presupuestal y eficiencia del gasto público </a:t>
            </a:r>
          </a:p>
        </p:txBody>
      </p:sp>
      <p:sp>
        <p:nvSpPr>
          <p:cNvPr id="35" name="Rectangle 44"/>
          <p:cNvSpPr/>
          <p:nvPr/>
        </p:nvSpPr>
        <p:spPr>
          <a:xfrm>
            <a:off x="4528298" y="1921854"/>
            <a:ext cx="597206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Talento Humano </a:t>
            </a:r>
            <a:endParaRPr lang="es-CO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36" name="Rectangle 44"/>
          <p:cNvSpPr/>
          <p:nvPr/>
        </p:nvSpPr>
        <p:spPr>
          <a:xfrm>
            <a:off x="4528298" y="2195123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Integridad </a:t>
            </a:r>
            <a:endParaRPr lang="es-CO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39" name="Rectangle 44"/>
          <p:cNvSpPr/>
          <p:nvPr/>
        </p:nvSpPr>
        <p:spPr>
          <a:xfrm>
            <a:off x="4528298" y="2499922"/>
            <a:ext cx="70995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Transparencia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, acceso a la información pública </a:t>
            </a:r>
            <a:b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</a:b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y lucha contra la </a:t>
            </a: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corrupción</a:t>
            </a:r>
            <a:endParaRPr lang="es-CO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40" name="Rectangle 44"/>
          <p:cNvSpPr/>
          <p:nvPr/>
        </p:nvSpPr>
        <p:spPr>
          <a:xfrm>
            <a:off x="4528298" y="3071304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Fortalecimiento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organizacional  y simplificación de procesos </a:t>
            </a:r>
          </a:p>
        </p:txBody>
      </p:sp>
      <p:sp>
        <p:nvSpPr>
          <p:cNvPr id="42" name="Rectangle 44"/>
          <p:cNvSpPr/>
          <p:nvPr/>
        </p:nvSpPr>
        <p:spPr>
          <a:xfrm>
            <a:off x="4528298" y="3361767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Servicio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al ciudadano </a:t>
            </a:r>
          </a:p>
        </p:txBody>
      </p:sp>
      <p:sp>
        <p:nvSpPr>
          <p:cNvPr id="43" name="Rectangle 44"/>
          <p:cNvSpPr/>
          <p:nvPr/>
        </p:nvSpPr>
        <p:spPr>
          <a:xfrm>
            <a:off x="4528298" y="3671568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Participación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ciudadana en la gestión </a:t>
            </a: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pública</a:t>
            </a:r>
            <a:endParaRPr lang="es-CO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44" name="Rectangle 44"/>
          <p:cNvSpPr/>
          <p:nvPr/>
        </p:nvSpPr>
        <p:spPr>
          <a:xfrm>
            <a:off x="4528298" y="3947485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Racionalización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de trámites </a:t>
            </a:r>
          </a:p>
        </p:txBody>
      </p:sp>
      <p:sp>
        <p:nvSpPr>
          <p:cNvPr id="50" name="Rectangle 44"/>
          <p:cNvSpPr/>
          <p:nvPr/>
        </p:nvSpPr>
        <p:spPr>
          <a:xfrm>
            <a:off x="4528298" y="4241189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Gestión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documental </a:t>
            </a:r>
          </a:p>
        </p:txBody>
      </p:sp>
      <p:sp>
        <p:nvSpPr>
          <p:cNvPr id="51" name="Rectangle 44"/>
          <p:cNvSpPr/>
          <p:nvPr/>
        </p:nvSpPr>
        <p:spPr>
          <a:xfrm>
            <a:off x="4528298" y="4551937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Gobierno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Digital, antes Gobierno en Línea </a:t>
            </a:r>
          </a:p>
        </p:txBody>
      </p:sp>
      <p:sp>
        <p:nvSpPr>
          <p:cNvPr id="52" name="Rectangle 44"/>
          <p:cNvSpPr/>
          <p:nvPr/>
        </p:nvSpPr>
        <p:spPr>
          <a:xfrm>
            <a:off x="4528298" y="4818385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Seguridad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Digital </a:t>
            </a:r>
          </a:p>
        </p:txBody>
      </p:sp>
      <p:sp>
        <p:nvSpPr>
          <p:cNvPr id="53" name="Rectangle 44"/>
          <p:cNvSpPr/>
          <p:nvPr/>
        </p:nvSpPr>
        <p:spPr>
          <a:xfrm>
            <a:off x="4528298" y="5091394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Defensa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jurídica </a:t>
            </a:r>
          </a:p>
        </p:txBody>
      </p:sp>
      <p:sp>
        <p:nvSpPr>
          <p:cNvPr id="54" name="Rectangle 44"/>
          <p:cNvSpPr/>
          <p:nvPr/>
        </p:nvSpPr>
        <p:spPr>
          <a:xfrm>
            <a:off x="4528298" y="5404117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Gestión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del conocimiento y la innovación </a:t>
            </a:r>
          </a:p>
        </p:txBody>
      </p:sp>
      <p:sp>
        <p:nvSpPr>
          <p:cNvPr id="56" name="Rectangle 44"/>
          <p:cNvSpPr/>
          <p:nvPr/>
        </p:nvSpPr>
        <p:spPr>
          <a:xfrm>
            <a:off x="4528298" y="5677881"/>
            <a:ext cx="658098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Control Interno 	       incluido el Control Interno Contable</a:t>
            </a:r>
            <a:endParaRPr lang="es-CO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7" name="Rectangle 44"/>
          <p:cNvSpPr/>
          <p:nvPr/>
        </p:nvSpPr>
        <p:spPr>
          <a:xfrm>
            <a:off x="4528298" y="5976059"/>
            <a:ext cx="5972067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Seguimiento </a:t>
            </a:r>
            <a:r>
              <a:rPr lang="es-CO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y evaluación del desempeño institucional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2" y="1826994"/>
            <a:ext cx="2254419" cy="42583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748145" y="3361767"/>
            <a:ext cx="1082717" cy="879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62 Rectángulo"/>
          <p:cNvSpPr/>
          <p:nvPr/>
        </p:nvSpPr>
        <p:spPr>
          <a:xfrm>
            <a:off x="748144" y="5764729"/>
            <a:ext cx="2695700" cy="662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4" name="63 Rectángulo"/>
          <p:cNvSpPr/>
          <p:nvPr/>
        </p:nvSpPr>
        <p:spPr>
          <a:xfrm>
            <a:off x="4198577" y="5721283"/>
            <a:ext cx="6719632" cy="32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6401983" y="5883283"/>
            <a:ext cx="360000" cy="0"/>
          </a:xfrm>
          <a:prstGeom prst="straightConnector1">
            <a:avLst/>
          </a:prstGeom>
          <a:ln w="38100" cmpd="sng">
            <a:solidFill>
              <a:srgbClr val="E5661D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8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3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5">
            <a:extLst>
              <a:ext uri="{FF2B5EF4-FFF2-40B4-BE49-F238E27FC236}">
                <a16:creationId xmlns="" xmlns:a16="http://schemas.microsoft.com/office/drawing/2014/main" id="{A52E3549-AFA8-4A22-9237-4BB3999F4252}"/>
              </a:ext>
            </a:extLst>
          </p:cNvPr>
          <p:cNvSpPr/>
          <p:nvPr/>
        </p:nvSpPr>
        <p:spPr>
          <a:xfrm>
            <a:off x="792339" y="241292"/>
            <a:ext cx="7355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333732"/>
                </a:solidFill>
                <a:latin typeface="Arial Black"/>
                <a:cs typeface="Arial Black"/>
              </a:rPr>
              <a:t>Nueva </a:t>
            </a:r>
            <a:r>
              <a:rPr lang="pt-BR" sz="2400" dirty="0" err="1" smtClean="0">
                <a:solidFill>
                  <a:srgbClr val="333732"/>
                </a:solidFill>
                <a:latin typeface="Arial Black"/>
                <a:cs typeface="Arial Black"/>
              </a:rPr>
              <a:t>gestión</a:t>
            </a:r>
            <a:r>
              <a:rPr lang="pt-BR" sz="2400" dirty="0" smtClean="0">
                <a:solidFill>
                  <a:srgbClr val="333732"/>
                </a:solidFill>
                <a:latin typeface="Arial Black"/>
                <a:cs typeface="Arial Black"/>
              </a:rPr>
              <a:t> </a:t>
            </a:r>
            <a:r>
              <a:rPr lang="pt-BR" sz="2400" dirty="0">
                <a:solidFill>
                  <a:srgbClr val="333732"/>
                </a:solidFill>
                <a:latin typeface="Arial Black"/>
                <a:cs typeface="Arial Black"/>
              </a:rPr>
              <a:t>de </a:t>
            </a:r>
            <a:r>
              <a:rPr lang="pt-BR" sz="2400" dirty="0" err="1">
                <a:solidFill>
                  <a:srgbClr val="333732"/>
                </a:solidFill>
                <a:latin typeface="Arial Black"/>
                <a:cs typeface="Arial Black"/>
              </a:rPr>
              <a:t>las</a:t>
            </a:r>
            <a:r>
              <a:rPr lang="pt-BR" sz="2400" dirty="0">
                <a:solidFill>
                  <a:srgbClr val="333732"/>
                </a:solidFill>
                <a:latin typeface="Arial Black"/>
                <a:cs typeface="Arial Black"/>
              </a:rPr>
              <a:t> Entidades Públicas</a:t>
            </a:r>
            <a:endParaRPr lang="en-US" sz="24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216297" y="3968015"/>
            <a:ext cx="1874556" cy="2611618"/>
            <a:chOff x="216297" y="2612182"/>
            <a:chExt cx="1874556" cy="2611618"/>
          </a:xfrm>
        </p:grpSpPr>
        <p:sp>
          <p:nvSpPr>
            <p:cNvPr id="142" name="TextBox 3"/>
            <p:cNvSpPr txBox="1"/>
            <p:nvPr/>
          </p:nvSpPr>
          <p:spPr>
            <a:xfrm>
              <a:off x="216297" y="4613334"/>
              <a:ext cx="1737221" cy="61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Derechos</a:t>
              </a:r>
            </a:p>
            <a:p>
              <a:r>
                <a:rPr lang="es-ES_tradnl" sz="14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Problemas Necesidades</a:t>
              </a:r>
              <a:endParaRPr lang="en-US" sz="14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43" name="Picture 11"/>
            <p:cNvPicPr>
              <a:picLocks noChangeAspect="1"/>
            </p:cNvPicPr>
            <p:nvPr/>
          </p:nvPicPr>
          <p:blipFill rotWithShape="1">
            <a:blip r:embed="rId2"/>
            <a:srcRect t="64168" r="82676"/>
            <a:stretch/>
          </p:blipFill>
          <p:spPr>
            <a:xfrm>
              <a:off x="216297" y="2612182"/>
              <a:ext cx="1874556" cy="1893086"/>
            </a:xfrm>
            <a:prstGeom prst="rect">
              <a:avLst/>
            </a:prstGeom>
          </p:spPr>
        </p:pic>
      </p:grpSp>
      <p:grpSp>
        <p:nvGrpSpPr>
          <p:cNvPr id="9" name="8 Grupo"/>
          <p:cNvGrpSpPr/>
          <p:nvPr/>
        </p:nvGrpSpPr>
        <p:grpSpPr>
          <a:xfrm>
            <a:off x="8084602" y="3813338"/>
            <a:ext cx="3810875" cy="3067365"/>
            <a:chOff x="7813520" y="2612182"/>
            <a:chExt cx="3810875" cy="3067365"/>
          </a:xfrm>
        </p:grpSpPr>
        <p:sp>
          <p:nvSpPr>
            <p:cNvPr id="144" name="TextBox 5"/>
            <p:cNvSpPr txBox="1"/>
            <p:nvPr/>
          </p:nvSpPr>
          <p:spPr>
            <a:xfrm>
              <a:off x="7813520" y="4725440"/>
              <a:ext cx="3770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400" b="1" kern="1400" spc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Resultados </a:t>
              </a:r>
              <a:endParaRPr lang="es-ES_tradnl" sz="1400" b="1" kern="1400" spc="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que generen </a:t>
              </a:r>
            </a:p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Valor</a:t>
              </a:r>
              <a:r>
                <a:rPr lang="es-ES_tradnl" sz="1400" b="1" kern="1400" spc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 </a:t>
              </a:r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Público:</a:t>
              </a:r>
            </a:p>
            <a:p>
              <a:pPr algn="r"/>
              <a:r>
                <a:rPr lang="es-ES_tradnl" sz="1400" b="1" kern="1400" spc="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 Confianza</a:t>
              </a:r>
              <a:endParaRPr lang="en-US" sz="1400" b="1" kern="1400" spc="1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45" name="Picture 11"/>
            <p:cNvPicPr>
              <a:picLocks noChangeAspect="1"/>
            </p:cNvPicPr>
            <p:nvPr/>
          </p:nvPicPr>
          <p:blipFill rotWithShape="1">
            <a:blip r:embed="rId2"/>
            <a:srcRect l="83890" t="64168" r="-141"/>
            <a:stretch/>
          </p:blipFill>
          <p:spPr>
            <a:xfrm>
              <a:off x="9865933" y="2612182"/>
              <a:ext cx="1758462" cy="1893086"/>
            </a:xfrm>
            <a:prstGeom prst="rect">
              <a:avLst/>
            </a:prstGeom>
          </p:spPr>
        </p:pic>
      </p:grpSp>
      <p:grpSp>
        <p:nvGrpSpPr>
          <p:cNvPr id="108" name="107 Grupo"/>
          <p:cNvGrpSpPr/>
          <p:nvPr/>
        </p:nvGrpSpPr>
        <p:grpSpPr>
          <a:xfrm>
            <a:off x="1546296" y="848707"/>
            <a:ext cx="9177724" cy="5869836"/>
            <a:chOff x="1546296" y="848707"/>
            <a:chExt cx="9177724" cy="5869836"/>
          </a:xfrm>
        </p:grpSpPr>
        <p:grpSp>
          <p:nvGrpSpPr>
            <p:cNvPr id="109" name="108 Grupo"/>
            <p:cNvGrpSpPr/>
            <p:nvPr/>
          </p:nvGrpSpPr>
          <p:grpSpPr>
            <a:xfrm>
              <a:off x="1546296" y="848707"/>
              <a:ext cx="9177724" cy="5869836"/>
              <a:chOff x="1546296" y="848707"/>
              <a:chExt cx="9177724" cy="5869836"/>
            </a:xfrm>
          </p:grpSpPr>
          <p:grpSp>
            <p:nvGrpSpPr>
              <p:cNvPr id="111" name="Grupo 123">
                <a:extLst>
                  <a:ext uri="{FF2B5EF4-FFF2-40B4-BE49-F238E27FC236}">
                    <a16:creationId xmlns="" xmlns:a16="http://schemas.microsoft.com/office/drawing/2014/main" id="{9D381950-0489-4E7C-9DB1-B1817FA90B22}"/>
                  </a:ext>
                </a:extLst>
              </p:cNvPr>
              <p:cNvGrpSpPr/>
              <p:nvPr/>
            </p:nvGrpSpPr>
            <p:grpSpPr>
              <a:xfrm>
                <a:off x="3098325" y="4566266"/>
                <a:ext cx="2050176" cy="2152277"/>
                <a:chOff x="1254525" y="4566266"/>
                <a:chExt cx="2050176" cy="2152277"/>
              </a:xfrm>
            </p:grpSpPr>
            <p:grpSp>
              <p:nvGrpSpPr>
                <p:cNvPr id="189" name="Grupo 124">
                  <a:extLst>
                    <a:ext uri="{FF2B5EF4-FFF2-40B4-BE49-F238E27FC236}">
                      <a16:creationId xmlns="" xmlns:a16="http://schemas.microsoft.com/office/drawing/2014/main" id="{5DEB47A1-DDB0-459C-8319-613A74ED9EAE}"/>
                    </a:ext>
                  </a:extLst>
                </p:cNvPr>
                <p:cNvGrpSpPr/>
                <p:nvPr/>
              </p:nvGrpSpPr>
              <p:grpSpPr>
                <a:xfrm>
                  <a:off x="1254525" y="5135299"/>
                  <a:ext cx="2050176" cy="1583244"/>
                  <a:chOff x="1617124" y="1097226"/>
                  <a:chExt cx="2050176" cy="1583244"/>
                </a:xfrm>
              </p:grpSpPr>
              <p:sp>
                <p:nvSpPr>
                  <p:cNvPr id="191" name="Rectángulo 126">
                    <a:extLst>
                      <a:ext uri="{FF2B5EF4-FFF2-40B4-BE49-F238E27FC236}">
                        <a16:creationId xmlns="" xmlns:a16="http://schemas.microsoft.com/office/drawing/2014/main" id="{406A6CA2-69E4-4E6C-B90E-EF323539947B}"/>
                      </a:ext>
                    </a:extLst>
                  </p:cNvPr>
                  <p:cNvSpPr/>
                  <p:nvPr/>
                </p:nvSpPr>
                <p:spPr>
                  <a:xfrm>
                    <a:off x="1617124" y="1097226"/>
                    <a:ext cx="2050176" cy="1583244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EC7B2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192" name="Picture 2" descr="Resultado de imagen para funcion publica">
                    <a:extLst>
                      <a:ext uri="{FF2B5EF4-FFF2-40B4-BE49-F238E27FC236}">
                        <a16:creationId xmlns="" xmlns:a16="http://schemas.microsoft.com/office/drawing/2014/main" id="{45B3D988-2728-464A-8AA4-EAE1FEEEAD4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9641" r="38748" b="13351"/>
                  <a:stretch/>
                </p:blipFill>
                <p:spPr bwMode="auto">
                  <a:xfrm>
                    <a:off x="1698155" y="1667851"/>
                    <a:ext cx="1960018" cy="4881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190" name="Conector recto 125">
                  <a:extLst>
                    <a:ext uri="{FF2B5EF4-FFF2-40B4-BE49-F238E27FC236}">
                      <a16:creationId xmlns="" xmlns:a16="http://schemas.microsoft.com/office/drawing/2014/main" id="{01905DA4-0F11-4E96-83E1-7471BB956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46522" y="4566266"/>
                  <a:ext cx="260758" cy="560038"/>
                </a:xfrm>
                <a:prstGeom prst="line">
                  <a:avLst/>
                </a:prstGeom>
                <a:ln w="6350">
                  <a:solidFill>
                    <a:srgbClr val="EC7B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upo 130">
                <a:extLst>
                  <a:ext uri="{FF2B5EF4-FFF2-40B4-BE49-F238E27FC236}">
                    <a16:creationId xmlns="" xmlns:a16="http://schemas.microsoft.com/office/drawing/2014/main" id="{9B3F88B5-E4F5-4091-A119-D2D17588DA28}"/>
                  </a:ext>
                </a:extLst>
              </p:cNvPr>
              <p:cNvGrpSpPr/>
              <p:nvPr/>
            </p:nvGrpSpPr>
            <p:grpSpPr>
              <a:xfrm>
                <a:off x="5051384" y="848707"/>
                <a:ext cx="2050176" cy="2143310"/>
                <a:chOff x="3072258" y="848707"/>
                <a:chExt cx="2050176" cy="2143310"/>
              </a:xfrm>
            </p:grpSpPr>
            <p:grpSp>
              <p:nvGrpSpPr>
                <p:cNvPr id="162" name="Grupo 131">
                  <a:extLst>
                    <a:ext uri="{FF2B5EF4-FFF2-40B4-BE49-F238E27FC236}">
                      <a16:creationId xmlns="" xmlns:a16="http://schemas.microsoft.com/office/drawing/2014/main" id="{D2EF73B8-315F-4ACF-B8DD-E83F62488E92}"/>
                    </a:ext>
                  </a:extLst>
                </p:cNvPr>
                <p:cNvGrpSpPr/>
                <p:nvPr/>
              </p:nvGrpSpPr>
              <p:grpSpPr>
                <a:xfrm>
                  <a:off x="3072258" y="848707"/>
                  <a:ext cx="2050176" cy="1583244"/>
                  <a:chOff x="1617124" y="1097226"/>
                  <a:chExt cx="2050176" cy="1583244"/>
                </a:xfrm>
              </p:grpSpPr>
              <p:sp>
                <p:nvSpPr>
                  <p:cNvPr id="184" name="Rectángulo 133">
                    <a:extLst>
                      <a:ext uri="{FF2B5EF4-FFF2-40B4-BE49-F238E27FC236}">
                        <a16:creationId xmlns="" xmlns:a16="http://schemas.microsoft.com/office/drawing/2014/main" id="{59705752-AFA9-44B8-B520-CCF16A4379CF}"/>
                      </a:ext>
                    </a:extLst>
                  </p:cNvPr>
                  <p:cNvSpPr/>
                  <p:nvPr/>
                </p:nvSpPr>
                <p:spPr>
                  <a:xfrm>
                    <a:off x="1617124" y="1097226"/>
                    <a:ext cx="2050176" cy="1583244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00B0F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185" name="Picture 36">
                    <a:extLst>
                      <a:ext uri="{FF2B5EF4-FFF2-40B4-BE49-F238E27FC236}">
                        <a16:creationId xmlns="" xmlns:a16="http://schemas.microsoft.com/office/drawing/2014/main" id="{248E878F-09A7-4ACE-A376-62F34C5673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32918"/>
                  <a:stretch/>
                </p:blipFill>
                <p:spPr>
                  <a:xfrm>
                    <a:off x="1698474" y="1149622"/>
                    <a:ext cx="900073" cy="43611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187" name="Picture 99">
                    <a:extLst>
                      <a:ext uri="{FF2B5EF4-FFF2-40B4-BE49-F238E27FC236}">
                        <a16:creationId xmlns="" xmlns:a16="http://schemas.microsoft.com/office/drawing/2014/main" id="{7148BC5B-E627-4D42-BD46-FB91612975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705593" y="1515504"/>
                    <a:ext cx="1691904" cy="64786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188" name="Picture 2" descr="Resultado de imagen para funcion publica">
                    <a:extLst>
                      <a:ext uri="{FF2B5EF4-FFF2-40B4-BE49-F238E27FC236}">
                        <a16:creationId xmlns="" xmlns:a16="http://schemas.microsoft.com/office/drawing/2014/main" id="{0F9F9EBA-15C5-4097-95A8-70CF32F90FB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9641" r="38748" b="13351"/>
                  <a:stretch/>
                </p:blipFill>
                <p:spPr bwMode="auto">
                  <a:xfrm>
                    <a:off x="1698155" y="2093533"/>
                    <a:ext cx="1960018" cy="4881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163" name="Conector recto 132">
                  <a:extLst>
                    <a:ext uri="{FF2B5EF4-FFF2-40B4-BE49-F238E27FC236}">
                      <a16:creationId xmlns="" xmlns:a16="http://schemas.microsoft.com/office/drawing/2014/main" id="{814A3ECB-3A8B-4864-A2F4-BF3407ABC9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4944" y="2444556"/>
                  <a:ext cx="216000" cy="547461"/>
                </a:xfrm>
                <a:prstGeom prst="line">
                  <a:avLst/>
                </a:prstGeom>
                <a:ln w="63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upo 137">
                <a:extLst>
                  <a:ext uri="{FF2B5EF4-FFF2-40B4-BE49-F238E27FC236}">
                    <a16:creationId xmlns="" xmlns:a16="http://schemas.microsoft.com/office/drawing/2014/main" id="{0F3C2153-1AAD-4A54-A3AD-D816919E4D6F}"/>
                  </a:ext>
                </a:extLst>
              </p:cNvPr>
              <p:cNvGrpSpPr/>
              <p:nvPr/>
            </p:nvGrpSpPr>
            <p:grpSpPr>
              <a:xfrm>
                <a:off x="8673844" y="848707"/>
                <a:ext cx="2050176" cy="2143310"/>
                <a:chOff x="6726250" y="848707"/>
                <a:chExt cx="2050176" cy="2143310"/>
              </a:xfrm>
            </p:grpSpPr>
            <p:grpSp>
              <p:nvGrpSpPr>
                <p:cNvPr id="152" name="Grupo 138">
                  <a:extLst>
                    <a:ext uri="{FF2B5EF4-FFF2-40B4-BE49-F238E27FC236}">
                      <a16:creationId xmlns="" xmlns:a16="http://schemas.microsoft.com/office/drawing/2014/main" id="{1499FC78-B115-417A-ACD5-B892E2E252D3}"/>
                    </a:ext>
                  </a:extLst>
                </p:cNvPr>
                <p:cNvGrpSpPr/>
                <p:nvPr/>
              </p:nvGrpSpPr>
              <p:grpSpPr>
                <a:xfrm>
                  <a:off x="6726250" y="848707"/>
                  <a:ext cx="2050176" cy="2143310"/>
                  <a:chOff x="6726250" y="848707"/>
                  <a:chExt cx="2050176" cy="2143310"/>
                </a:xfrm>
              </p:grpSpPr>
              <p:grpSp>
                <p:nvGrpSpPr>
                  <p:cNvPr id="154" name="Grupo 140">
                    <a:extLst>
                      <a:ext uri="{FF2B5EF4-FFF2-40B4-BE49-F238E27FC236}">
                        <a16:creationId xmlns="" xmlns:a16="http://schemas.microsoft.com/office/drawing/2014/main" id="{DA71FD4C-E19D-412E-96FD-0B9140859DBA}"/>
                      </a:ext>
                    </a:extLst>
                  </p:cNvPr>
                  <p:cNvGrpSpPr/>
                  <p:nvPr/>
                </p:nvGrpSpPr>
                <p:grpSpPr>
                  <a:xfrm>
                    <a:off x="6726250" y="848707"/>
                    <a:ext cx="2050176" cy="2143310"/>
                    <a:chOff x="3072258" y="848707"/>
                    <a:chExt cx="2050176" cy="2143310"/>
                  </a:xfrm>
                </p:grpSpPr>
                <p:grpSp>
                  <p:nvGrpSpPr>
                    <p:cNvPr id="156" name="Grupo 142">
                      <a:extLst>
                        <a:ext uri="{FF2B5EF4-FFF2-40B4-BE49-F238E27FC236}">
                          <a16:creationId xmlns="" xmlns:a16="http://schemas.microsoft.com/office/drawing/2014/main" id="{EF807AFF-1662-4F52-8336-7A1FF7FBAF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72258" y="848707"/>
                      <a:ext cx="2050176" cy="1583244"/>
                      <a:chOff x="1617124" y="1097226"/>
                      <a:chExt cx="2050176" cy="1583244"/>
                    </a:xfrm>
                  </p:grpSpPr>
                  <p:sp>
                    <p:nvSpPr>
                      <p:cNvPr id="158" name="Rectángulo 144">
                        <a:extLst>
                          <a:ext uri="{FF2B5EF4-FFF2-40B4-BE49-F238E27FC236}">
                            <a16:creationId xmlns="" xmlns:a16="http://schemas.microsoft.com/office/drawing/2014/main" id="{9727255A-B5C3-410A-9B12-9FD5BED70F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17124" y="1097226"/>
                        <a:ext cx="2050176" cy="15832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accent4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CO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pic>
                    <p:nvPicPr>
                      <p:cNvPr id="159" name="Picture 36">
                        <a:extLst>
                          <a:ext uri="{FF2B5EF4-FFF2-40B4-BE49-F238E27FC236}">
                            <a16:creationId xmlns="" xmlns:a16="http://schemas.microsoft.com/office/drawing/2014/main" id="{9056497C-4E10-4AEB-94C2-9B3F005A4C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r="31092"/>
                      <a:stretch/>
                    </p:blipFill>
                    <p:spPr>
                      <a:xfrm>
                        <a:off x="1742925" y="1149622"/>
                        <a:ext cx="780649" cy="368226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pic>
                    <p:nvPicPr>
                      <p:cNvPr id="160" name="Picture 99">
                        <a:extLst>
                          <a:ext uri="{FF2B5EF4-FFF2-40B4-BE49-F238E27FC236}">
                            <a16:creationId xmlns="" xmlns:a16="http://schemas.microsoft.com/office/drawing/2014/main" id="{BD89C71E-008B-4888-8F21-939D27929C7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683080" y="1594345"/>
                        <a:ext cx="1270708" cy="48658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pic>
                    <p:nvPicPr>
                      <p:cNvPr id="161" name="Picture 2" descr="Resultado de imagen para funcion publica">
                        <a:extLst>
                          <a:ext uri="{FF2B5EF4-FFF2-40B4-BE49-F238E27FC236}">
                            <a16:creationId xmlns="" xmlns:a16="http://schemas.microsoft.com/office/drawing/2014/main" id="{1594AB00-5437-429F-9C41-B17698C708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9641" r="38748" b="13351"/>
                      <a:stretch/>
                    </p:blipFill>
                    <p:spPr bwMode="auto">
                      <a:xfrm>
                        <a:off x="1698155" y="2116807"/>
                        <a:ext cx="1866562" cy="464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cxnSp>
                  <p:nvCxnSpPr>
                    <p:cNvPr id="157" name="Conector recto 143">
                      <a:extLst>
                        <a:ext uri="{FF2B5EF4-FFF2-40B4-BE49-F238E27FC236}">
                          <a16:creationId xmlns="" xmlns:a16="http://schemas.microsoft.com/office/drawing/2014/main" id="{D1D113D2-B172-4144-9103-CA45DAD275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4944" y="2444556"/>
                      <a:ext cx="216000" cy="547461"/>
                    </a:xfrm>
                    <a:prstGeom prst="line">
                      <a:avLst/>
                    </a:prstGeom>
                    <a:ln w="6350"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55" name="Picture 105">
                    <a:extLst>
                      <a:ext uri="{FF2B5EF4-FFF2-40B4-BE49-F238E27FC236}">
                        <a16:creationId xmlns="" xmlns:a16="http://schemas.microsoft.com/office/drawing/2014/main" id="{1594A819-5460-427A-A543-05CC318077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93779" y="929703"/>
                    <a:ext cx="993073" cy="34375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pic>
              <p:nvPicPr>
                <p:cNvPr id="153" name="Picture 106">
                  <a:extLst>
                    <a:ext uri="{FF2B5EF4-FFF2-40B4-BE49-F238E27FC236}">
                      <a16:creationId xmlns="" xmlns:a16="http://schemas.microsoft.com/office/drawing/2014/main" id="{1A95734B-5C40-41A8-8646-B2BEF9248F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8163" y="1302622"/>
                  <a:ext cx="495680" cy="583801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14" name="Grupo 148">
                <a:extLst>
                  <a:ext uri="{FF2B5EF4-FFF2-40B4-BE49-F238E27FC236}">
                    <a16:creationId xmlns="" xmlns:a16="http://schemas.microsoft.com/office/drawing/2014/main" id="{6ACDE9E3-CF31-4C76-BF60-822176833CDA}"/>
                  </a:ext>
                </a:extLst>
              </p:cNvPr>
              <p:cNvGrpSpPr/>
              <p:nvPr/>
            </p:nvGrpSpPr>
            <p:grpSpPr>
              <a:xfrm>
                <a:off x="6076073" y="4560003"/>
                <a:ext cx="3323854" cy="2152277"/>
                <a:chOff x="4184153" y="4560003"/>
                <a:chExt cx="3323854" cy="2152277"/>
              </a:xfrm>
            </p:grpSpPr>
            <p:grpSp>
              <p:nvGrpSpPr>
                <p:cNvPr id="137" name="Grupo 149">
                  <a:extLst>
                    <a:ext uri="{FF2B5EF4-FFF2-40B4-BE49-F238E27FC236}">
                      <a16:creationId xmlns="" xmlns:a16="http://schemas.microsoft.com/office/drawing/2014/main" id="{109C7F15-5341-492E-87DC-DDCBD3EB1C78}"/>
                    </a:ext>
                  </a:extLst>
                </p:cNvPr>
                <p:cNvGrpSpPr/>
                <p:nvPr/>
              </p:nvGrpSpPr>
              <p:grpSpPr>
                <a:xfrm>
                  <a:off x="4184153" y="4560003"/>
                  <a:ext cx="3323854" cy="2152277"/>
                  <a:chOff x="568725" y="4566266"/>
                  <a:chExt cx="3323854" cy="2152277"/>
                </a:xfrm>
              </p:grpSpPr>
              <p:grpSp>
                <p:nvGrpSpPr>
                  <p:cNvPr id="146" name="Grupo 154">
                    <a:extLst>
                      <a:ext uri="{FF2B5EF4-FFF2-40B4-BE49-F238E27FC236}">
                        <a16:creationId xmlns="" xmlns:a16="http://schemas.microsoft.com/office/drawing/2014/main" id="{EBB9C6AE-B5DE-4FC5-821B-4B89C29B3290}"/>
                      </a:ext>
                    </a:extLst>
                  </p:cNvPr>
                  <p:cNvGrpSpPr/>
                  <p:nvPr/>
                </p:nvGrpSpPr>
                <p:grpSpPr>
                  <a:xfrm>
                    <a:off x="568725" y="5135299"/>
                    <a:ext cx="3323854" cy="1583244"/>
                    <a:chOff x="931324" y="1097226"/>
                    <a:chExt cx="3323854" cy="1583244"/>
                  </a:xfrm>
                </p:grpSpPr>
                <p:sp>
                  <p:nvSpPr>
                    <p:cNvPr id="148" name="Rectángulo 156">
                      <a:extLst>
                        <a:ext uri="{FF2B5EF4-FFF2-40B4-BE49-F238E27FC236}">
                          <a16:creationId xmlns="" xmlns:a16="http://schemas.microsoft.com/office/drawing/2014/main" id="{FAB0BFF3-EAE6-4F4F-AAF9-EA7A250F52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324" y="1097226"/>
                      <a:ext cx="3323854" cy="15832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chemeClr val="accent6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>
                        <a:solidFill>
                          <a:prstClr val="black"/>
                        </a:solidFill>
                      </a:endParaRPr>
                    </a:p>
                  </p:txBody>
                </p:sp>
                <p:pic>
                  <p:nvPicPr>
                    <p:cNvPr id="149" name="Picture 36">
                      <a:extLst>
                        <a:ext uri="{FF2B5EF4-FFF2-40B4-BE49-F238E27FC236}">
                          <a16:creationId xmlns="" xmlns:a16="http://schemas.microsoft.com/office/drawing/2014/main" id="{1BEAAC2D-237D-41DC-8B16-D52210433C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r="31544"/>
                    <a:stretch/>
                  </p:blipFill>
                  <p:spPr>
                    <a:xfrm>
                      <a:off x="974575" y="1161936"/>
                      <a:ext cx="707389" cy="33587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150" name="Picture 99">
                      <a:extLst>
                        <a:ext uri="{FF2B5EF4-FFF2-40B4-BE49-F238E27FC236}">
                          <a16:creationId xmlns="" xmlns:a16="http://schemas.microsoft.com/office/drawing/2014/main" id="{BB9A4788-C259-4004-A6B5-092EF39FD8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000743" y="1535025"/>
                      <a:ext cx="1347128" cy="51584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151" name="Picture 2" descr="Resultado de imagen para funcion publica">
                      <a:extLst>
                        <a:ext uri="{FF2B5EF4-FFF2-40B4-BE49-F238E27FC236}">
                          <a16:creationId xmlns="" xmlns:a16="http://schemas.microsoft.com/office/drawing/2014/main" id="{C9034E39-E250-4C6F-9AAC-EA5A7C408B0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9641" r="38748" b="13351"/>
                    <a:stretch/>
                  </p:blipFill>
                  <p:spPr bwMode="auto">
                    <a:xfrm>
                      <a:off x="1724431" y="1149622"/>
                      <a:ext cx="1615816" cy="4023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cxnSp>
                <p:nvCxnSpPr>
                  <p:cNvPr id="147" name="Conector recto 155">
                    <a:extLst>
                      <a:ext uri="{FF2B5EF4-FFF2-40B4-BE49-F238E27FC236}">
                        <a16:creationId xmlns="" xmlns:a16="http://schemas.microsoft.com/office/drawing/2014/main" id="{A3DFA7BB-73FB-42B7-8416-F0F4C9C578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246522" y="4566266"/>
                    <a:ext cx="260758" cy="560038"/>
                  </a:xfrm>
                  <a:prstGeom prst="line">
                    <a:avLst/>
                  </a:prstGeom>
                  <a:ln w="63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38" name="Picture 101">
                  <a:extLst>
                    <a:ext uri="{FF2B5EF4-FFF2-40B4-BE49-F238E27FC236}">
                      <a16:creationId xmlns="" xmlns:a16="http://schemas.microsoft.com/office/drawing/2014/main" id="{E9B261E6-4748-43BB-819C-FC06E006D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600835" y="5191558"/>
                  <a:ext cx="868126" cy="39853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39" name="Picture 109">
                  <a:extLst>
                    <a:ext uri="{FF2B5EF4-FFF2-40B4-BE49-F238E27FC236}">
                      <a16:creationId xmlns="" xmlns:a16="http://schemas.microsoft.com/office/drawing/2014/main" id="{7F8729AC-C112-4EA9-8A28-742F26CBF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8482" y="6078419"/>
                  <a:ext cx="928298" cy="488117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40" name="Picture 108">
                  <a:extLst>
                    <a:ext uri="{FF2B5EF4-FFF2-40B4-BE49-F238E27FC236}">
                      <a16:creationId xmlns="" xmlns:a16="http://schemas.microsoft.com/office/drawing/2014/main" id="{94F9FBC9-F5B6-40A0-9949-0398874F1B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569850" y="6056566"/>
                  <a:ext cx="1785687" cy="62975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41" name="Picture 6">
                  <a:extLst>
                    <a:ext uri="{FF2B5EF4-FFF2-40B4-BE49-F238E27FC236}">
                      <a16:creationId xmlns="" xmlns:a16="http://schemas.microsoft.com/office/drawing/2014/main" id="{4C05FF64-301A-4DF0-8B92-FB8DDF2E89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3252" t="16768" r="46337" b="357"/>
                <a:stretch/>
              </p:blipFill>
              <p:spPr>
                <a:xfrm>
                  <a:off x="5727900" y="5590093"/>
                  <a:ext cx="1658283" cy="466473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31" name="Grupo 123">
                <a:extLst>
                  <a:ext uri="{FF2B5EF4-FFF2-40B4-BE49-F238E27FC236}">
                    <a16:creationId xmlns="" xmlns:a16="http://schemas.microsoft.com/office/drawing/2014/main" id="{9D381950-0489-4E7C-9DB1-B1817FA90B22}"/>
                  </a:ext>
                </a:extLst>
              </p:cNvPr>
              <p:cNvGrpSpPr/>
              <p:nvPr/>
            </p:nvGrpSpPr>
            <p:grpSpPr>
              <a:xfrm>
                <a:off x="1546296" y="886184"/>
                <a:ext cx="2050176" cy="2105833"/>
                <a:chOff x="1254525" y="5135299"/>
                <a:chExt cx="2050176" cy="2105833"/>
              </a:xfrm>
            </p:grpSpPr>
            <p:grpSp>
              <p:nvGrpSpPr>
                <p:cNvPr id="132" name="Grupo 124">
                  <a:extLst>
                    <a:ext uri="{FF2B5EF4-FFF2-40B4-BE49-F238E27FC236}">
                      <a16:creationId xmlns="" xmlns:a16="http://schemas.microsoft.com/office/drawing/2014/main" id="{5DEB47A1-DDB0-459C-8319-613A74ED9EAE}"/>
                    </a:ext>
                  </a:extLst>
                </p:cNvPr>
                <p:cNvGrpSpPr/>
                <p:nvPr/>
              </p:nvGrpSpPr>
              <p:grpSpPr>
                <a:xfrm>
                  <a:off x="1254525" y="5135299"/>
                  <a:ext cx="2050176" cy="1583244"/>
                  <a:chOff x="1617124" y="1097226"/>
                  <a:chExt cx="2050176" cy="1583244"/>
                </a:xfrm>
              </p:grpSpPr>
              <p:sp>
                <p:nvSpPr>
                  <p:cNvPr id="134" name="Rectángulo 126">
                    <a:extLst>
                      <a:ext uri="{FF2B5EF4-FFF2-40B4-BE49-F238E27FC236}">
                        <a16:creationId xmlns="" xmlns:a16="http://schemas.microsoft.com/office/drawing/2014/main" id="{406A6CA2-69E4-4E6C-B90E-EF323539947B}"/>
                      </a:ext>
                    </a:extLst>
                  </p:cNvPr>
                  <p:cNvSpPr/>
                  <p:nvPr/>
                </p:nvSpPr>
                <p:spPr>
                  <a:xfrm>
                    <a:off x="1617124" y="1097226"/>
                    <a:ext cx="2050176" cy="1583244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8A3D6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135" name="Picture 36">
                    <a:extLst>
                      <a:ext uri="{FF2B5EF4-FFF2-40B4-BE49-F238E27FC236}">
                        <a16:creationId xmlns="" xmlns:a16="http://schemas.microsoft.com/office/drawing/2014/main" id="{AAD7AA85-7794-49D9-B633-26AD5DF38C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742924" y="1338814"/>
                    <a:ext cx="1341757" cy="436116"/>
                  </a:xfrm>
                  <a:prstGeom prst="rect">
                    <a:avLst/>
                  </a:prstGeom>
                </p:spPr>
              </p:pic>
              <p:pic>
                <p:nvPicPr>
                  <p:cNvPr id="136" name="Picture 99">
                    <a:extLst>
                      <a:ext uri="{FF2B5EF4-FFF2-40B4-BE49-F238E27FC236}">
                        <a16:creationId xmlns="" xmlns:a16="http://schemas.microsoft.com/office/drawing/2014/main" id="{29A3E6DC-860A-4DAA-BBE8-8656743C61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705593" y="1815058"/>
                    <a:ext cx="1691904" cy="647869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33" name="Conector recto 125">
                  <a:extLst>
                    <a:ext uri="{FF2B5EF4-FFF2-40B4-BE49-F238E27FC236}">
                      <a16:creationId xmlns="" xmlns:a16="http://schemas.microsoft.com/office/drawing/2014/main" id="{01905DA4-0F11-4E96-83E1-7471BB956EEE}"/>
                    </a:ext>
                  </a:extLst>
                </p:cNvPr>
                <p:cNvCxnSpPr>
                  <a:cxnSpLocks/>
                  <a:stCxn id="134" idx="2"/>
                  <a:endCxn id="103" idx="0"/>
                </p:cNvCxnSpPr>
                <p:nvPr/>
              </p:nvCxnSpPr>
              <p:spPr>
                <a:xfrm flipH="1">
                  <a:off x="2191101" y="6718543"/>
                  <a:ext cx="88512" cy="522589"/>
                </a:xfrm>
                <a:prstGeom prst="line">
                  <a:avLst/>
                </a:prstGeom>
                <a:ln w="6350">
                  <a:solidFill>
                    <a:srgbClr val="8A3D6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0" name="Picture 1" descr="Captura de pantalla 2017-09-08 a las 10.25.40 a.m..png">
              <a:extLst>
                <a:ext uri="{FF2B5EF4-FFF2-40B4-BE49-F238E27FC236}">
                  <a16:creationId xmlns="" xmlns:a16="http://schemas.microsoft.com/office/drawing/2014/main" id="{FDD76F3C-E8C7-4E5E-8FCF-C76273F6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750" y="968808"/>
              <a:ext cx="903465" cy="334722"/>
            </a:xfrm>
            <a:prstGeom prst="rect">
              <a:avLst/>
            </a:prstGeom>
          </p:spPr>
        </p:pic>
      </p:grpSp>
      <p:grpSp>
        <p:nvGrpSpPr>
          <p:cNvPr id="2" name="1 Grupo"/>
          <p:cNvGrpSpPr/>
          <p:nvPr/>
        </p:nvGrpSpPr>
        <p:grpSpPr>
          <a:xfrm>
            <a:off x="1569324" y="2980251"/>
            <a:ext cx="9414273" cy="1600610"/>
            <a:chOff x="1569324" y="2980251"/>
            <a:chExt cx="9414273" cy="1600610"/>
          </a:xfrm>
        </p:grpSpPr>
        <p:grpSp>
          <p:nvGrpSpPr>
            <p:cNvPr id="102" name="101 Grupo"/>
            <p:cNvGrpSpPr/>
            <p:nvPr/>
          </p:nvGrpSpPr>
          <p:grpSpPr>
            <a:xfrm>
              <a:off x="1569324" y="2992017"/>
              <a:ext cx="9414273" cy="1588844"/>
              <a:chOff x="1569324" y="2992017"/>
              <a:chExt cx="9414273" cy="1588844"/>
            </a:xfrm>
          </p:grpSpPr>
          <p:sp>
            <p:nvSpPr>
              <p:cNvPr id="103" name="Flecha: cheurón 44">
                <a:extLst>
                  <a:ext uri="{FF2B5EF4-FFF2-40B4-BE49-F238E27FC236}">
                    <a16:creationId xmlns="" xmlns:a16="http://schemas.microsoft.com/office/drawing/2014/main" id="{254E61AF-E179-4C31-A23C-25A20060CFEC}"/>
                  </a:ext>
                </a:extLst>
              </p:cNvPr>
              <p:cNvSpPr/>
              <p:nvPr/>
            </p:nvSpPr>
            <p:spPr>
              <a:xfrm>
                <a:off x="1569324" y="2992017"/>
                <a:ext cx="2050176" cy="1583244"/>
              </a:xfrm>
              <a:prstGeom prst="chevron">
                <a:avLst>
                  <a:gd name="adj" fmla="val 21123"/>
                </a:avLst>
              </a:prstGeom>
              <a:noFill/>
              <a:ln w="28575">
                <a:solidFill>
                  <a:srgbClr val="8A3D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lecha: cheurón 46">
                <a:extLst>
                  <a:ext uri="{FF2B5EF4-FFF2-40B4-BE49-F238E27FC236}">
                    <a16:creationId xmlns="" xmlns:a16="http://schemas.microsoft.com/office/drawing/2014/main" id="{C4F4C737-1D5E-4C4C-8F65-9EBAFE8688FB}"/>
                  </a:ext>
                </a:extLst>
              </p:cNvPr>
              <p:cNvSpPr/>
              <p:nvPr/>
            </p:nvSpPr>
            <p:spPr>
              <a:xfrm>
                <a:off x="3409637" y="2992017"/>
                <a:ext cx="2050176" cy="1583244"/>
              </a:xfrm>
              <a:prstGeom prst="chevron">
                <a:avLst>
                  <a:gd name="adj" fmla="val 21123"/>
                </a:avLst>
              </a:prstGeom>
              <a:noFill/>
              <a:ln w="28575">
                <a:solidFill>
                  <a:srgbClr val="D27A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lecha: cheurón 47">
                <a:extLst>
                  <a:ext uri="{FF2B5EF4-FFF2-40B4-BE49-F238E27FC236}">
                    <a16:creationId xmlns="" xmlns:a16="http://schemas.microsoft.com/office/drawing/2014/main" id="{DCC4F335-C391-4739-97E8-0A28E0D314E8}"/>
                  </a:ext>
                </a:extLst>
              </p:cNvPr>
              <p:cNvSpPr/>
              <p:nvPr/>
            </p:nvSpPr>
            <p:spPr>
              <a:xfrm>
                <a:off x="5260324" y="2992017"/>
                <a:ext cx="2050176" cy="1583244"/>
              </a:xfrm>
              <a:prstGeom prst="chevron">
                <a:avLst>
                  <a:gd name="adj" fmla="val 21123"/>
                </a:avLst>
              </a:prstGeom>
              <a:noFill/>
              <a:ln w="28575">
                <a:solidFill>
                  <a:srgbClr val="59AA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lecha: cheurón 48">
                <a:extLst>
                  <a:ext uri="{FF2B5EF4-FFF2-40B4-BE49-F238E27FC236}">
                    <a16:creationId xmlns="" xmlns:a16="http://schemas.microsoft.com/office/drawing/2014/main" id="{F15422C7-1EEB-4A19-8B90-A63F5DA22126}"/>
                  </a:ext>
                </a:extLst>
              </p:cNvPr>
              <p:cNvSpPr/>
              <p:nvPr/>
            </p:nvSpPr>
            <p:spPr>
              <a:xfrm>
                <a:off x="7109876" y="2997617"/>
                <a:ext cx="2050176" cy="1583244"/>
              </a:xfrm>
              <a:prstGeom prst="chevron">
                <a:avLst>
                  <a:gd name="adj" fmla="val 21123"/>
                </a:avLst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lecha: cheurón 48">
                <a:extLst>
                  <a:ext uri="{FF2B5EF4-FFF2-40B4-BE49-F238E27FC236}">
                    <a16:creationId xmlns="" xmlns:a16="http://schemas.microsoft.com/office/drawing/2014/main" id="{F15422C7-1EEB-4A19-8B90-A63F5DA22126}"/>
                  </a:ext>
                </a:extLst>
              </p:cNvPr>
              <p:cNvSpPr/>
              <p:nvPr/>
            </p:nvSpPr>
            <p:spPr>
              <a:xfrm>
                <a:off x="8933421" y="2997617"/>
                <a:ext cx="2050176" cy="1583244"/>
              </a:xfrm>
              <a:prstGeom prst="chevron">
                <a:avLst>
                  <a:gd name="adj" fmla="val 21123"/>
                </a:avLst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59" name="Imagen 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0" t="18311" r="70300" b="54489"/>
            <a:stretch/>
          </p:blipFill>
          <p:spPr>
            <a:xfrm>
              <a:off x="3803431" y="2989722"/>
              <a:ext cx="1515418" cy="1449118"/>
            </a:xfrm>
            <a:prstGeom prst="rect">
              <a:avLst/>
            </a:prstGeom>
          </p:spPr>
        </p:pic>
        <p:pic>
          <p:nvPicPr>
            <p:cNvPr id="60" name="Imagen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00" t="19555" r="41200" b="53067"/>
            <a:stretch/>
          </p:blipFill>
          <p:spPr>
            <a:xfrm>
              <a:off x="1953518" y="2980251"/>
              <a:ext cx="1553303" cy="1458589"/>
            </a:xfrm>
            <a:prstGeom prst="rect">
              <a:avLst/>
            </a:prstGeom>
          </p:spPr>
        </p:pic>
        <p:pic>
          <p:nvPicPr>
            <p:cNvPr id="61" name="Imagen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0" t="20622" r="12800" b="54489"/>
            <a:stretch/>
          </p:blipFill>
          <p:spPr>
            <a:xfrm>
              <a:off x="9297572" y="3112850"/>
              <a:ext cx="1629074" cy="1325990"/>
            </a:xfrm>
            <a:prstGeom prst="rect">
              <a:avLst/>
            </a:prstGeom>
          </p:spPr>
        </p:pic>
        <p:pic>
          <p:nvPicPr>
            <p:cNvPr id="62" name="Imagen 1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0" t="54756" r="56400" b="19111"/>
            <a:stretch/>
          </p:blipFill>
          <p:spPr>
            <a:xfrm>
              <a:off x="5617537" y="3046550"/>
              <a:ext cx="1629074" cy="1392290"/>
            </a:xfrm>
            <a:prstGeom prst="rect">
              <a:avLst/>
            </a:prstGeom>
          </p:spPr>
        </p:pic>
        <p:pic>
          <p:nvPicPr>
            <p:cNvPr id="63" name="Imagen 1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00" t="57066" r="28600" b="18756"/>
            <a:stretch/>
          </p:blipFill>
          <p:spPr>
            <a:xfrm>
              <a:off x="7584311" y="3150735"/>
              <a:ext cx="1335462" cy="1288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72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Picture 26" descr="MIPG_2_Cs6_slide_03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404578" y="471714"/>
              <a:ext cx="3155327" cy="907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87774" y="676145"/>
            <a:ext cx="4077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err="1">
                <a:solidFill>
                  <a:srgbClr val="333732"/>
                </a:solidFill>
                <a:latin typeface="Arial Black"/>
                <a:cs typeface="Arial Black"/>
              </a:rPr>
              <a:t>Camino</a:t>
            </a:r>
            <a:r>
              <a:rPr lang="pt-BR" sz="2800" dirty="0">
                <a:solidFill>
                  <a:srgbClr val="333732"/>
                </a:solidFill>
                <a:latin typeface="Arial Black"/>
                <a:cs typeface="Arial Black"/>
              </a:rPr>
              <a:t> recorrido</a:t>
            </a:r>
            <a:endParaRPr lang="en-US" sz="2800" dirty="0">
              <a:solidFill>
                <a:srgbClr val="333732"/>
              </a:solidFill>
              <a:latin typeface="Arial Black"/>
              <a:cs typeface="Arial Blac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74096" y="1199365"/>
            <a:ext cx="3362476" cy="0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1579211" y="5986130"/>
            <a:ext cx="7559457" cy="436567"/>
            <a:chOff x="1892972" y="5433313"/>
            <a:chExt cx="7559457" cy="436567"/>
          </a:xfrm>
        </p:grpSpPr>
        <p:grpSp>
          <p:nvGrpSpPr>
            <p:cNvPr id="49" name="Group 48"/>
            <p:cNvGrpSpPr/>
            <p:nvPr/>
          </p:nvGrpSpPr>
          <p:grpSpPr>
            <a:xfrm>
              <a:off x="1892972" y="5433313"/>
              <a:ext cx="898563" cy="436567"/>
              <a:chOff x="1892972" y="5433313"/>
              <a:chExt cx="898563" cy="436567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892972" y="5433313"/>
                <a:ext cx="898563" cy="436567"/>
              </a:xfrm>
              <a:prstGeom prst="rect">
                <a:avLst/>
              </a:prstGeom>
              <a:solidFill>
                <a:srgbClr val="00ABC9"/>
              </a:solidFill>
              <a:ln>
                <a:solidFill>
                  <a:srgbClr val="00ABC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976837" y="5495380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1991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3007189" y="5479992"/>
              <a:ext cx="644524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Principios de la Función Administrativa y Mecanismos de Control</a:t>
              </a:r>
              <a:endParaRPr lang="en-US" sz="16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79211" y="5342670"/>
            <a:ext cx="6997029" cy="436567"/>
            <a:chOff x="1892972" y="4789853"/>
            <a:chExt cx="6997028" cy="436567"/>
          </a:xfrm>
        </p:grpSpPr>
        <p:grpSp>
          <p:nvGrpSpPr>
            <p:cNvPr id="54" name="Group 53"/>
            <p:cNvGrpSpPr/>
            <p:nvPr/>
          </p:nvGrpSpPr>
          <p:grpSpPr>
            <a:xfrm>
              <a:off x="1892972" y="4789853"/>
              <a:ext cx="898563" cy="436567"/>
              <a:chOff x="1892972" y="4789853"/>
              <a:chExt cx="898563" cy="436567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1892972" y="4789853"/>
                <a:ext cx="898563" cy="436567"/>
              </a:xfrm>
              <a:prstGeom prst="rect">
                <a:avLst/>
              </a:prstGeom>
              <a:solidFill>
                <a:srgbClr val="00ABC9"/>
              </a:solidFill>
              <a:ln>
                <a:solidFill>
                  <a:srgbClr val="00ABC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976837" y="4850160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1993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007189" y="4837862"/>
              <a:ext cx="5882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t-BR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Sistema de </a:t>
              </a:r>
              <a:r>
                <a:rPr lang="pt-BR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Control</a:t>
              </a:r>
              <a:r>
                <a:rPr lang="pt-BR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 Interno</a:t>
              </a:r>
              <a:endParaRPr lang="en-US" sz="16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579211" y="4699211"/>
            <a:ext cx="6997029" cy="436567"/>
            <a:chOff x="1892972" y="4146394"/>
            <a:chExt cx="6997028" cy="436567"/>
          </a:xfrm>
        </p:grpSpPr>
        <p:grpSp>
          <p:nvGrpSpPr>
            <p:cNvPr id="71" name="Group 70"/>
            <p:cNvGrpSpPr/>
            <p:nvPr/>
          </p:nvGrpSpPr>
          <p:grpSpPr>
            <a:xfrm>
              <a:off x="1892972" y="4146394"/>
              <a:ext cx="898563" cy="436567"/>
              <a:chOff x="1892972" y="4146394"/>
              <a:chExt cx="898563" cy="436567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1892972" y="4146394"/>
                <a:ext cx="898563" cy="436567"/>
              </a:xfrm>
              <a:prstGeom prst="rect">
                <a:avLst/>
              </a:prstGeom>
              <a:solidFill>
                <a:srgbClr val="00ABC9"/>
              </a:solidFill>
              <a:ln>
                <a:solidFill>
                  <a:srgbClr val="00ABC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976837" y="4204942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1998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3007189" y="4220331"/>
              <a:ext cx="5882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Sistema de Desarrollo Administrativo</a:t>
              </a:r>
              <a:endParaRPr lang="en-US" sz="16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579211" y="4055752"/>
            <a:ext cx="6997029" cy="436567"/>
            <a:chOff x="1892972" y="3502935"/>
            <a:chExt cx="6997028" cy="436567"/>
          </a:xfrm>
        </p:grpSpPr>
        <p:grpSp>
          <p:nvGrpSpPr>
            <p:cNvPr id="76" name="Group 75"/>
            <p:cNvGrpSpPr/>
            <p:nvPr/>
          </p:nvGrpSpPr>
          <p:grpSpPr>
            <a:xfrm>
              <a:off x="1892972" y="3502935"/>
              <a:ext cx="898563" cy="436567"/>
              <a:chOff x="1892972" y="3502935"/>
              <a:chExt cx="898563" cy="436567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892972" y="3502935"/>
                <a:ext cx="898563" cy="436567"/>
              </a:xfrm>
              <a:prstGeom prst="rect">
                <a:avLst/>
              </a:prstGeom>
              <a:solidFill>
                <a:srgbClr val="00ABC9"/>
              </a:solidFill>
              <a:ln>
                <a:solidFill>
                  <a:srgbClr val="00ABC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976837" y="3559724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2003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007189" y="3552769"/>
              <a:ext cx="5882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Sistema de Gestión de Calidad</a:t>
              </a:r>
              <a:endParaRPr lang="en-US" sz="16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579211" y="3412293"/>
            <a:ext cx="6997029" cy="436567"/>
            <a:chOff x="1892972" y="2859476"/>
            <a:chExt cx="6997028" cy="436567"/>
          </a:xfrm>
        </p:grpSpPr>
        <p:grpSp>
          <p:nvGrpSpPr>
            <p:cNvPr id="81" name="Group 80"/>
            <p:cNvGrpSpPr/>
            <p:nvPr/>
          </p:nvGrpSpPr>
          <p:grpSpPr>
            <a:xfrm>
              <a:off x="1892972" y="2859476"/>
              <a:ext cx="898563" cy="436567"/>
              <a:chOff x="1892972" y="2859476"/>
              <a:chExt cx="898563" cy="43656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1892972" y="2859476"/>
                <a:ext cx="898563" cy="436567"/>
              </a:xfrm>
              <a:prstGeom prst="rect">
                <a:avLst/>
              </a:prstGeom>
              <a:solidFill>
                <a:srgbClr val="00ABC9"/>
              </a:solidFill>
              <a:ln>
                <a:solidFill>
                  <a:srgbClr val="00ABC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976837" y="2914506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2005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3007189" y="2929895"/>
              <a:ext cx="5882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_tradnl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Modelo Estándar de Control Interno – MECI</a:t>
              </a:r>
              <a:endParaRPr lang="en-US" sz="16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579211" y="2768834"/>
            <a:ext cx="6997029" cy="436567"/>
            <a:chOff x="1892972" y="2216017"/>
            <a:chExt cx="6997028" cy="436567"/>
          </a:xfrm>
        </p:grpSpPr>
        <p:grpSp>
          <p:nvGrpSpPr>
            <p:cNvPr id="86" name="Group 85"/>
            <p:cNvGrpSpPr/>
            <p:nvPr/>
          </p:nvGrpSpPr>
          <p:grpSpPr>
            <a:xfrm>
              <a:off x="1892972" y="2216017"/>
              <a:ext cx="898563" cy="436567"/>
              <a:chOff x="1892972" y="2216017"/>
              <a:chExt cx="898563" cy="436567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1892972" y="2216017"/>
                <a:ext cx="898563" cy="436567"/>
              </a:xfrm>
              <a:prstGeom prst="rect">
                <a:avLst/>
              </a:prstGeom>
              <a:solidFill>
                <a:srgbClr val="00ABC9"/>
              </a:solidFill>
              <a:ln>
                <a:solidFill>
                  <a:srgbClr val="00ABC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976837" y="2269288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2011</a:t>
                </a: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3007189" y="2278183"/>
              <a:ext cx="5882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Estatuto</a:t>
              </a:r>
              <a:r>
                <a:rPr lang="en-US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 </a:t>
              </a:r>
              <a:r>
                <a:rPr lang="en-US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Anticorrupción</a:t>
              </a:r>
              <a:endParaRPr lang="en-US" sz="16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579211" y="2144196"/>
            <a:ext cx="6997029" cy="436567"/>
            <a:chOff x="1892972" y="2216017"/>
            <a:chExt cx="6997028" cy="436567"/>
          </a:xfrm>
        </p:grpSpPr>
        <p:grpSp>
          <p:nvGrpSpPr>
            <p:cNvPr id="91" name="Group 90"/>
            <p:cNvGrpSpPr/>
            <p:nvPr/>
          </p:nvGrpSpPr>
          <p:grpSpPr>
            <a:xfrm>
              <a:off x="1892972" y="2216017"/>
              <a:ext cx="898563" cy="436567"/>
              <a:chOff x="1892972" y="2216017"/>
              <a:chExt cx="898563" cy="436567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1892972" y="2216017"/>
                <a:ext cx="898563" cy="436567"/>
              </a:xfrm>
              <a:prstGeom prst="rect">
                <a:avLst/>
              </a:prstGeom>
              <a:solidFill>
                <a:srgbClr val="00ABC9"/>
              </a:solidFill>
              <a:ln>
                <a:solidFill>
                  <a:srgbClr val="00ABC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976837" y="2269288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2012</a:t>
                </a: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3007189" y="2278183"/>
              <a:ext cx="5882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Modelo</a:t>
              </a:r>
              <a:r>
                <a:rPr lang="en-US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 </a:t>
              </a:r>
              <a:r>
                <a:rPr lang="en-US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Integrado</a:t>
              </a:r>
              <a:r>
                <a:rPr lang="en-US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 de </a:t>
              </a:r>
              <a:r>
                <a:rPr lang="en-US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Planeación</a:t>
              </a:r>
              <a:r>
                <a:rPr lang="en-US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 y </a:t>
              </a:r>
              <a:r>
                <a:rPr lang="en-US" sz="1600" b="1" kern="1400" spc="100" dirty="0" err="1" smtClean="0">
                  <a:solidFill>
                    <a:srgbClr val="595959"/>
                  </a:solidFill>
                  <a:latin typeface="Arial Narrow"/>
                  <a:cs typeface="Arial Narrow"/>
                </a:rPr>
                <a:t>Gestión</a:t>
              </a:r>
              <a:endParaRPr lang="en-US" sz="1600" b="1" kern="1400" spc="100" dirty="0">
                <a:solidFill>
                  <a:srgbClr val="59595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579211" y="1533898"/>
            <a:ext cx="6997029" cy="436567"/>
            <a:chOff x="1892972" y="2216017"/>
            <a:chExt cx="6997028" cy="436567"/>
          </a:xfrm>
        </p:grpSpPr>
        <p:grpSp>
          <p:nvGrpSpPr>
            <p:cNvPr id="96" name="Group 95"/>
            <p:cNvGrpSpPr/>
            <p:nvPr/>
          </p:nvGrpSpPr>
          <p:grpSpPr>
            <a:xfrm>
              <a:off x="1892972" y="2216017"/>
              <a:ext cx="898563" cy="436567"/>
              <a:chOff x="1892972" y="2216017"/>
              <a:chExt cx="898563" cy="436567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1892972" y="2216017"/>
                <a:ext cx="898563" cy="436567"/>
              </a:xfrm>
              <a:prstGeom prst="rect">
                <a:avLst/>
              </a:prstGeom>
              <a:solidFill>
                <a:srgbClr val="159EB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964855" y="2261220"/>
                <a:ext cx="754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2014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3007189" y="2278183"/>
              <a:ext cx="5882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Plan </a:t>
              </a:r>
              <a:r>
                <a:rPr lang="en-US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Nacional</a:t>
              </a:r>
              <a:r>
                <a:rPr lang="en-US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 de </a:t>
              </a:r>
              <a:r>
                <a:rPr lang="en-US" sz="1600" b="1" kern="1400" spc="100" dirty="0" err="1">
                  <a:solidFill>
                    <a:srgbClr val="595959"/>
                  </a:solidFill>
                  <a:latin typeface="Arial Narrow"/>
                  <a:cs typeface="Arial Narrow"/>
                </a:rPr>
                <a:t>Desarrollo</a:t>
              </a:r>
              <a:r>
                <a:rPr lang="en-US" sz="1600" b="1" kern="1400" spc="100" dirty="0">
                  <a:solidFill>
                    <a:srgbClr val="595959"/>
                  </a:solidFill>
                  <a:latin typeface="Arial Narrow"/>
                  <a:cs typeface="Arial Narrow"/>
                </a:rPr>
                <a:t> 2014–2018</a:t>
              </a:r>
            </a:p>
          </p:txBody>
        </p:sp>
      </p:grpSp>
      <p:sp>
        <p:nvSpPr>
          <p:cNvPr id="100" name="Up Arrow 99"/>
          <p:cNvSpPr/>
          <p:nvPr/>
        </p:nvSpPr>
        <p:spPr>
          <a:xfrm>
            <a:off x="932227" y="1533898"/>
            <a:ext cx="472351" cy="4888799"/>
          </a:xfrm>
          <a:prstGeom prst="upArrow">
            <a:avLst>
              <a:gd name="adj1" fmla="val 12938"/>
              <a:gd name="adj2" fmla="val 72322"/>
            </a:avLst>
          </a:prstGeom>
          <a:solidFill>
            <a:srgbClr val="159E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0"/>
              <a:ext cx="12192000" cy="6858000"/>
              <a:chOff x="0" y="-651769"/>
              <a:chExt cx="12192000" cy="6858000"/>
            </a:xfrm>
          </p:grpSpPr>
          <p:pic>
            <p:nvPicPr>
              <p:cNvPr id="16" name="Picture 15" descr="MIPG_2_Cs6_slide_03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651769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404578" y="471714"/>
                <a:ext cx="3155327" cy="9071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404577" y="375620"/>
              <a:ext cx="3320931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98985" y="2738574"/>
            <a:ext cx="7797509" cy="3416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Procesos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documentados y estandarizados</a:t>
            </a:r>
            <a:endParaRPr lang="en-US" sz="1600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8985" y="3348480"/>
            <a:ext cx="7991032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57188" indent="-357188"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Un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solo </a:t>
            </a:r>
            <a:r>
              <a:rPr lang="es-ES_tradnl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instrumento de medición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 requerimientos </a:t>
            </a:r>
            <a:endParaRPr lang="es-ES_tradnl" kern="1400" spc="100" dirty="0" smtClean="0">
              <a:solidFill>
                <a:srgbClr val="595959"/>
              </a:solidFill>
              <a:latin typeface="Arial Narrow"/>
              <a:cs typeface="Arial Narrow"/>
            </a:endParaRPr>
          </a:p>
          <a:p>
            <a:pPr marL="357188" indent="-357188"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de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políticas de Desarrollo Administrativo a través del </a:t>
            </a:r>
            <a:r>
              <a:rPr lang="es-ES_tradnl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FURAG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8985" y="4812541"/>
            <a:ext cx="66726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Definición </a:t>
            </a:r>
            <a:r>
              <a:rPr lang="es-ES_tradnl" b="1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 una estructura de control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a través del MECI</a:t>
            </a:r>
            <a:endParaRPr lang="en-US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8985" y="4188112"/>
            <a:ext cx="771284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57188" indent="-357188"/>
            <a:r>
              <a:rPr lang="es-ES_tradnl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Fortalecimiento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del trabajo sectorial  </a:t>
            </a:r>
            <a:endParaRPr lang="en-US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07826" y="2409604"/>
            <a:ext cx="7204841" cy="0"/>
          </a:xfrm>
          <a:prstGeom prst="line">
            <a:avLst/>
          </a:prstGeom>
          <a:ln w="57150" cmpd="sng">
            <a:solidFill>
              <a:srgbClr val="159E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7826" y="6106293"/>
            <a:ext cx="7204841" cy="0"/>
          </a:xfrm>
          <a:prstGeom prst="line">
            <a:avLst/>
          </a:prstGeom>
          <a:ln w="57150" cmpd="sng">
            <a:solidFill>
              <a:srgbClr val="159E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98985" y="5412691"/>
            <a:ext cx="66726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CO" b="1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Fortalecimiento</a:t>
            </a:r>
            <a:r>
              <a:rPr lang="es-CO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s-CO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 la evaluación independiente</a:t>
            </a:r>
            <a:endParaRPr lang="en-US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12" y="856612"/>
            <a:ext cx="3928513" cy="12975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07826" y="736034"/>
            <a:ext cx="4408950" cy="1203545"/>
            <a:chOff x="1007826" y="1290020"/>
            <a:chExt cx="4408950" cy="1203545"/>
          </a:xfrm>
        </p:grpSpPr>
        <p:grpSp>
          <p:nvGrpSpPr>
            <p:cNvPr id="24" name="Group 23"/>
            <p:cNvGrpSpPr/>
            <p:nvPr/>
          </p:nvGrpSpPr>
          <p:grpSpPr>
            <a:xfrm>
              <a:off x="1007826" y="1672049"/>
              <a:ext cx="3973978" cy="821516"/>
              <a:chOff x="1515826" y="1023827"/>
              <a:chExt cx="3973978" cy="82151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515826" y="1023827"/>
                <a:ext cx="3949213" cy="821516"/>
              </a:xfrm>
              <a:prstGeom prst="rect">
                <a:avLst/>
              </a:prstGeom>
              <a:solidFill>
                <a:srgbClr val="159EB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98625" y="1139198"/>
                <a:ext cx="37911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spc="3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Aciertos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7303" y="1290020"/>
              <a:ext cx="919473" cy="876102"/>
            </a:xfrm>
            <a:prstGeom prst="rect">
              <a:avLst/>
            </a:prstGeom>
          </p:spPr>
        </p:pic>
      </p:grpSp>
      <p:sp>
        <p:nvSpPr>
          <p:cNvPr id="23" name="Shape 3191"/>
          <p:cNvSpPr/>
          <p:nvPr/>
        </p:nvSpPr>
        <p:spPr>
          <a:xfrm>
            <a:off x="1011924" y="2754615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009EB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0" name="Shape 3195"/>
          <p:cNvSpPr/>
          <p:nvPr/>
        </p:nvSpPr>
        <p:spPr>
          <a:xfrm>
            <a:off x="994593" y="2711757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38" name="Shape 3191"/>
          <p:cNvSpPr/>
          <p:nvPr/>
        </p:nvSpPr>
        <p:spPr>
          <a:xfrm>
            <a:off x="1029255" y="3401981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009EB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9" name="Shape 3195"/>
          <p:cNvSpPr/>
          <p:nvPr/>
        </p:nvSpPr>
        <p:spPr>
          <a:xfrm>
            <a:off x="1011924" y="3359123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3191"/>
          <p:cNvSpPr/>
          <p:nvPr/>
        </p:nvSpPr>
        <p:spPr>
          <a:xfrm>
            <a:off x="1029255" y="4231323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009EB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1" name="Shape 3195"/>
          <p:cNvSpPr/>
          <p:nvPr/>
        </p:nvSpPr>
        <p:spPr>
          <a:xfrm>
            <a:off x="1011924" y="4188465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3191"/>
          <p:cNvSpPr/>
          <p:nvPr/>
        </p:nvSpPr>
        <p:spPr>
          <a:xfrm>
            <a:off x="1030885" y="4858598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009EB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3" name="Shape 3195"/>
          <p:cNvSpPr/>
          <p:nvPr/>
        </p:nvSpPr>
        <p:spPr>
          <a:xfrm>
            <a:off x="1013554" y="4815740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191"/>
          <p:cNvSpPr/>
          <p:nvPr/>
        </p:nvSpPr>
        <p:spPr>
          <a:xfrm>
            <a:off x="1029255" y="5460177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009EB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5" name="Shape 3195"/>
          <p:cNvSpPr/>
          <p:nvPr/>
        </p:nvSpPr>
        <p:spPr>
          <a:xfrm>
            <a:off x="1011924" y="5417319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7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68826"/>
            <a:ext cx="12192000" cy="6858000"/>
            <a:chOff x="0" y="0"/>
            <a:chExt cx="12192000" cy="6858000"/>
          </a:xfrm>
        </p:grpSpPr>
        <p:pic>
          <p:nvPicPr>
            <p:cNvPr id="16" name="Picture 15" descr="MIPG_2_Cs6_slide_03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404578" y="471714"/>
              <a:ext cx="3155327" cy="907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94804" y="2629242"/>
            <a:ext cx="7797509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Lograr que la calidad esté inmersa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en la gestión de las </a:t>
            </a:r>
            <a:endParaRPr lang="es-ES_tradnl" kern="1400" spc="100" dirty="0" smtClean="0">
              <a:solidFill>
                <a:srgbClr val="595959"/>
              </a:solidFill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entidades y no se limite a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formatos 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y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certificados</a:t>
            </a:r>
            <a:endParaRPr lang="en-US" sz="1600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4804" y="3345615"/>
            <a:ext cx="7991032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Enfocar a las entidades hacia la implementación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del Modelo 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y no </a:t>
            </a:r>
          </a:p>
          <a:p>
            <a:pPr>
              <a:lnSpc>
                <a:spcPct val="90000"/>
              </a:lnSpc>
            </a:pP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a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l instrumento de medición FURAG</a:t>
            </a:r>
            <a:endParaRPr lang="en-US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4804" y="4847587"/>
            <a:ext cx="6672650" cy="3416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Mejorar la articulación de las políticas</a:t>
            </a:r>
            <a:endParaRPr lang="en-US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4804" y="4072687"/>
            <a:ext cx="7712841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Reorientar los lineamientos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del 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Sistema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de C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ontrol </a:t>
            </a:r>
            <a:r>
              <a:rPr lang="es-ES_tradnl" kern="1400" spc="100" dirty="0">
                <a:solidFill>
                  <a:srgbClr val="595959"/>
                </a:solidFill>
                <a:latin typeface="Arial Narrow"/>
                <a:cs typeface="Arial Narrow"/>
              </a:rPr>
              <a:t>I</a:t>
            </a: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nterno hacia </a:t>
            </a:r>
          </a:p>
          <a:p>
            <a:pPr>
              <a:lnSpc>
                <a:spcPct val="90000"/>
              </a:lnSpc>
            </a:pPr>
            <a:r>
              <a:rPr lang="es-ES_tradnl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el control y no a la gestión</a:t>
            </a:r>
            <a:endParaRPr lang="en-US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12" y="856612"/>
            <a:ext cx="3928513" cy="129755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07826" y="680511"/>
            <a:ext cx="4321593" cy="1252834"/>
            <a:chOff x="1515826" y="461791"/>
            <a:chExt cx="4321593" cy="1252834"/>
          </a:xfrm>
        </p:grpSpPr>
        <p:sp>
          <p:nvSpPr>
            <p:cNvPr id="21" name="Rectangle 20"/>
            <p:cNvSpPr/>
            <p:nvPr/>
          </p:nvSpPr>
          <p:spPr>
            <a:xfrm>
              <a:off x="1515826" y="893109"/>
              <a:ext cx="3949213" cy="821516"/>
            </a:xfrm>
            <a:prstGeom prst="rect">
              <a:avLst/>
            </a:prstGeom>
            <a:solidFill>
              <a:srgbClr val="E366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42591" y="986024"/>
              <a:ext cx="3791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300" dirty="0" err="1">
                  <a:solidFill>
                    <a:srgbClr val="FFFFFF"/>
                  </a:solidFill>
                  <a:latin typeface="Arial Narrow"/>
                  <a:cs typeface="Arial Narrow"/>
                </a:rPr>
                <a:t>Retos</a:t>
              </a:r>
              <a:endParaRPr lang="en-US" sz="3200" b="1" spc="30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2671" y="461791"/>
              <a:ext cx="744748" cy="727429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/>
          <p:nvPr/>
        </p:nvCxnSpPr>
        <p:spPr>
          <a:xfrm>
            <a:off x="1007826" y="6329284"/>
            <a:ext cx="6322692" cy="0"/>
          </a:xfrm>
          <a:prstGeom prst="line">
            <a:avLst/>
          </a:prstGeom>
          <a:ln w="57150" cmpd="sng">
            <a:solidFill>
              <a:srgbClr val="E566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94804" y="5420789"/>
            <a:ext cx="66726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CO" kern="1400" spc="100" dirty="0" smtClean="0">
                <a:solidFill>
                  <a:srgbClr val="595959"/>
                </a:solidFill>
                <a:latin typeface="Arial Narrow"/>
                <a:cs typeface="Arial Narrow"/>
              </a:rPr>
              <a:t>Fortalecer la gestión en territorio</a:t>
            </a:r>
            <a:endParaRPr lang="en-US" kern="1400" spc="100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007826" y="2409604"/>
            <a:ext cx="6322692" cy="0"/>
          </a:xfrm>
          <a:prstGeom prst="line">
            <a:avLst/>
          </a:prstGeom>
          <a:ln w="57150" cmpd="sng">
            <a:solidFill>
              <a:srgbClr val="E566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8"/>
          <p:cNvSpPr/>
          <p:nvPr/>
        </p:nvSpPr>
        <p:spPr>
          <a:xfrm>
            <a:off x="11732381" y="2723535"/>
            <a:ext cx="312135" cy="1796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Shape 3191"/>
          <p:cNvSpPr/>
          <p:nvPr/>
        </p:nvSpPr>
        <p:spPr>
          <a:xfrm>
            <a:off x="1011924" y="2754615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6" name="Shape 3195"/>
          <p:cNvSpPr/>
          <p:nvPr/>
        </p:nvSpPr>
        <p:spPr>
          <a:xfrm>
            <a:off x="994593" y="2711757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8" name="Shape 3191"/>
          <p:cNvSpPr/>
          <p:nvPr/>
        </p:nvSpPr>
        <p:spPr>
          <a:xfrm>
            <a:off x="1029255" y="3428876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9" name="Shape 3195"/>
          <p:cNvSpPr/>
          <p:nvPr/>
        </p:nvSpPr>
        <p:spPr>
          <a:xfrm>
            <a:off x="1011924" y="3386018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191"/>
          <p:cNvSpPr/>
          <p:nvPr/>
        </p:nvSpPr>
        <p:spPr>
          <a:xfrm>
            <a:off x="1029255" y="4177533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1" name="Shape 3195"/>
          <p:cNvSpPr/>
          <p:nvPr/>
        </p:nvSpPr>
        <p:spPr>
          <a:xfrm>
            <a:off x="1011924" y="4149665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191"/>
          <p:cNvSpPr/>
          <p:nvPr/>
        </p:nvSpPr>
        <p:spPr>
          <a:xfrm>
            <a:off x="1030885" y="4876528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3" name="Shape 3195"/>
          <p:cNvSpPr/>
          <p:nvPr/>
        </p:nvSpPr>
        <p:spPr>
          <a:xfrm>
            <a:off x="1013554" y="4833670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191"/>
          <p:cNvSpPr/>
          <p:nvPr/>
        </p:nvSpPr>
        <p:spPr>
          <a:xfrm>
            <a:off x="1029255" y="5469142"/>
            <a:ext cx="301540" cy="301540"/>
          </a:xfrm>
          <a:prstGeom prst="ellipse">
            <a:avLst/>
          </a:prstGeom>
          <a:noFill/>
          <a:ln w="28575" cap="flat" cmpd="sng">
            <a:solidFill>
              <a:srgbClr val="E3661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5" name="Shape 3195"/>
          <p:cNvSpPr/>
          <p:nvPr/>
        </p:nvSpPr>
        <p:spPr>
          <a:xfrm>
            <a:off x="1011924" y="5426284"/>
            <a:ext cx="226760" cy="344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9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lang="en-US" sz="19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1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8" grpId="0"/>
    </p:bldLst>
  </p:timing>
</p:sld>
</file>

<file path=ppt/theme/theme1.xml><?xml version="1.0" encoding="utf-8"?>
<a:theme xmlns:a="http://schemas.openxmlformats.org/drawingml/2006/main" name="Plantilla X Congreso CaballeroLilia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X GualyJoseVicente.potx" id="{7FD869E5-8E59-4C3F-B9E4-61EB7EB19CF4}" vid="{B7B9AE8F-C090-436B-8C61-FAEE12768D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X Congreso CaballeroLiliana</Template>
  <TotalTime>105</TotalTime>
  <Words>1553</Words>
  <Application>Microsoft Office PowerPoint</Application>
  <PresentationFormat>Panorámica</PresentationFormat>
  <Paragraphs>507</Paragraphs>
  <Slides>39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50" baseType="lpstr">
      <vt:lpstr>Arial</vt:lpstr>
      <vt:lpstr>Arial </vt:lpstr>
      <vt:lpstr>Arial Black</vt:lpstr>
      <vt:lpstr>Arial Narrow</vt:lpstr>
      <vt:lpstr>Calibri</vt:lpstr>
      <vt:lpstr>Calibri Light</vt:lpstr>
      <vt:lpstr>Century Gothic</vt:lpstr>
      <vt:lpstr>Times</vt:lpstr>
      <vt:lpstr>Times New Roman</vt:lpstr>
      <vt:lpstr>Plantilla X Congreso CaballeroLiliana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Administrador</dc:creator>
  <cp:lastModifiedBy>Laura Cordoba Reyes</cp:lastModifiedBy>
  <cp:revision>9</cp:revision>
  <dcterms:created xsi:type="dcterms:W3CDTF">2017-10-25T23:14:21Z</dcterms:created>
  <dcterms:modified xsi:type="dcterms:W3CDTF">2017-10-26T20:41:45Z</dcterms:modified>
</cp:coreProperties>
</file>