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2" r:id="rId3"/>
    <p:sldId id="4177" r:id="rId4"/>
    <p:sldId id="4183" r:id="rId5"/>
    <p:sldId id="4166" r:id="rId6"/>
    <p:sldId id="4169" r:id="rId7"/>
    <p:sldId id="4173" r:id="rId8"/>
    <p:sldId id="4210" r:id="rId9"/>
    <p:sldId id="4204" r:id="rId10"/>
    <p:sldId id="4208" r:id="rId11"/>
    <p:sldId id="4205" r:id="rId12"/>
    <p:sldId id="4209" r:id="rId13"/>
    <p:sldId id="425" r:id="rId14"/>
  </p:sldIdLst>
  <p:sldSz cx="10693400" cy="7561263"/>
  <p:notesSz cx="9931400" cy="6794500"/>
  <p:defaultTextStyle>
    <a:defPPr>
      <a:defRPr lang="fr-F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2">
          <p15:clr>
            <a:srgbClr val="A4A3A4"/>
          </p15:clr>
        </p15:guide>
        <p15:guide id="2" orient="horz" pos="4287" userDrawn="1">
          <p15:clr>
            <a:srgbClr val="A4A3A4"/>
          </p15:clr>
        </p15:guide>
        <p15:guide id="3" orient="horz" pos="2380">
          <p15:clr>
            <a:srgbClr val="A4A3A4"/>
          </p15:clr>
        </p15:guide>
        <p15:guide id="4" orient="horz" pos="4655">
          <p15:clr>
            <a:srgbClr val="A4A3A4"/>
          </p15:clr>
        </p15:guide>
        <p15:guide id="5" orient="horz" pos="233">
          <p15:clr>
            <a:srgbClr val="A4A3A4"/>
          </p15:clr>
        </p15:guide>
        <p15:guide id="6" orient="horz" pos="746">
          <p15:clr>
            <a:srgbClr val="A4A3A4"/>
          </p15:clr>
        </p15:guide>
        <p15:guide id="7" orient="horz" pos="1202">
          <p15:clr>
            <a:srgbClr val="A4A3A4"/>
          </p15:clr>
        </p15:guide>
        <p15:guide id="8" orient="horz" pos="1428">
          <p15:clr>
            <a:srgbClr val="A4A3A4"/>
          </p15:clr>
        </p15:guide>
        <p15:guide id="9" orient="horz" pos="1072">
          <p15:clr>
            <a:srgbClr val="A4A3A4"/>
          </p15:clr>
        </p15:guide>
        <p15:guide id="10" orient="horz" pos="122">
          <p15:clr>
            <a:srgbClr val="A4A3A4"/>
          </p15:clr>
        </p15:guide>
        <p15:guide id="11" orient="horz" pos="386" userDrawn="1">
          <p15:clr>
            <a:srgbClr val="A4A3A4"/>
          </p15:clr>
        </p15:guide>
        <p15:guide id="12" pos="3398">
          <p15:clr>
            <a:srgbClr val="A4A3A4"/>
          </p15:clr>
        </p15:guide>
        <p15:guide id="13" pos="6624">
          <p15:clr>
            <a:srgbClr val="A4A3A4"/>
          </p15:clr>
        </p15:guide>
        <p15:guide id="14" pos="941" userDrawn="1">
          <p15:clr>
            <a:srgbClr val="A4A3A4"/>
          </p15:clr>
        </p15:guide>
        <p15:guide id="15" pos="261" userDrawn="1">
          <p15:clr>
            <a:srgbClr val="A4A3A4"/>
          </p15:clr>
        </p15:guide>
        <p15:guide id="16" pos="462">
          <p15:clr>
            <a:srgbClr val="A4A3A4"/>
          </p15:clr>
        </p15:guide>
        <p15:guide id="17" pos="1213">
          <p15:clr>
            <a:srgbClr val="A4A3A4"/>
          </p15:clr>
        </p15:guide>
        <p15:guide id="18" pos="6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B" initials="PR" lastIdx="25" clrIdx="0"/>
  <p:cmAuthor id="1" name="Oeschger Susanne (oesh)" initials="OS(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D1F"/>
    <a:srgbClr val="1A406D"/>
    <a:srgbClr val="23439A"/>
    <a:srgbClr val="DB25BD"/>
    <a:srgbClr val="2B6BA5"/>
    <a:srgbClr val="B797CF"/>
    <a:srgbClr val="92D050"/>
    <a:srgbClr val="2C95FF"/>
    <a:srgbClr val="0000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2848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926" y="96"/>
      </p:cViewPr>
      <p:guideLst>
        <p:guide orient="horz" pos="632"/>
        <p:guide orient="horz" pos="4287"/>
        <p:guide orient="horz" pos="2380"/>
        <p:guide orient="horz" pos="4655"/>
        <p:guide orient="horz" pos="233"/>
        <p:guide orient="horz" pos="746"/>
        <p:guide orient="horz" pos="1202"/>
        <p:guide orient="horz" pos="1428"/>
        <p:guide orient="horz" pos="1072"/>
        <p:guide orient="horz" pos="122"/>
        <p:guide orient="horz" pos="386"/>
        <p:guide pos="3398"/>
        <p:guide pos="6624"/>
        <p:guide pos="941"/>
        <p:guide pos="261"/>
        <p:guide pos="462"/>
        <p:guide pos="1213"/>
        <p:guide pos="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-540" y="-78"/>
      </p:cViewPr>
      <p:guideLst>
        <p:guide orient="horz" pos="2140"/>
        <p:guide pos="312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7798" y="0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851D-549D-4785-8040-D1740898315D}" type="datetime1">
              <a:rPr lang="de-CH" smtClean="0"/>
              <a:pPr/>
              <a:t>26.08.2024</a:t>
            </a:fld>
            <a:endParaRPr lang="fr-FR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5501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D4A6-8139-42B7-BC6D-3591E8363667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595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5501" y="0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3A998-303B-4F86-9947-A49AF14B2D3A}" type="datetimeFigureOut">
              <a:rPr lang="fr-FR" smtClean="0"/>
              <a:pPr/>
              <a:t>26/08/2024</a:t>
            </a:fld>
            <a:endParaRPr lang="fr-FR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5501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274FF-26F8-4AE0-B748-E0D66FCDF779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54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274FF-26F8-4AE0-B748-E0D66FCDF779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9576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llustration inv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479549" y="6956319"/>
            <a:ext cx="8907464" cy="238176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baseline="0">
                <a:solidFill>
                  <a:srgbClr val="0064A6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Titel Vorname Name (Arial </a:t>
            </a:r>
            <a:r>
              <a:rPr lang="de-CH" dirty="0" err="1"/>
              <a:t>bold</a:t>
            </a:r>
            <a:r>
              <a:rPr lang="de-CH" dirty="0"/>
              <a:t>, 14 </a:t>
            </a:r>
            <a:r>
              <a:rPr lang="de-CH" dirty="0" err="1"/>
              <a:t>pt</a:t>
            </a:r>
            <a:r>
              <a:rPr lang="de-CH" dirty="0"/>
              <a:t>, weiss)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79549" y="3060601"/>
            <a:ext cx="8907463" cy="3096294"/>
          </a:xfrm>
        </p:spPr>
        <p:txBody>
          <a:bodyPr/>
          <a:lstStyle>
            <a:lvl1pPr marL="0" indent="0">
              <a:buNone/>
              <a:defRPr>
                <a:solidFill>
                  <a:srgbClr val="0064A6"/>
                </a:solidFill>
              </a:defRPr>
            </a:lvl1pPr>
          </a:lstStyle>
          <a:p>
            <a:r>
              <a:rPr lang="de-CH" dirty="0"/>
              <a:t>Illustration/Bild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479549" y="7226000"/>
            <a:ext cx="8907464" cy="323012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rgbClr val="0064A6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vorname.name@zhaw.ch, TT Monat JJJJ (Arial, 14 </a:t>
            </a:r>
            <a:r>
              <a:rPr lang="de-CH" dirty="0" err="1"/>
              <a:t>pt</a:t>
            </a:r>
            <a:r>
              <a:rPr lang="de-CH" dirty="0"/>
              <a:t>, weiss) </a:t>
            </a:r>
          </a:p>
        </p:txBody>
      </p:sp>
      <p:sp>
        <p:nvSpPr>
          <p:cNvPr id="5" name="Bildplatzhalter 4" hidden="1"/>
          <p:cNvSpPr>
            <a:spLocks noGrp="1"/>
          </p:cNvSpPr>
          <p:nvPr>
            <p:ph type="pic" sz="quarter" idx="15"/>
          </p:nvPr>
        </p:nvSpPr>
        <p:spPr>
          <a:xfrm>
            <a:off x="2692400" y="3597275"/>
            <a:ext cx="5260975" cy="22669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1459421" y="1597006"/>
            <a:ext cx="9043987" cy="104865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800">
                <a:solidFill>
                  <a:srgbClr val="0064A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158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178224" y="1732789"/>
            <a:ext cx="10305394" cy="5144110"/>
          </a:xfrm>
        </p:spPr>
        <p:txBody>
          <a:bodyPr/>
          <a:lstStyle/>
          <a:p>
            <a:r>
              <a:rPr lang="de-DE" dirty="0"/>
              <a:t>Diagramm durch Klicken auf Symbol hinzufügen</a:t>
            </a:r>
            <a:endParaRPr lang="fr-FR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20672" y="122521"/>
            <a:ext cx="10446488" cy="482425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</p:spPr>
        <p:txBody>
          <a:bodyPr vert="horz" lIns="102663" tIns="52153" rIns="102663" bIns="52153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6243" y="604944"/>
            <a:ext cx="10440917" cy="476736"/>
          </a:xfr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</p:spPr>
        <p:txBody>
          <a:bodyPr lIns="102663" rIns="41065"/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Titelmaster</a:t>
            </a:r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5386388" y="7018338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2172-0E1F-4D19-84B6-0655EF155563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385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178224" y="1732789"/>
            <a:ext cx="10305394" cy="5144110"/>
          </a:xfrm>
        </p:spPr>
        <p:txBody>
          <a:bodyPr/>
          <a:lstStyle/>
          <a:p>
            <a:r>
              <a:rPr lang="de-DE" dirty="0"/>
              <a:t>Diagramm durch Klicken auf Symbol hinzufügen</a:t>
            </a:r>
            <a:endParaRPr lang="fr-FR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20672" y="122521"/>
            <a:ext cx="10446488" cy="482425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</p:spPr>
        <p:txBody>
          <a:bodyPr vert="horz" lIns="102663" tIns="52153" rIns="102663" bIns="52153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6243" y="604944"/>
            <a:ext cx="10440917" cy="476736"/>
          </a:xfr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</p:spPr>
        <p:txBody>
          <a:bodyPr lIns="102663" rIns="41065"/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Titelmaster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AD2172-0E1F-4D19-84B6-0655EF155563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385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CE60B43-25A3-46A3-9BA1-A5FA7F7F4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" y="736"/>
            <a:ext cx="10691321" cy="755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6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F2BF33-92BC-40CF-86DD-593CB4D25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267"/>
            <a:ext cx="10693400" cy="756126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1309A2-64C7-4F4E-BE8E-AB19E4ED1A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902" y="1956867"/>
            <a:ext cx="9660262" cy="1085325"/>
          </a:xfrm>
        </p:spPr>
        <p:txBody>
          <a:bodyPr/>
          <a:lstStyle>
            <a:lvl1pPr algn="ctr">
              <a:defRPr sz="2982">
                <a:solidFill>
                  <a:srgbClr val="0462A2"/>
                </a:solidFill>
              </a:defRPr>
            </a:lvl1pPr>
          </a:lstStyle>
          <a:p>
            <a:pPr lvl="0"/>
            <a:r>
              <a:rPr lang="es-ES" dirty="0"/>
              <a:t>Haga clic para escribir el n</a:t>
            </a:r>
            <a:r>
              <a:rPr lang="es-MX" dirty="0" err="1"/>
              <a:t>ombre</a:t>
            </a:r>
            <a:r>
              <a:rPr lang="es-MX" dirty="0"/>
              <a:t> de la conferencia, panel o conversatorio.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95BD9DE-5763-49F8-97C6-25DFA08EE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732" y="4720589"/>
            <a:ext cx="9660433" cy="684364"/>
          </a:xfrm>
        </p:spPr>
        <p:txBody>
          <a:bodyPr/>
          <a:lstStyle>
            <a:lvl1pPr marL="0" indent="0" algn="ctr">
              <a:buNone/>
              <a:defRPr sz="2105">
                <a:solidFill>
                  <a:srgbClr val="418584"/>
                </a:solidFill>
                <a:latin typeface="+mj-lt"/>
              </a:defRPr>
            </a:lvl1pPr>
          </a:lstStyle>
          <a:p>
            <a:pPr marL="200505" marR="0" lvl="0" indent="-200505" algn="ctr" defTabSz="802020" rtl="0" eaLnBrk="1" fontAlgn="auto" latinLnBrk="0" hangingPunct="1">
              <a:lnSpc>
                <a:spcPct val="90000"/>
              </a:lnSpc>
              <a:spcBef>
                <a:spcPts val="87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dirty="0"/>
              <a:t>Haga clic </a:t>
            </a:r>
            <a:r>
              <a:rPr lang="es-MX" dirty="0"/>
              <a:t>para escribir el cargo o profesión y la entidad a la que se encuentra vinculado.</a:t>
            </a:r>
            <a:endParaRPr lang="es-CO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B005628-9CC1-4D95-B627-0CAD86392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732" y="3810870"/>
            <a:ext cx="9660433" cy="502234"/>
          </a:xfrm>
        </p:spPr>
        <p:txBody>
          <a:bodyPr/>
          <a:lstStyle>
            <a:lvl1pPr algn="ctr">
              <a:defRPr>
                <a:solidFill>
                  <a:srgbClr val="418584"/>
                </a:solidFill>
              </a:defRPr>
            </a:lvl1pPr>
            <a:lvl2pPr algn="ctr">
              <a:defRPr>
                <a:solidFill>
                  <a:srgbClr val="418584"/>
                </a:solidFill>
              </a:defRPr>
            </a:lvl2pPr>
            <a:lvl3pPr algn="ctr">
              <a:defRPr>
                <a:solidFill>
                  <a:srgbClr val="418584"/>
                </a:solidFill>
              </a:defRPr>
            </a:lvl3pPr>
            <a:lvl4pPr algn="ctr">
              <a:defRPr>
                <a:solidFill>
                  <a:srgbClr val="418584"/>
                </a:solidFill>
              </a:defRPr>
            </a:lvl4pPr>
            <a:lvl5pPr algn="ctr">
              <a:defRPr>
                <a:solidFill>
                  <a:srgbClr val="418584"/>
                </a:solidFill>
              </a:defRPr>
            </a:lvl5pPr>
          </a:lstStyle>
          <a:p>
            <a:pPr lvl="0"/>
            <a:r>
              <a:rPr lang="es-ES" dirty="0"/>
              <a:t>Haga clic para escribir el nombre completo del conferencista.</a:t>
            </a:r>
          </a:p>
        </p:txBody>
      </p:sp>
    </p:spTree>
    <p:extLst>
      <p:ext uri="{BB962C8B-B14F-4D97-AF65-F5344CB8AC3E}">
        <p14:creationId xmlns:p14="http://schemas.microsoft.com/office/powerpoint/2010/main" val="275887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Illustration_blau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479549" y="6956319"/>
            <a:ext cx="8907464" cy="238176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 baseline="0">
                <a:solidFill>
                  <a:schemeClr val="bg1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Titel Vorname Name (Arial </a:t>
            </a:r>
            <a:r>
              <a:rPr lang="de-CH" dirty="0" err="1"/>
              <a:t>bold</a:t>
            </a:r>
            <a:r>
              <a:rPr lang="de-CH" dirty="0"/>
              <a:t>, 14 </a:t>
            </a:r>
            <a:r>
              <a:rPr lang="de-CH" dirty="0" err="1"/>
              <a:t>pt</a:t>
            </a:r>
            <a:r>
              <a:rPr lang="de-CH" dirty="0"/>
              <a:t>, weiss)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2" hasCustomPrompt="1"/>
          </p:nvPr>
        </p:nvSpPr>
        <p:spPr>
          <a:xfrm>
            <a:off x="1479549" y="3060601"/>
            <a:ext cx="8907463" cy="30962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Illustration/Bild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1479549" y="7226000"/>
            <a:ext cx="8907464" cy="323012"/>
          </a:xfrm>
          <a:ln>
            <a:noFill/>
          </a:ln>
        </p:spPr>
        <p:txBody>
          <a:bodyPr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871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bg1"/>
                </a:solidFill>
              </a:defRPr>
            </a:lvl1pPr>
            <a:lvl2pPr marL="198793" indent="0">
              <a:buFontTx/>
              <a:buNone/>
              <a:defRPr sz="1700"/>
            </a:lvl2pPr>
            <a:lvl3pPr marL="388941" indent="0">
              <a:buFontTx/>
              <a:buNone/>
              <a:defRPr sz="1700"/>
            </a:lvl3pPr>
            <a:lvl4pPr>
              <a:buFontTx/>
              <a:buNone/>
              <a:defRPr sz="1700"/>
            </a:lvl4pPr>
            <a:lvl5pPr>
              <a:buFontTx/>
              <a:buNone/>
              <a:defRPr sz="1700"/>
            </a:lvl5pPr>
          </a:lstStyle>
          <a:p>
            <a:r>
              <a:rPr lang="de-CH" dirty="0"/>
              <a:t>vorname.name@zhaw.ch, TT Monat JJJJ (Arial, 14 </a:t>
            </a:r>
            <a:r>
              <a:rPr lang="de-CH" dirty="0" err="1"/>
              <a:t>pt</a:t>
            </a:r>
            <a:r>
              <a:rPr lang="de-CH" dirty="0"/>
              <a:t>, weiss) 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74176" y="375017"/>
            <a:ext cx="3392705" cy="1297993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2754008" y="3564607"/>
            <a:ext cx="5270621" cy="2311852"/>
          </a:xfrm>
          <a:prstGeom prst="rect">
            <a:avLst/>
          </a:prstGeom>
        </p:spPr>
      </p:pic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459421" y="1597006"/>
            <a:ext cx="9043987" cy="104865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98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77824" y="1626959"/>
            <a:ext cx="10137776" cy="5155294"/>
          </a:xfrm>
        </p:spPr>
        <p:txBody>
          <a:bodyPr/>
          <a:lstStyle>
            <a:lvl1pPr marL="355600" indent="-355600">
              <a:lnSpc>
                <a:spcPct val="120000"/>
              </a:lnSpc>
              <a:spcBef>
                <a:spcPts val="0"/>
              </a:spcBef>
              <a:defRPr sz="2000"/>
            </a:lvl1pPr>
            <a:lvl2pPr marL="719138" indent="-361950">
              <a:lnSpc>
                <a:spcPct val="120000"/>
              </a:lnSpc>
              <a:spcBef>
                <a:spcPts val="0"/>
              </a:spcBef>
              <a:defRPr sz="1800"/>
            </a:lvl2pPr>
            <a:lvl3pPr marL="1074738" indent="-355600">
              <a:lnSpc>
                <a:spcPct val="120000"/>
              </a:lnSpc>
              <a:spcBef>
                <a:spcPts val="0"/>
              </a:spcBef>
              <a:defRPr sz="1800"/>
            </a:lvl3pPr>
            <a:lvl4pPr marL="1433513" indent="-358775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1800"/>
            </a:lvl4pPr>
            <a:lvl5pPr marL="1787525" indent="-354013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786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mit Platzhalt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626589"/>
            <a:ext cx="7351059" cy="5183187"/>
          </a:xfrm>
        </p:spPr>
        <p:txBody>
          <a:bodyPr>
            <a:noAutofit/>
          </a:bodyPr>
          <a:lstStyle>
            <a:lvl1pPr marL="361950" indent="-36195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sz="2000"/>
            </a:lvl1pPr>
            <a:lvl3pPr marL="1074738" indent="-360363">
              <a:defRPr/>
            </a:lvl3pPr>
          </a:lstStyle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de-DE" sz="2000" dirty="0">
                <a:solidFill>
                  <a:srgbClr val="012C59"/>
                </a:solidFill>
              </a:rPr>
              <a:t>Aufzählung 1. Ebene, Arial, 20 </a:t>
            </a:r>
            <a:r>
              <a:rPr lang="de-DE" sz="2000" dirty="0" err="1">
                <a:solidFill>
                  <a:srgbClr val="012C59"/>
                </a:solidFill>
              </a:rPr>
              <a:t>pt</a:t>
            </a:r>
            <a:r>
              <a:rPr lang="de-DE" sz="2000" dirty="0">
                <a:solidFill>
                  <a:srgbClr val="012C59"/>
                </a:solidFill>
              </a:rPr>
              <a:t>, dunkelblau, Tabulator 1 cm</a:t>
            </a:r>
          </a:p>
          <a:p>
            <a:pPr marL="714375" lvl="1" indent="-352425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2.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2 cm</a:t>
            </a:r>
          </a:p>
          <a:p>
            <a:pPr marL="1076325" lvl="2" indent="-361950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3.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3 cm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1" hasCustomPrompt="1"/>
          </p:nvPr>
        </p:nvSpPr>
        <p:spPr>
          <a:xfrm>
            <a:off x="7974106" y="4339988"/>
            <a:ext cx="2528047" cy="2464038"/>
          </a:xfrm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CH" dirty="0"/>
              <a:t>Bild hier durch Klick </a:t>
            </a:r>
            <a:r>
              <a:rPr lang="de-CH" dirty="0" err="1"/>
              <a:t>einfücgen</a:t>
            </a:r>
            <a:endParaRPr lang="de-CH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2" hasCustomPrompt="1"/>
          </p:nvPr>
        </p:nvSpPr>
        <p:spPr>
          <a:xfrm>
            <a:off x="7974106" y="1678828"/>
            <a:ext cx="2528047" cy="2464038"/>
          </a:xfrm>
        </p:spPr>
        <p:txBody>
          <a:bodyPr anchor="ctr"/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e-CH" dirty="0"/>
              <a:t>Bild hier durch Klick </a:t>
            </a:r>
            <a:r>
              <a:rPr lang="de-CH" dirty="0" err="1"/>
              <a:t>einfücgen</a:t>
            </a:r>
            <a:endParaRPr lang="de-CH" dirty="0"/>
          </a:p>
        </p:txBody>
      </p:sp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5386388" y="7018338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2172-0E1F-4D19-84B6-0655EF155563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551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377826" y="1651934"/>
            <a:ext cx="9928224" cy="511175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de-DE"/>
              <a:t>Diagramm durch Klicken auf Symbol hinzufügen</a:t>
            </a:r>
            <a:endParaRPr lang="fr-FR" dirty="0"/>
          </a:p>
        </p:txBody>
      </p:sp>
      <p:sp>
        <p:nvSpPr>
          <p:cNvPr id="13" name="Rechteck 12"/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2" name="Textplatzhalter 2"/>
          <p:cNvSpPr txBox="1">
            <a:spLocks/>
          </p:cNvSpPr>
          <p:nvPr userDrawn="1"/>
        </p:nvSpPr>
        <p:spPr>
          <a:xfrm>
            <a:off x="380893" y="284056"/>
            <a:ext cx="9928225" cy="800100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88942" indent="-190149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20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87734" indent="-198793" algn="l" defTabSz="995690" rtl="0" eaLnBrk="1" latinLnBrk="0" hangingPunct="1">
              <a:spcBef>
                <a:spcPts val="871"/>
              </a:spcBef>
              <a:buFont typeface="Symbol" pitchFamily="18" charset="2"/>
              <a:buChar char="-"/>
              <a:defRPr sz="1700" kern="1200">
                <a:solidFill>
                  <a:srgbClr val="002C5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493535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indent="0" algn="l" defTabSz="995690" rtl="0" eaLnBrk="1" latinLnBrk="0" hangingPunct="1">
              <a:spcBef>
                <a:spcPct val="20000"/>
              </a:spcBef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600" b="0" spc="3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380892" y="260160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sz="2600"/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9AD2172-0E1F-4D19-84B6-0655EF155563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8827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7824" y="2844526"/>
            <a:ext cx="10137776" cy="3959499"/>
          </a:xfrm>
        </p:spPr>
        <p:txBody>
          <a:bodyPr/>
          <a:lstStyle>
            <a:lvl1pPr marL="0" indent="0">
              <a:buNone/>
              <a:defRPr sz="2000"/>
            </a:lvl1pPr>
            <a:lvl2pPr marL="198793" indent="0">
              <a:buNone/>
              <a:defRPr/>
            </a:lvl2pPr>
            <a:lvl3pPr marL="388941" indent="0">
              <a:buNone/>
              <a:defRPr/>
            </a:lvl3pPr>
            <a:lvl4pPr marL="1493535" indent="0">
              <a:buFont typeface="Arial" pitchFamily="34" charset="0"/>
              <a:buNone/>
              <a:defRPr/>
            </a:lvl4pPr>
            <a:lvl5pPr marL="1991380" indent="0">
              <a:buFont typeface="Arial" pitchFamily="34" charset="0"/>
              <a:buNone/>
              <a:defRPr/>
            </a:lvl5pPr>
          </a:lstStyle>
          <a:p>
            <a:pPr lvl="0"/>
            <a:r>
              <a:rPr lang="de-DE" dirty="0"/>
              <a:t>Platzhalter für Text oder Bild</a:t>
            </a:r>
            <a:endParaRPr lang="de-CH" dirty="0"/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377825" y="1598295"/>
            <a:ext cx="9928225" cy="8406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5386388" y="7018338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2172-0E1F-4D19-84B6-0655EF155563}" type="slidenum">
              <a:rPr lang="de-CH" smtClean="0"/>
              <a:t>‹Nº›</a:t>
            </a:fld>
            <a:endParaRPr lang="de-CH"/>
          </a:p>
        </p:txBody>
      </p:sp>
      <p:sp>
        <p:nvSpPr>
          <p:cNvPr id="2" name="Rechteck 12">
            <a:extLst>
              <a:ext uri="{FF2B5EF4-FFF2-40B4-BE49-F238E27FC236}">
                <a16:creationId xmlns:a16="http://schemas.microsoft.com/office/drawing/2014/main" id="{5D5B8EF1-2D96-6743-4407-0734B08554B3}"/>
              </a:ext>
            </a:extLst>
          </p:cNvPr>
          <p:cNvSpPr>
            <a:spLocks noChangeArrowheads="1"/>
          </p:cNvSpPr>
          <p:nvPr userDrawn="1"/>
        </p:nvSpPr>
        <p:spPr bwMode="hidden">
          <a:xfrm>
            <a:off x="182807" y="179904"/>
            <a:ext cx="10332793" cy="1001144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  <a:ln>
            <a:noFill/>
          </a:ln>
        </p:spPr>
        <p:txBody>
          <a:bodyPr lIns="0" tIns="0" rIns="0" bIns="0"/>
          <a:lstStyle/>
          <a:p>
            <a:endParaRPr lang="de-DE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3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88859" y="1398868"/>
            <a:ext cx="9094757" cy="873012"/>
          </a:xfrm>
          <a:ln>
            <a:noFill/>
          </a:ln>
        </p:spPr>
        <p:txBody>
          <a:bodyPr/>
          <a:lstStyle>
            <a:lvl1pPr marL="0" indent="0" algn="l">
              <a:buNone/>
              <a:defRPr sz="2700" b="1" baseline="0">
                <a:solidFill>
                  <a:srgbClr val="6FBAED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Titelmaster </a:t>
            </a:r>
            <a:r>
              <a:rPr lang="de-DE" dirty="0" err="1"/>
              <a:t>duch</a:t>
            </a:r>
            <a:r>
              <a:rPr lang="de-DE" dirty="0"/>
              <a:t> klicken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88861" y="2351574"/>
            <a:ext cx="9094757" cy="396960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sz="2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Vom</a:t>
            </a:r>
            <a:r>
              <a:rPr lang="fr-FR" dirty="0"/>
              <a:t> … </a:t>
            </a:r>
            <a:r>
              <a:rPr lang="fr-FR" dirty="0" err="1"/>
              <a:t>zum</a:t>
            </a:r>
            <a:r>
              <a:rPr lang="fr-FR" dirty="0"/>
              <a:t> … . </a:t>
            </a:r>
            <a:r>
              <a:rPr lang="fr-FR" dirty="0" err="1"/>
              <a:t>Crossing</a:t>
            </a:r>
            <a:r>
              <a:rPr lang="fr-FR" dirty="0"/>
              <a:t> </a:t>
            </a:r>
            <a:r>
              <a:rPr lang="fr-FR" dirty="0" err="1"/>
              <a:t>Borders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354805" y="7194494"/>
            <a:ext cx="9128812" cy="396961"/>
          </a:xfrm>
          <a:ln>
            <a:noFill/>
          </a:ln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bg1"/>
                </a:solidFill>
              </a:defRPr>
            </a:lvl1pPr>
            <a:lvl2pPr marL="208250" indent="0">
              <a:buFontTx/>
              <a:buNone/>
              <a:defRPr sz="1800"/>
            </a:lvl2pPr>
            <a:lvl3pPr marL="407443" indent="0"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r>
              <a:rPr lang="de-CH" dirty="0"/>
              <a:t>Monat Jahr, Prof. Vorname Name, vorname.name@zhaw.ch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65E93"/>
              </a:clrFrom>
              <a:clrTo>
                <a:srgbClr val="065E9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3" y="46490"/>
            <a:ext cx="3745291" cy="147851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65E93"/>
              </a:clrFrom>
              <a:clrTo>
                <a:srgbClr val="065E9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3" y="46490"/>
            <a:ext cx="3745291" cy="147851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65E93"/>
              </a:clrFrom>
              <a:clrTo>
                <a:srgbClr val="065E9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3" y="46490"/>
            <a:ext cx="3745291" cy="1478515"/>
          </a:xfrm>
          <a:prstGeom prst="rect">
            <a:avLst/>
          </a:prstGeom>
        </p:spPr>
      </p:pic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1388657" y="2907318"/>
            <a:ext cx="9094960" cy="39735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628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209785" y="2272182"/>
            <a:ext cx="10273833" cy="1667234"/>
          </a:xfrm>
          <a:prstGeom prst="rect">
            <a:avLst/>
          </a:prstGeom>
          <a:noFill/>
        </p:spPr>
        <p:txBody>
          <a:bodyPr lIns="0" tIns="52153" rIns="0" bIns="0">
            <a:normAutofit/>
          </a:bodyPr>
          <a:lstStyle>
            <a:lvl1pPr>
              <a:defRPr sz="4100">
                <a:solidFill>
                  <a:srgbClr val="6FBA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fr-FR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5386388" y="7018338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2172-0E1F-4D19-84B6-0655EF155563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290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2"/>
          </p:nvPr>
        </p:nvSpPr>
        <p:spPr>
          <a:xfrm>
            <a:off x="178224" y="1732789"/>
            <a:ext cx="10305394" cy="5144110"/>
          </a:xfrm>
        </p:spPr>
        <p:txBody>
          <a:bodyPr/>
          <a:lstStyle/>
          <a:p>
            <a:r>
              <a:rPr lang="de-DE" dirty="0"/>
              <a:t>Diagramm durch Klicken auf Symbol hinzufügen</a:t>
            </a:r>
            <a:endParaRPr lang="fr-FR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20672" y="122521"/>
            <a:ext cx="10446488" cy="482425"/>
          </a:xfrm>
          <a:prstGeom prst="rect">
            <a:avLst/>
          </a:prstGeo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</p:spPr>
        <p:txBody>
          <a:bodyPr vert="horz" lIns="102663" tIns="52153" rIns="102663" bIns="52153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  <a:endParaRPr lang="fr-FR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6243" y="604944"/>
            <a:ext cx="10440917" cy="476736"/>
          </a:xfrm>
          <a:gradFill flip="none" rotWithShape="1">
            <a:gsLst>
              <a:gs pos="0">
                <a:srgbClr val="002B58"/>
              </a:gs>
              <a:gs pos="100000">
                <a:srgbClr val="0064A6"/>
              </a:gs>
            </a:gsLst>
            <a:lin ang="0" scaled="1"/>
            <a:tileRect/>
          </a:gradFill>
        </p:spPr>
        <p:txBody>
          <a:bodyPr lIns="102663" rIns="41065"/>
          <a:lstStyle>
            <a:lvl1pPr marL="0" indent="0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Titelmaster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9AD2172-0E1F-4D19-84B6-0655EF155563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385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824" y="1634400"/>
            <a:ext cx="10137776" cy="5111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de-DE" sz="2000" dirty="0">
                <a:solidFill>
                  <a:srgbClr val="012C59"/>
                </a:solidFill>
              </a:rPr>
              <a:t>Aufzählung 1. Ebene, Arial, 20 </a:t>
            </a:r>
            <a:r>
              <a:rPr lang="de-DE" sz="2000" dirty="0" err="1">
                <a:solidFill>
                  <a:srgbClr val="012C59"/>
                </a:solidFill>
              </a:rPr>
              <a:t>pt</a:t>
            </a:r>
            <a:r>
              <a:rPr lang="de-DE" sz="2000" dirty="0">
                <a:solidFill>
                  <a:srgbClr val="012C59"/>
                </a:solidFill>
              </a:rPr>
              <a:t>, dunkelblau, Tabulator 1 cm</a:t>
            </a:r>
          </a:p>
          <a:p>
            <a:pPr marL="714375" lvl="1" indent="-352425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2.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2 cm</a:t>
            </a:r>
          </a:p>
          <a:p>
            <a:pPr marL="1076325" lvl="2" indent="-361950">
              <a:lnSpc>
                <a:spcPct val="120000"/>
              </a:lnSpc>
              <a:spcBef>
                <a:spcPts val="0"/>
              </a:spcBef>
            </a:pPr>
            <a:r>
              <a:rPr lang="de-DE" sz="1800" dirty="0">
                <a:solidFill>
                  <a:srgbClr val="012C59"/>
                </a:solidFill>
              </a:rPr>
              <a:t>Aufzählung 3. Ebene, Arial, 18 </a:t>
            </a:r>
            <a:r>
              <a:rPr lang="de-DE" sz="1800" dirty="0" err="1">
                <a:solidFill>
                  <a:srgbClr val="012C59"/>
                </a:solidFill>
              </a:rPr>
              <a:t>pt</a:t>
            </a:r>
            <a:r>
              <a:rPr lang="de-DE" sz="1800" dirty="0">
                <a:solidFill>
                  <a:srgbClr val="012C59"/>
                </a:solidFill>
              </a:rPr>
              <a:t>, dunkelblau, Tabulator 3 cm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8952755" y="7121368"/>
            <a:ext cx="1568685" cy="27899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4823170" y="7044140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2172-0E1F-4D19-84B6-0655EF155563}" type="slidenum">
              <a:rPr lang="de-CH" smtClean="0"/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282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1" r:id="rId2"/>
    <p:sldLayoutId id="2147483688" r:id="rId3"/>
    <p:sldLayoutId id="2147483686" r:id="rId4"/>
    <p:sldLayoutId id="2147483678" r:id="rId5"/>
    <p:sldLayoutId id="2147483684" r:id="rId6"/>
    <p:sldLayoutId id="2147483689" r:id="rId7"/>
    <p:sldLayoutId id="2147483690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/>
  <p:txStyles>
    <p:titleStyle>
      <a:lvl1pPr algn="l" defTabSz="99569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98793" indent="-198793" algn="l" defTabSz="995690" rtl="0" eaLnBrk="1" latinLnBrk="0" hangingPunct="1">
        <a:spcBef>
          <a:spcPts val="871"/>
        </a:spcBef>
        <a:buFont typeface="Symbol" pitchFamily="18" charset="2"/>
        <a:buChar char="-"/>
        <a:defRPr sz="22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1pPr>
      <a:lvl2pPr marL="388942" indent="-190149" algn="l" defTabSz="995690" rtl="0" eaLnBrk="1" latinLnBrk="0" hangingPunct="1">
        <a:spcBef>
          <a:spcPts val="871"/>
        </a:spcBef>
        <a:buFont typeface="Symbol" pitchFamily="18" charset="2"/>
        <a:buChar char="-"/>
        <a:defRPr sz="20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2pPr>
      <a:lvl3pPr marL="587734" indent="-198793" algn="l" defTabSz="995690" rtl="0" eaLnBrk="1" latinLnBrk="0" hangingPunct="1">
        <a:spcBef>
          <a:spcPts val="871"/>
        </a:spcBef>
        <a:buFont typeface="Symbol" pitchFamily="18" charset="2"/>
        <a:buChar char="-"/>
        <a:defRPr sz="1700" kern="1200">
          <a:solidFill>
            <a:srgbClr val="002C59"/>
          </a:solidFill>
          <a:latin typeface="Arial" pitchFamily="34" charset="0"/>
          <a:ea typeface="+mn-ea"/>
          <a:cs typeface="Arial" pitchFamily="34" charset="0"/>
        </a:defRPr>
      </a:lvl3pPr>
      <a:lvl4pPr marL="1493535" indent="0" algn="l" defTabSz="99569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indent="0" algn="l" defTabSz="99569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0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1E8E7840-D8A9-F968-89CB-3C54AD81E57F}"/>
              </a:ext>
            </a:extLst>
          </p:cNvPr>
          <p:cNvSpPr txBox="1">
            <a:spLocks/>
          </p:cNvSpPr>
          <p:nvPr/>
        </p:nvSpPr>
        <p:spPr>
          <a:xfrm>
            <a:off x="0" y="7163943"/>
            <a:ext cx="832104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9569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 </a:t>
            </a:r>
            <a:fld id="{05F9AC53-F790-4868-97E7-45E3866EE614}" type="slidenum">
              <a:rPr lang="de-CH" smtClean="0"/>
              <a:pPr/>
              <a:t>10</a:t>
            </a:fld>
            <a:r>
              <a:rPr lang="de-CH" dirty="0"/>
              <a:t> 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82674837-0738-F04E-7B71-907F9A8B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Métricas como asuntos críticos</a:t>
            </a:r>
            <a:endParaRPr lang="en-US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30CF15-34FC-2D48-3DFA-21B3CD029A97}"/>
              </a:ext>
            </a:extLst>
          </p:cNvPr>
          <p:cNvSpPr txBox="1"/>
          <p:nvPr/>
        </p:nvSpPr>
        <p:spPr>
          <a:xfrm>
            <a:off x="202988" y="1491344"/>
            <a:ext cx="102840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Métricas: Experiencia internacional</a:t>
            </a:r>
          </a:p>
          <a:p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dirty="0"/>
              <a:t>Métricas usadas</a:t>
            </a:r>
            <a:br>
              <a:rPr lang="es-CO" dirty="0"/>
            </a:br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s-CO" dirty="0"/>
              <a:t>Según “Compromisos ecológicos del Gobierno”</a:t>
            </a:r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s-ES" dirty="0"/>
              <a:t>Disponibilidad de datos según cada entidad </a:t>
            </a:r>
            <a:r>
              <a:rPr lang="es-CO" dirty="0">
                <a:sym typeface="Wingdings" panose="05000000000000000000" pitchFamily="2" charset="2"/>
              </a:rPr>
              <a:t> variable entre entidades</a:t>
            </a:r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s-ES" dirty="0"/>
              <a:t>Acuerdo de París y política gubernamental</a:t>
            </a:r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s-ES" dirty="0"/>
              <a:t>La disponibilidad de datos es un problema</a:t>
            </a:r>
            <a:r>
              <a:rPr lang="es-CO" dirty="0"/>
              <a:t> </a:t>
            </a:r>
            <a:r>
              <a:rPr lang="es-CO" dirty="0">
                <a:sym typeface="Wingdings" panose="05000000000000000000" pitchFamily="2" charset="2"/>
              </a:rPr>
              <a:t> no se publica anualmente</a:t>
            </a:r>
            <a:endParaRPr lang="es-CO" dirty="0"/>
          </a:p>
          <a:p>
            <a:pPr lvl="3"/>
            <a:endParaRPr lang="es-CO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s-CO" dirty="0"/>
              <a:t>Acuerdo de París</a:t>
            </a:r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s-ES" dirty="0"/>
              <a:t>Sólo datos para la economía entera y algunos sobre el SGG</a:t>
            </a:r>
            <a:endParaRPr lang="es-CO" dirty="0"/>
          </a:p>
          <a:p>
            <a:pPr lvl="1"/>
            <a:endParaRPr lang="es-CO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0F1793A-EB6D-C504-BEEA-0483BA27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1" y="4961008"/>
            <a:ext cx="623702" cy="623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B18B4-0887-11F0-4E70-0D8BFF69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7" y="3038438"/>
            <a:ext cx="802590" cy="535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B439D7-E6EB-9079-DF1C-7497261C4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8" y="3999723"/>
            <a:ext cx="802590" cy="5350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B29116-3E08-9139-3039-81D6F8D05DCF}"/>
              </a:ext>
            </a:extLst>
          </p:cNvPr>
          <p:cNvSpPr txBox="1"/>
          <p:nvPr/>
        </p:nvSpPr>
        <p:spPr>
          <a:xfrm>
            <a:off x="1392388" y="6364926"/>
            <a:ext cx="6542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 err="1">
                <a:solidFill>
                  <a:srgbClr val="002060"/>
                </a:solidFill>
              </a:rPr>
              <a:t>Conclusión</a:t>
            </a:r>
            <a:r>
              <a:rPr lang="de-CH" i="1" dirty="0">
                <a:solidFill>
                  <a:srgbClr val="002060"/>
                </a:solidFill>
              </a:rPr>
              <a:t>: </a:t>
            </a:r>
            <a:r>
              <a:rPr lang="de-CH" i="1" dirty="0" err="1">
                <a:solidFill>
                  <a:srgbClr val="002060"/>
                </a:solidFill>
              </a:rPr>
              <a:t>Disponibilidad</a:t>
            </a:r>
            <a:r>
              <a:rPr lang="de-CH" i="1" dirty="0">
                <a:solidFill>
                  <a:srgbClr val="002060"/>
                </a:solidFill>
              </a:rPr>
              <a:t> de </a:t>
            </a:r>
            <a:r>
              <a:rPr lang="de-CH" i="1" dirty="0" err="1">
                <a:solidFill>
                  <a:srgbClr val="002060"/>
                </a:solidFill>
              </a:rPr>
              <a:t>datos</a:t>
            </a:r>
            <a:r>
              <a:rPr lang="de-CH" i="1" dirty="0">
                <a:solidFill>
                  <a:srgbClr val="002060"/>
                </a:solidFill>
              </a:rPr>
              <a:t> es </a:t>
            </a:r>
            <a:r>
              <a:rPr lang="de-CH" i="1" dirty="0" err="1">
                <a:solidFill>
                  <a:srgbClr val="002060"/>
                </a:solidFill>
              </a:rPr>
              <a:t>un</a:t>
            </a:r>
            <a:r>
              <a:rPr lang="de-CH" i="1" dirty="0">
                <a:solidFill>
                  <a:srgbClr val="002060"/>
                </a:solidFill>
              </a:rPr>
              <a:t> </a:t>
            </a:r>
            <a:r>
              <a:rPr lang="de-CH" i="1" dirty="0" err="1">
                <a:solidFill>
                  <a:srgbClr val="002060"/>
                </a:solidFill>
              </a:rPr>
              <a:t>asunto</a:t>
            </a:r>
            <a:r>
              <a:rPr lang="de-CH" i="1" dirty="0">
                <a:solidFill>
                  <a:srgbClr val="002060"/>
                </a:solidFill>
              </a:rPr>
              <a:t> </a:t>
            </a:r>
            <a:r>
              <a:rPr lang="de-CH" i="1" dirty="0" err="1">
                <a:solidFill>
                  <a:srgbClr val="002060"/>
                </a:solidFill>
              </a:rPr>
              <a:t>crítico</a:t>
            </a:r>
            <a:endParaRPr lang="de-CH" i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DEF5A-D58E-B5AC-1422-EA8DDAC850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6216">
            <a:off x="9224824" y="1595580"/>
            <a:ext cx="894164" cy="8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4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1E8E7840-D8A9-F968-89CB-3C54AD81E57F}"/>
              </a:ext>
            </a:extLst>
          </p:cNvPr>
          <p:cNvSpPr txBox="1">
            <a:spLocks/>
          </p:cNvSpPr>
          <p:nvPr/>
        </p:nvSpPr>
        <p:spPr>
          <a:xfrm>
            <a:off x="0" y="7163943"/>
            <a:ext cx="832104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9569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 </a:t>
            </a:r>
            <a:fld id="{05F9AC53-F790-4868-97E7-45E3866EE614}" type="slidenum">
              <a:rPr lang="de-CH" smtClean="0"/>
              <a:pPr/>
              <a:t>11</a:t>
            </a:fld>
            <a:r>
              <a:rPr lang="de-CH" dirty="0"/>
              <a:t> 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82674837-0738-F04E-7B71-907F9A8B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Métricas como asuntos críticos</a:t>
            </a:r>
            <a:endParaRPr lang="en-US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30CF15-34FC-2D48-3DFA-21B3CD029A97}"/>
              </a:ext>
            </a:extLst>
          </p:cNvPr>
          <p:cNvSpPr txBox="1"/>
          <p:nvPr/>
        </p:nvSpPr>
        <p:spPr>
          <a:xfrm>
            <a:off x="202988" y="1491344"/>
            <a:ext cx="102840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Métricas: Experiencia internacional</a:t>
            </a:r>
          </a:p>
          <a:p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Por lo general, los gobiernos sólo disponen de datos conforme con el</a:t>
            </a:r>
            <a:br>
              <a:rPr lang="es-ES" dirty="0"/>
            </a:br>
            <a:r>
              <a:rPr lang="es-ES" dirty="0"/>
              <a:t>Acuerdo de París (es decir, de toda la economía, no a nivel de entidad)</a:t>
            </a:r>
            <a:endParaRPr lang="es-CO" dirty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dirty="0">
                <a:sym typeface="Wingdings" panose="05000000000000000000" pitchFamily="2" charset="2"/>
              </a:rPr>
              <a:t>Métricas propuestas por el IPSASB: Presunción iuris tantum </a:t>
            </a:r>
            <a:r>
              <a:rPr lang="es-CO" b="1" i="1" dirty="0">
                <a:sym typeface="Wingdings" panose="05000000000000000000" pitchFamily="2" charset="2"/>
              </a:rPr>
              <a:t>GHG </a:t>
            </a:r>
            <a:r>
              <a:rPr lang="es-CO" b="1" i="1" dirty="0" err="1">
                <a:sym typeface="Wingdings" panose="05000000000000000000" pitchFamily="2" charset="2"/>
              </a:rPr>
              <a:t>Protocol</a:t>
            </a:r>
            <a:r>
              <a:rPr lang="es-CO" b="1" i="1" dirty="0">
                <a:sym typeface="Wingdings" panose="05000000000000000000" pitchFamily="2" charset="2"/>
              </a:rPr>
              <a:t> Corporate Accounting and Reporting Standard</a:t>
            </a:r>
            <a:r>
              <a:rPr lang="es-CO" dirty="0">
                <a:sym typeface="Wingdings" panose="05000000000000000000" pitchFamily="2" charset="2"/>
              </a:rPr>
              <a:t> (es decir, diferente NIIF S2 que algunas empresas gubernamentales aplican)</a:t>
            </a:r>
            <a:endParaRPr lang="es-CO" dirty="0"/>
          </a:p>
          <a:p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/>
              <a:t>Debe darse prioridad a la armonización entre el Protocolo GEI (GHG </a:t>
            </a:r>
            <a:r>
              <a:rPr lang="es-ES" b="1" dirty="0" err="1"/>
              <a:t>Protocol</a:t>
            </a:r>
            <a:r>
              <a:rPr lang="es-ES" b="1" dirty="0"/>
              <a:t>), las NIIF </a:t>
            </a:r>
            <a:r>
              <a:rPr lang="es-ES" dirty="0"/>
              <a:t>(y posiblemente la UE)</a:t>
            </a:r>
            <a:endParaRPr lang="es-C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6EEDAC-AEB4-6473-424C-A8C13CEB73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6216">
            <a:off x="9224825" y="1442016"/>
            <a:ext cx="894164" cy="875340"/>
          </a:xfrm>
          <a:prstGeom prst="rect">
            <a:avLst/>
          </a:prstGeom>
        </p:spPr>
      </p:pic>
      <p:pic>
        <p:nvPicPr>
          <p:cNvPr id="7" name="Picture 6" descr="A cartoon of a wooden horse&#10;&#10;Description automatically generated">
            <a:extLst>
              <a:ext uri="{FF2B5EF4-FFF2-40B4-BE49-F238E27FC236}">
                <a16:creationId xmlns:a16="http://schemas.microsoft.com/office/drawing/2014/main" id="{9208A3C6-611E-934D-752A-D91AE70022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52" y="4466473"/>
            <a:ext cx="2781510" cy="25574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906C1F-9206-C042-C634-651DCE85F245}"/>
              </a:ext>
            </a:extLst>
          </p:cNvPr>
          <p:cNvCxnSpPr>
            <a:cxnSpLocks/>
          </p:cNvCxnSpPr>
          <p:nvPr/>
        </p:nvCxnSpPr>
        <p:spPr>
          <a:xfrm>
            <a:off x="4804913" y="4466473"/>
            <a:ext cx="3234906" cy="269747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C52921-2F02-BC77-568D-B0A0E9730423}"/>
              </a:ext>
            </a:extLst>
          </p:cNvPr>
          <p:cNvCxnSpPr>
            <a:cxnSpLocks/>
          </p:cNvCxnSpPr>
          <p:nvPr/>
        </p:nvCxnSpPr>
        <p:spPr>
          <a:xfrm flipV="1">
            <a:off x="4873925" y="4466473"/>
            <a:ext cx="3165894" cy="269747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1E8E7840-D8A9-F968-89CB-3C54AD81E57F}"/>
              </a:ext>
            </a:extLst>
          </p:cNvPr>
          <p:cNvSpPr txBox="1">
            <a:spLocks/>
          </p:cNvSpPr>
          <p:nvPr/>
        </p:nvSpPr>
        <p:spPr>
          <a:xfrm>
            <a:off x="0" y="7141681"/>
            <a:ext cx="832104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9569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 </a:t>
            </a:r>
            <a:fld id="{05F9AC53-F790-4868-97E7-45E3866EE614}" type="slidenum">
              <a:rPr lang="de-CH" smtClean="0"/>
              <a:pPr/>
              <a:t>12</a:t>
            </a:fld>
            <a:r>
              <a:rPr lang="de-CH" dirty="0"/>
              <a:t> 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82674837-0738-F04E-7B71-907F9A8B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Entidad que informa y métricas como asuntos críticos</a:t>
            </a:r>
            <a:endParaRPr lang="en-US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30CF15-34FC-2D48-3DFA-21B3CD029A97}"/>
              </a:ext>
            </a:extLst>
          </p:cNvPr>
          <p:cNvSpPr txBox="1"/>
          <p:nvPr/>
        </p:nvSpPr>
        <p:spPr>
          <a:xfrm>
            <a:off x="190005" y="1484416"/>
            <a:ext cx="102840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Conclusión</a:t>
            </a:r>
          </a:p>
          <a:p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Queda mucho camino por recorrer, incluso en los países </a:t>
            </a:r>
            <a:br>
              <a:rPr lang="es-ES" dirty="0"/>
            </a:br>
            <a:r>
              <a:rPr lang="es-ES" dirty="0"/>
              <a:t>más avanzados.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b="1" dirty="0"/>
              <a:t>Asuntos críticos</a:t>
            </a:r>
          </a:p>
          <a:p>
            <a:pPr marL="955045" lvl="1" indent="-457200">
              <a:buFont typeface="Arial" panose="020B0604020202020204" pitchFamily="34" charset="0"/>
              <a:buChar char="•"/>
            </a:pPr>
            <a:r>
              <a:rPr lang="es-ES" b="1" dirty="0"/>
              <a:t>La identificación de la entidad que informa y, en consecuencia, la consolidación.</a:t>
            </a:r>
          </a:p>
          <a:p>
            <a:pPr marL="955045" lvl="1" indent="-457200">
              <a:buFont typeface="Arial" panose="020B0604020202020204" pitchFamily="34" charset="0"/>
              <a:buChar char="•"/>
            </a:pPr>
            <a:r>
              <a:rPr lang="es-ES" b="1" dirty="0"/>
              <a:t>Métricas y disponibilidad de datos. </a:t>
            </a:r>
            <a:br>
              <a:rPr lang="es-ES" b="1" dirty="0"/>
            </a:br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Hay grandes expectativas en torno a la próxima norma del IPSASB </a:t>
            </a:r>
            <a:r>
              <a:rPr lang="es-ES" dirty="0" err="1"/>
              <a:t>Revalaciones</a:t>
            </a:r>
            <a:r>
              <a:rPr lang="es-ES" dirty="0"/>
              <a:t> sobre el clima.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Sin embargo, es aconsejable gestionar las expectativas, ya que el IPSASB no podrá abordar todas las cuestiones.</a:t>
            </a:r>
            <a:endParaRPr lang="es-C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FC8B83-50E7-0C64-BF52-C07649457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6216">
            <a:off x="9224824" y="1595580"/>
            <a:ext cx="894164" cy="875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A794BF-C450-6350-A77C-BB841088D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80" y="1543435"/>
            <a:ext cx="822591" cy="9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9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Z:\3 Grafik\Corporate Design\SML\CD_2012\Power Point Folien_Template\Bild_Folie letzte Seite\Weihnachtskarte_115_RG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r="18267" b="32667"/>
          <a:stretch/>
        </p:blipFill>
        <p:spPr bwMode="auto">
          <a:xfrm>
            <a:off x="0" y="0"/>
            <a:ext cx="10693400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7741593" y="79924"/>
            <a:ext cx="1603921" cy="730289"/>
            <a:chOff x="513486" y="5517232"/>
            <a:chExt cx="2016225" cy="91801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55"/>
            <a:stretch/>
          </p:blipFill>
          <p:spPr bwMode="black">
            <a:xfrm>
              <a:off x="611561" y="5841963"/>
              <a:ext cx="1918150" cy="593285"/>
            </a:xfrm>
            <a:prstGeom prst="rect">
              <a:avLst/>
            </a:prstGeom>
          </p:spPr>
        </p:pic>
        <p:sp>
          <p:nvSpPr>
            <p:cNvPr id="6" name="Textplatzhalter 6"/>
            <p:cNvSpPr txBox="1">
              <a:spLocks/>
            </p:cNvSpPr>
            <p:nvPr/>
          </p:nvSpPr>
          <p:spPr>
            <a:xfrm>
              <a:off x="513486" y="5517232"/>
              <a:ext cx="1224136" cy="574675"/>
            </a:xfrm>
            <a:prstGeom prst="rect">
              <a:avLst/>
            </a:prstGeom>
          </p:spPr>
          <p:txBody>
            <a:bodyPr/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lang="en-US" sz="1600" kern="1200" baseline="0" dirty="0" smtClean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557" dirty="0"/>
                <a:t>Zurich University </a:t>
              </a:r>
              <a:br>
                <a:rPr lang="en-GB" sz="557" dirty="0"/>
              </a:br>
              <a:r>
                <a:rPr lang="en-GB" sz="557" dirty="0"/>
                <a:t>of Applied Sciences</a:t>
              </a:r>
            </a:p>
          </p:txBody>
        </p:sp>
      </p:grpSp>
      <p:pic>
        <p:nvPicPr>
          <p:cNvPr id="1026" name="Picture 1" descr="AACSB Logo 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12" y="1088971"/>
            <a:ext cx="742566" cy="2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20C64A5-5DBA-46B2-AA1C-BD837FEA7FBD}"/>
              </a:ext>
            </a:extLst>
          </p:cNvPr>
          <p:cNvSpPr txBox="1"/>
          <p:nvPr/>
        </p:nvSpPr>
        <p:spPr>
          <a:xfrm>
            <a:off x="665188" y="497499"/>
            <a:ext cx="1624740" cy="312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32" dirty="0">
                <a:solidFill>
                  <a:schemeClr val="bg1"/>
                </a:solidFill>
              </a:rPr>
              <a:t>www.zhaw.ch/ivm</a:t>
            </a:r>
          </a:p>
        </p:txBody>
      </p:sp>
      <p:pic>
        <p:nvPicPr>
          <p:cNvPr id="2" name="Picture 1" descr="Equis Accredited Logo PNG vector in SVG, PDF, AI, CDR format">
            <a:extLst>
              <a:ext uri="{FF2B5EF4-FFF2-40B4-BE49-F238E27FC236}">
                <a16:creationId xmlns:a16="http://schemas.microsoft.com/office/drawing/2014/main" id="{42CBA50A-3A65-0A99-6B53-D9C2628C9E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12" y="1430346"/>
            <a:ext cx="76200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5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0"/>
    </mc:Choice>
    <mc:Fallback xmlns="">
      <p:transition spd="slow" advTm="180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C8F004DE-8425-42CD-BA69-CEA848D33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902" y="2329814"/>
            <a:ext cx="9660262" cy="1059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Perspectivas del reporte de información para la sostenibilidad</a:t>
            </a:r>
            <a:endParaRPr lang="es-CO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3E3B25-21B4-49AF-BFF5-65386F73EC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732" y="4365300"/>
            <a:ext cx="9660433" cy="544416"/>
          </a:xfrm>
        </p:spPr>
        <p:txBody>
          <a:bodyPr>
            <a:normAutofit/>
          </a:bodyPr>
          <a:lstStyle/>
          <a:p>
            <a:r>
              <a:rPr lang="es-CO" sz="1403" dirty="0">
                <a:solidFill>
                  <a:srgbClr val="3165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Universidad de Zúrich de Ciencias Aplicadas (ZHAW) – Escuela de Administración y Leyes</a:t>
            </a:r>
          </a:p>
          <a:p>
            <a:r>
              <a:rPr lang="es-CO" sz="1403" dirty="0">
                <a:solidFill>
                  <a:srgbClr val="3165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Director Sector Público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CAA5D8-BB0A-401D-8F2C-131A14621F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732" y="3893797"/>
            <a:ext cx="9660433" cy="39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105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 Dr Andreas Bergmann</a:t>
            </a:r>
          </a:p>
        </p:txBody>
      </p:sp>
    </p:spTree>
    <p:extLst>
      <p:ext uri="{BB962C8B-B14F-4D97-AF65-F5344CB8AC3E}">
        <p14:creationId xmlns:p14="http://schemas.microsoft.com/office/powerpoint/2010/main" val="75946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>
            <a:extLst>
              <a:ext uri="{FF2B5EF4-FFF2-40B4-BE49-F238E27FC236}">
                <a16:creationId xmlns:a16="http://schemas.microsoft.com/office/drawing/2014/main" id="{E310B175-4B5F-F310-C105-EE24F516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Desarrollo a </a:t>
            </a:r>
            <a:r>
              <a:rPr lang="en-US" sz="2400" dirty="0" err="1"/>
              <a:t>nivel</a:t>
            </a:r>
            <a:r>
              <a:rPr lang="en-US" sz="2400" dirty="0"/>
              <a:t> </a:t>
            </a:r>
            <a:r>
              <a:rPr lang="en-US" sz="2400" dirty="0" err="1"/>
              <a:t>internacional</a:t>
            </a:r>
            <a:endParaRPr lang="es-CO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7164388"/>
            <a:ext cx="831850" cy="1365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CH" dirty="0"/>
              <a:t> </a:t>
            </a:r>
            <a:fld id="{05F9AC53-F790-4868-97E7-45E3866EE614}" type="slidenum">
              <a:rPr lang="de-CH" smtClean="0"/>
              <a:pPr algn="r"/>
              <a:t>3</a:t>
            </a:fld>
            <a:r>
              <a:rPr lang="de-CH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95E5DA-32D2-40F2-54E9-2D1D2CEBA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989" y="2565851"/>
            <a:ext cx="2746920" cy="350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6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3">
            <a:extLst>
              <a:ext uri="{FF2B5EF4-FFF2-40B4-BE49-F238E27FC236}">
                <a16:creationId xmlns:a16="http://schemas.microsoft.com/office/drawing/2014/main" id="{552640A3-18ED-E509-1134-42A0172BC41B}"/>
              </a:ext>
            </a:extLst>
          </p:cNvPr>
          <p:cNvSpPr txBox="1">
            <a:spLocks/>
          </p:cNvSpPr>
          <p:nvPr/>
        </p:nvSpPr>
        <p:spPr>
          <a:xfrm>
            <a:off x="366494" y="1029259"/>
            <a:ext cx="9074061" cy="1053837"/>
          </a:xfrm>
          <a:prstGeom prst="rect">
            <a:avLst/>
          </a:prstGeom>
        </p:spPr>
        <p:txBody>
          <a:bodyPr vert="horz" lIns="80201" tIns="40100" rIns="80201" bIns="401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Andes 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s-CO" sz="2400" b="1" dirty="0">
                <a:latin typeface="+mn-lt"/>
              </a:rPr>
              <a:t>Convergencia de normas de revelación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B3079-E354-E8E5-6E0A-8DE20467C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76" y="2226204"/>
            <a:ext cx="597590" cy="270860"/>
          </a:xfrm>
          <a:prstGeom prst="rect">
            <a:avLst/>
          </a:prstGeom>
        </p:spPr>
      </p:pic>
      <p:pic>
        <p:nvPicPr>
          <p:cNvPr id="6" name="Picture 5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545830ED-3688-9CA8-CFFC-21567C66A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263" y="2261448"/>
            <a:ext cx="763048" cy="270861"/>
          </a:xfrm>
          <a:prstGeom prst="rect">
            <a:avLst/>
          </a:prstGeom>
        </p:spPr>
      </p:pic>
      <p:pic>
        <p:nvPicPr>
          <p:cNvPr id="7" name="Picture 6" descr="A grey circle with red and black text&#10;&#10;Description automatically generated">
            <a:extLst>
              <a:ext uri="{FF2B5EF4-FFF2-40B4-BE49-F238E27FC236}">
                <a16:creationId xmlns:a16="http://schemas.microsoft.com/office/drawing/2014/main" id="{643CBB06-176D-D57A-EB7B-70CDBC9010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18" y="2206002"/>
            <a:ext cx="391696" cy="391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7AFC3-6519-3103-9580-289108FA29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669" y="2959877"/>
            <a:ext cx="812400" cy="351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BF944D-6707-BB54-62C2-6BAD0D07A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115" y="2970152"/>
            <a:ext cx="617988" cy="399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3A677D-6CF4-EE20-A7F4-256763E8A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587" y="3414378"/>
            <a:ext cx="1015594" cy="272897"/>
          </a:xfrm>
          <a:prstGeom prst="rect">
            <a:avLst/>
          </a:prstGeom>
        </p:spPr>
      </p:pic>
      <p:pic>
        <p:nvPicPr>
          <p:cNvPr id="13" name="Picture 12" descr="A blue circle with white text&#10;&#10;Description automatically generated">
            <a:extLst>
              <a:ext uri="{FF2B5EF4-FFF2-40B4-BE49-F238E27FC236}">
                <a16:creationId xmlns:a16="http://schemas.microsoft.com/office/drawing/2014/main" id="{70960133-579F-0B11-8280-18CF6A933D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0" y="3905171"/>
            <a:ext cx="549910" cy="45230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C58A098-3DF1-45F2-B59C-B38FF053CB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r="45367" b="-10014"/>
          <a:stretch/>
        </p:blipFill>
        <p:spPr>
          <a:xfrm>
            <a:off x="4091125" y="3988962"/>
            <a:ext cx="812400" cy="250845"/>
          </a:xfrm>
          <a:prstGeom prst="rect">
            <a:avLst/>
          </a:prstGeom>
        </p:spPr>
      </p:pic>
      <p:pic>
        <p:nvPicPr>
          <p:cNvPr id="15" name="Picture 1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937BCFBA-40A1-2F29-41C9-65F6002604F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53"/>
          <a:stretch/>
        </p:blipFill>
        <p:spPr>
          <a:xfrm>
            <a:off x="1553166" y="3813825"/>
            <a:ext cx="898836" cy="6014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BAA73F1-F5EE-2952-6AEC-48E16AF19481}"/>
              </a:ext>
            </a:extLst>
          </p:cNvPr>
          <p:cNvSpPr txBox="1"/>
          <p:nvPr/>
        </p:nvSpPr>
        <p:spPr>
          <a:xfrm>
            <a:off x="1908713" y="2687838"/>
            <a:ext cx="6318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dirty="0">
                <a:solidFill>
                  <a:srgbClr val="F95D1F"/>
                </a:solidFill>
              </a:rPr>
              <a:t>ESTABLISHES</a:t>
            </a:r>
            <a:endParaRPr lang="en-GB" sz="500" dirty="0">
              <a:solidFill>
                <a:srgbClr val="F95D1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1B0571-1ED2-B426-642E-3EF176E34718}"/>
              </a:ext>
            </a:extLst>
          </p:cNvPr>
          <p:cNvSpPr txBox="1"/>
          <p:nvPr/>
        </p:nvSpPr>
        <p:spPr>
          <a:xfrm>
            <a:off x="3781617" y="2691428"/>
            <a:ext cx="6847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dirty="0">
                <a:solidFill>
                  <a:srgbClr val="F95D1F"/>
                </a:solidFill>
              </a:rPr>
              <a:t>CONSOLIDATES</a:t>
            </a:r>
            <a:endParaRPr lang="en-GB" sz="500" dirty="0">
              <a:solidFill>
                <a:srgbClr val="F95D1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3AAA30-9E84-769D-F843-B2E42AA11670}"/>
              </a:ext>
            </a:extLst>
          </p:cNvPr>
          <p:cNvSpPr txBox="1"/>
          <p:nvPr/>
        </p:nvSpPr>
        <p:spPr>
          <a:xfrm>
            <a:off x="2807876" y="3302094"/>
            <a:ext cx="70285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dirty="0">
                <a:solidFill>
                  <a:srgbClr val="F95D1F"/>
                </a:solidFill>
              </a:rPr>
              <a:t>CONSOLIDATES</a:t>
            </a:r>
            <a:endParaRPr lang="en-GB" sz="500" dirty="0">
              <a:solidFill>
                <a:srgbClr val="F95D1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8807F0-D74F-D8A8-075A-293058A367F3}"/>
              </a:ext>
            </a:extLst>
          </p:cNvPr>
          <p:cNvSpPr txBox="1"/>
          <p:nvPr/>
        </p:nvSpPr>
        <p:spPr>
          <a:xfrm>
            <a:off x="2215860" y="3926789"/>
            <a:ext cx="7227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dirty="0">
                <a:solidFill>
                  <a:srgbClr val="F95D1F"/>
                </a:solidFill>
              </a:rPr>
              <a:t>COMPLEMENTS</a:t>
            </a:r>
            <a:endParaRPr lang="en-GB" sz="500" dirty="0">
              <a:solidFill>
                <a:srgbClr val="F95D1F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2CF650-2E86-2D87-48B4-2414E6485A25}"/>
              </a:ext>
            </a:extLst>
          </p:cNvPr>
          <p:cNvSpPr txBox="1"/>
          <p:nvPr/>
        </p:nvSpPr>
        <p:spPr>
          <a:xfrm>
            <a:off x="3451378" y="3925733"/>
            <a:ext cx="6203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00" dirty="0">
                <a:solidFill>
                  <a:srgbClr val="F95D1F"/>
                </a:solidFill>
              </a:rPr>
              <a:t>INFLUENCES</a:t>
            </a:r>
            <a:endParaRPr lang="en-GB" sz="500" dirty="0">
              <a:solidFill>
                <a:srgbClr val="F95D1F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C31D47-804F-CE6C-D0D4-40DFE28C7A08}"/>
              </a:ext>
            </a:extLst>
          </p:cNvPr>
          <p:cNvCxnSpPr>
            <a:cxnSpLocks/>
          </p:cNvCxnSpPr>
          <p:nvPr/>
        </p:nvCxnSpPr>
        <p:spPr>
          <a:xfrm>
            <a:off x="2219696" y="2447591"/>
            <a:ext cx="0" cy="288000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AB626C24-B83C-0B86-3A89-D48F5384722A}"/>
              </a:ext>
            </a:extLst>
          </p:cNvPr>
          <p:cNvCxnSpPr>
            <a:cxnSpLocks/>
          </p:cNvCxnSpPr>
          <p:nvPr/>
        </p:nvCxnSpPr>
        <p:spPr>
          <a:xfrm>
            <a:off x="2219696" y="2830332"/>
            <a:ext cx="0" cy="183901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>
            <a:extLst>
              <a:ext uri="{FF2B5EF4-FFF2-40B4-BE49-F238E27FC236}">
                <a16:creationId xmlns:a16="http://schemas.microsoft.com/office/drawing/2014/main" id="{78927089-EB0B-3A83-E3A4-16F234AA8E11}"/>
              </a:ext>
            </a:extLst>
          </p:cNvPr>
          <p:cNvCxnSpPr>
            <a:cxnSpLocks/>
          </p:cNvCxnSpPr>
          <p:nvPr/>
        </p:nvCxnSpPr>
        <p:spPr>
          <a:xfrm>
            <a:off x="4125857" y="2396878"/>
            <a:ext cx="0" cy="334048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F064F217-C193-7E39-D8BB-595E07F7D271}"/>
              </a:ext>
            </a:extLst>
          </p:cNvPr>
          <p:cNvCxnSpPr>
            <a:cxnSpLocks/>
          </p:cNvCxnSpPr>
          <p:nvPr/>
        </p:nvCxnSpPr>
        <p:spPr>
          <a:xfrm>
            <a:off x="3764038" y="2394735"/>
            <a:ext cx="710566" cy="0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F0D354F6-EB45-FCFF-44BF-B626D2FC596B}"/>
              </a:ext>
            </a:extLst>
          </p:cNvPr>
          <p:cNvCxnSpPr>
            <a:cxnSpLocks/>
          </p:cNvCxnSpPr>
          <p:nvPr/>
        </p:nvCxnSpPr>
        <p:spPr>
          <a:xfrm>
            <a:off x="4119321" y="2824410"/>
            <a:ext cx="0" cy="183901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322DCEB7-A667-465F-DDD3-72EAC8AB093C}"/>
              </a:ext>
            </a:extLst>
          </p:cNvPr>
          <p:cNvCxnSpPr>
            <a:cxnSpLocks/>
          </p:cNvCxnSpPr>
          <p:nvPr/>
        </p:nvCxnSpPr>
        <p:spPr>
          <a:xfrm>
            <a:off x="2631980" y="3119810"/>
            <a:ext cx="1086689" cy="1"/>
          </a:xfrm>
          <a:prstGeom prst="straightConnector1">
            <a:avLst/>
          </a:prstGeom>
          <a:ln w="63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74210C3C-484B-87CA-CCD3-F4678D3E1AE5}"/>
              </a:ext>
            </a:extLst>
          </p:cNvPr>
          <p:cNvCxnSpPr>
            <a:cxnSpLocks/>
          </p:cNvCxnSpPr>
          <p:nvPr/>
        </p:nvCxnSpPr>
        <p:spPr>
          <a:xfrm>
            <a:off x="3153846" y="3127593"/>
            <a:ext cx="0" cy="183901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C1CCABC1-E6F2-6E02-9897-F630A0EA7FFF}"/>
              </a:ext>
            </a:extLst>
          </p:cNvPr>
          <p:cNvCxnSpPr>
            <a:cxnSpLocks/>
          </p:cNvCxnSpPr>
          <p:nvPr/>
        </p:nvCxnSpPr>
        <p:spPr>
          <a:xfrm>
            <a:off x="3153846" y="3693640"/>
            <a:ext cx="0" cy="183901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EE0FF5C6-3A19-809F-8934-54122B0999A1}"/>
              </a:ext>
            </a:extLst>
          </p:cNvPr>
          <p:cNvCxnSpPr>
            <a:cxnSpLocks/>
          </p:cNvCxnSpPr>
          <p:nvPr/>
        </p:nvCxnSpPr>
        <p:spPr>
          <a:xfrm>
            <a:off x="2233988" y="4131073"/>
            <a:ext cx="654124" cy="249"/>
          </a:xfrm>
          <a:prstGeom prst="straightConnector1">
            <a:avLst/>
          </a:prstGeom>
          <a:ln w="63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>
            <a:extLst>
              <a:ext uri="{FF2B5EF4-FFF2-40B4-BE49-F238E27FC236}">
                <a16:creationId xmlns:a16="http://schemas.microsoft.com/office/drawing/2014/main" id="{8BDF2523-34A0-434E-4D5F-AA3A45CE6A49}"/>
              </a:ext>
            </a:extLst>
          </p:cNvPr>
          <p:cNvCxnSpPr>
            <a:cxnSpLocks/>
          </p:cNvCxnSpPr>
          <p:nvPr/>
        </p:nvCxnSpPr>
        <p:spPr>
          <a:xfrm>
            <a:off x="3401635" y="4131322"/>
            <a:ext cx="654124" cy="249"/>
          </a:xfrm>
          <a:prstGeom prst="straightConnector1">
            <a:avLst/>
          </a:prstGeom>
          <a:ln w="63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2F07B7F-6545-478B-2D52-5A2E74C67C0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76" y="6486561"/>
            <a:ext cx="745594" cy="4915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F6CF59-6FAE-B2C6-27BE-18CFB7B13EE9}"/>
              </a:ext>
            </a:extLst>
          </p:cNvPr>
          <p:cNvSpPr txBox="1"/>
          <p:nvPr/>
        </p:nvSpPr>
        <p:spPr>
          <a:xfrm>
            <a:off x="2789544" y="6963200"/>
            <a:ext cx="8089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>
                <a:solidFill>
                  <a:srgbClr val="23439A"/>
                </a:solidFill>
              </a:rPr>
              <a:t>EU CSRD</a:t>
            </a:r>
            <a:endParaRPr lang="en-GB" sz="1000" b="1" dirty="0">
              <a:solidFill>
                <a:srgbClr val="23439A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A174F2-19DF-D084-F554-255A64317DFA}"/>
              </a:ext>
            </a:extLst>
          </p:cNvPr>
          <p:cNvGrpSpPr/>
          <p:nvPr/>
        </p:nvGrpSpPr>
        <p:grpSpPr>
          <a:xfrm>
            <a:off x="2495010" y="5813033"/>
            <a:ext cx="1232706" cy="725042"/>
            <a:chOff x="9182897" y="2408324"/>
            <a:chExt cx="1437325" cy="912249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829AC45-DB82-E9A3-7555-12C495B4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470830" y="2562711"/>
              <a:ext cx="1054240" cy="48058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5C5D9FB-C1EB-4E19-7DA1-5AA30E2F2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182897" y="2997387"/>
              <a:ext cx="1437325" cy="323186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6ADBE5-C760-6EDC-7996-9DB2350B1CCE}"/>
                </a:ext>
              </a:extLst>
            </p:cNvPr>
            <p:cNvSpPr txBox="1"/>
            <p:nvPr/>
          </p:nvSpPr>
          <p:spPr>
            <a:xfrm>
              <a:off x="9414726" y="2408324"/>
              <a:ext cx="8089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solidFill>
                    <a:srgbClr val="1A406D"/>
                  </a:solidFill>
                </a:rPr>
                <a:t>ESRS</a:t>
              </a:r>
              <a:endParaRPr lang="en-GB" sz="1000" b="1" dirty="0">
                <a:solidFill>
                  <a:srgbClr val="1A406D"/>
                </a:solidFill>
              </a:endParaRPr>
            </a:p>
          </p:txBody>
        </p:sp>
      </p:grpSp>
      <p:sp>
        <p:nvSpPr>
          <p:cNvPr id="36" name="Arrow: Down 35">
            <a:extLst>
              <a:ext uri="{FF2B5EF4-FFF2-40B4-BE49-F238E27FC236}">
                <a16:creationId xmlns:a16="http://schemas.microsoft.com/office/drawing/2014/main" id="{F56553EA-32DA-780B-A4BB-5E2F7C10B20F}"/>
              </a:ext>
            </a:extLst>
          </p:cNvPr>
          <p:cNvSpPr/>
          <p:nvPr/>
        </p:nvSpPr>
        <p:spPr>
          <a:xfrm>
            <a:off x="2056436" y="4533223"/>
            <a:ext cx="2184678" cy="310191"/>
          </a:xfrm>
          <a:prstGeom prst="downArrow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EAE3535F-5BCA-9495-90DA-6FAA99056B80}"/>
              </a:ext>
            </a:extLst>
          </p:cNvPr>
          <p:cNvSpPr/>
          <p:nvPr/>
        </p:nvSpPr>
        <p:spPr>
          <a:xfrm rot="10800000">
            <a:off x="2066965" y="5412984"/>
            <a:ext cx="2184678" cy="310191"/>
          </a:xfrm>
          <a:prstGeom prst="downArrow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D9D9F0-8E7F-7DDF-53F4-4A9600CF4164}"/>
              </a:ext>
            </a:extLst>
          </p:cNvPr>
          <p:cNvSpPr txBox="1"/>
          <p:nvPr/>
        </p:nvSpPr>
        <p:spPr>
          <a:xfrm>
            <a:off x="708042" y="4953155"/>
            <a:ext cx="4881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Esfuerzos de conciliación, pero enfoques diferentes</a:t>
            </a:r>
            <a:endParaRPr lang="en-GB" sz="160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B4287EC-1B26-5231-8351-B8F7D0A566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91836" y="3408622"/>
            <a:ext cx="1548398" cy="438713"/>
          </a:xfrm>
          <a:prstGeom prst="rect">
            <a:avLst/>
          </a:prstGeom>
        </p:spPr>
      </p:pic>
      <p:sp>
        <p:nvSpPr>
          <p:cNvPr id="41" name="Foliennummernplatzhalter 2">
            <a:extLst>
              <a:ext uri="{FF2B5EF4-FFF2-40B4-BE49-F238E27FC236}">
                <a16:creationId xmlns:a16="http://schemas.microsoft.com/office/drawing/2014/main" id="{353FF4EC-7EC2-1173-F480-49D336A2AA7E}"/>
              </a:ext>
            </a:extLst>
          </p:cNvPr>
          <p:cNvSpPr txBox="1">
            <a:spLocks/>
          </p:cNvSpPr>
          <p:nvPr/>
        </p:nvSpPr>
        <p:spPr>
          <a:xfrm>
            <a:off x="0" y="7164388"/>
            <a:ext cx="831850" cy="13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9569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/>
              <a:t> </a:t>
            </a:r>
            <a:fld id="{05F9AC53-F790-4868-97E7-45E3866EE614}" type="slidenum">
              <a:rPr lang="de-CH" smtClean="0"/>
              <a:pPr/>
              <a:t>4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2" name="Titel 3">
            <a:extLst>
              <a:ext uri="{FF2B5EF4-FFF2-40B4-BE49-F238E27FC236}">
                <a16:creationId xmlns:a16="http://schemas.microsoft.com/office/drawing/2014/main" id="{CFE82831-9729-330F-5BFD-748EB67E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7" y="466058"/>
            <a:ext cx="9928225" cy="840632"/>
          </a:xfrm>
        </p:spPr>
        <p:txBody>
          <a:bodyPr/>
          <a:lstStyle/>
          <a:p>
            <a:r>
              <a:rPr lang="es-CO" sz="2400" dirty="0"/>
              <a:t>Desarrollo a nivel internacional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24DC72-106E-8676-4F7D-04A396CF7DF7}"/>
              </a:ext>
            </a:extLst>
          </p:cNvPr>
          <p:cNvSpPr txBox="1"/>
          <p:nvPr/>
        </p:nvSpPr>
        <p:spPr>
          <a:xfrm>
            <a:off x="4597421" y="2696377"/>
            <a:ext cx="309974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Materialidad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financiera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(“simple”)</a:t>
            </a:r>
            <a:br>
              <a:rPr lang="en-GB" dirty="0">
                <a:solidFill>
                  <a:schemeClr val="accent2">
                    <a:lumMod val="75000"/>
                  </a:schemeClr>
                </a:solidFill>
              </a:rPr>
            </a:br>
            <a:endParaRPr lang="en-GB" sz="1500" i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1500" i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sz="1500" i="1" dirty="0" err="1">
                <a:solidFill>
                  <a:schemeClr val="accent2">
                    <a:lumMod val="75000"/>
                  </a:schemeClr>
                </a:solidFill>
              </a:rPr>
              <a:t>fuera</a:t>
            </a:r>
            <a:r>
              <a:rPr lang="en-GB" sz="15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500" i="1" dirty="0" err="1">
                <a:solidFill>
                  <a:schemeClr val="accent2">
                    <a:lumMod val="75000"/>
                  </a:schemeClr>
                </a:solidFill>
              </a:rPr>
              <a:t>dentro</a:t>
            </a:r>
            <a:r>
              <a:rPr lang="en-GB" sz="1500" i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66D530-3B27-BDC2-9BF3-C6122BD09D02}"/>
              </a:ext>
            </a:extLst>
          </p:cNvPr>
          <p:cNvSpPr txBox="1"/>
          <p:nvPr/>
        </p:nvSpPr>
        <p:spPr>
          <a:xfrm>
            <a:off x="-260780" y="5549906"/>
            <a:ext cx="309974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Materialidad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del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impacto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(“doble”)</a:t>
            </a:r>
            <a:br>
              <a:rPr lang="en-GB" dirty="0">
                <a:solidFill>
                  <a:schemeClr val="accent2">
                    <a:lumMod val="75000"/>
                  </a:schemeClr>
                </a:solidFill>
              </a:rPr>
            </a:br>
            <a:endParaRPr lang="en-GB" i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1500" i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s-ES" sz="1500" i="1" dirty="0">
                <a:solidFill>
                  <a:schemeClr val="accent2">
                    <a:lumMod val="75000"/>
                  </a:schemeClr>
                </a:solidFill>
              </a:rPr>
              <a:t>fuera dentro y </a:t>
            </a:r>
            <a:br>
              <a:rPr lang="es-ES" sz="1500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1500" i="1" dirty="0">
                <a:solidFill>
                  <a:schemeClr val="accent2">
                    <a:lumMod val="75000"/>
                  </a:schemeClr>
                </a:solidFill>
              </a:rPr>
              <a:t>dentro fuera</a:t>
            </a:r>
            <a:r>
              <a:rPr lang="en-GB" sz="1500" i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pPr marL="955045" lvl="1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A32E885-B036-D241-5BE2-CFC427F346B0}"/>
              </a:ext>
            </a:extLst>
          </p:cNvPr>
          <p:cNvCxnSpPr>
            <a:cxnSpLocks/>
          </p:cNvCxnSpPr>
          <p:nvPr/>
        </p:nvCxnSpPr>
        <p:spPr>
          <a:xfrm>
            <a:off x="992038" y="2860705"/>
            <a:ext cx="5400136" cy="4286235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D0E2FEA-94DF-E783-C0DB-D05DF2A4BFF1}"/>
              </a:ext>
            </a:extLst>
          </p:cNvPr>
          <p:cNvSpPr txBox="1"/>
          <p:nvPr/>
        </p:nvSpPr>
        <p:spPr>
          <a:xfrm>
            <a:off x="6994743" y="2717859"/>
            <a:ext cx="35208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programas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política</a:t>
            </a:r>
            <a:br>
              <a:rPr lang="en-GB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pública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955045" lvl="1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8" grpId="0"/>
      <p:bldP spid="29" grpId="0"/>
      <p:bldP spid="30" grpId="0"/>
      <p:bldP spid="36" grpId="0" animBg="1"/>
      <p:bldP spid="37" grpId="0" animBg="1"/>
      <p:bldP spid="38" grpId="0"/>
      <p:bldP spid="11" grpId="0"/>
      <p:bldP spid="2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1E8E7840-D8A9-F968-89CB-3C54AD81E57F}"/>
              </a:ext>
            </a:extLst>
          </p:cNvPr>
          <p:cNvSpPr txBox="1">
            <a:spLocks/>
          </p:cNvSpPr>
          <p:nvPr/>
        </p:nvSpPr>
        <p:spPr>
          <a:xfrm>
            <a:off x="0" y="7163943"/>
            <a:ext cx="832104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9569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 </a:t>
            </a:r>
            <a:fld id="{05F9AC53-F790-4868-97E7-45E3866EE614}" type="slidenum">
              <a:rPr lang="de-CH" smtClean="0"/>
              <a:pPr/>
              <a:t>5</a:t>
            </a:fld>
            <a:r>
              <a:rPr lang="de-CH" dirty="0"/>
              <a:t> 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82674837-0738-F04E-7B71-907F9A8B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Entidad que informa y métricas como asuntos críticos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54B6D6-E8E1-A630-B658-DA1E35E05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52" y="2499660"/>
            <a:ext cx="2741953" cy="3265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80E843-ECEB-6CEB-BA62-9549B362A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6216">
            <a:off x="5907655" y="2430274"/>
            <a:ext cx="3217333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1E8E7840-D8A9-F968-89CB-3C54AD81E57F}"/>
              </a:ext>
            </a:extLst>
          </p:cNvPr>
          <p:cNvSpPr txBox="1">
            <a:spLocks/>
          </p:cNvSpPr>
          <p:nvPr/>
        </p:nvSpPr>
        <p:spPr>
          <a:xfrm>
            <a:off x="0" y="7141681"/>
            <a:ext cx="832104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9569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 </a:t>
            </a:r>
            <a:fld id="{05F9AC53-F790-4868-97E7-45E3866EE614}" type="slidenum">
              <a:rPr lang="de-CH" smtClean="0"/>
              <a:pPr/>
              <a:t>6</a:t>
            </a:fld>
            <a:r>
              <a:rPr lang="de-CH" dirty="0"/>
              <a:t> 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82674837-0738-F04E-7B71-907F9A8B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Entidad que informa y métricas como asuntos críticos</a:t>
            </a:r>
            <a:endParaRPr lang="en-US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30CF15-34FC-2D48-3DFA-21B3CD029A97}"/>
              </a:ext>
            </a:extLst>
          </p:cNvPr>
          <p:cNvSpPr txBox="1"/>
          <p:nvPr/>
        </p:nvSpPr>
        <p:spPr>
          <a:xfrm>
            <a:off x="190005" y="1484416"/>
            <a:ext cx="1028403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Estudio</a:t>
            </a:r>
            <a:r>
              <a:rPr lang="en-GB" b="1" dirty="0"/>
              <a:t> de ZHAW </a:t>
            </a:r>
            <a:r>
              <a:rPr lang="en-GB" b="1" dirty="0" err="1"/>
              <a:t>en</a:t>
            </a:r>
            <a:r>
              <a:rPr lang="en-GB" b="1" dirty="0"/>
              <a:t> 2023: </a:t>
            </a:r>
            <a:r>
              <a:rPr lang="en-GB" b="1" dirty="0" err="1"/>
              <a:t>Metodología</a:t>
            </a:r>
            <a:endParaRPr lang="en-GB" b="1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Análisis teórico, en particular análisis de las Bases de Conclusión (BC) y de las actas de las reuniones del IPSASB.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3 casos de países que están avanzados en el uso de las NICSP (o NIIF) como base normativa de su información financiera, y tienen una </a:t>
            </a:r>
            <a:r>
              <a:rPr lang="es-ES" b="1" dirty="0"/>
              <a:t>historia de preparación de IFPG (más amplios) que presenten información sobre la sostenibilidad</a:t>
            </a:r>
            <a:endParaRPr lang="en-GB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955045" lvl="1" indent="-457200">
              <a:buFont typeface="Arial" panose="020B0604020202020204" pitchFamily="34" charset="0"/>
              <a:buChar char="•"/>
            </a:pPr>
            <a:r>
              <a:rPr lang="es-CO" dirty="0"/>
              <a:t>Reino Unido		</a:t>
            </a:r>
            <a:r>
              <a:rPr lang="es-CO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Informe y cuentas anuales - Capítulo 6: Informe de sostenibilidad</a:t>
            </a:r>
            <a:endParaRPr lang="es-CO" sz="1600" dirty="0"/>
          </a:p>
          <a:p>
            <a:pPr lvl="1"/>
            <a:endParaRPr lang="es-CO" dirty="0"/>
          </a:p>
          <a:p>
            <a:pPr marL="955045" lvl="1" indent="-457200">
              <a:buFont typeface="Arial" panose="020B0604020202020204" pitchFamily="34" charset="0"/>
              <a:buChar char="•"/>
            </a:pPr>
            <a:r>
              <a:rPr lang="es-CO" dirty="0"/>
              <a:t>Nueva Zelanda		</a:t>
            </a:r>
            <a:r>
              <a:rPr lang="es-CO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Evaluación climática, económica y fiscal (CEFA, por sus siglas</a:t>
            </a:r>
            <a:br>
              <a:rPr lang="es-CO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CO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				 en inglés)</a:t>
            </a:r>
            <a:endParaRPr lang="es-CO" sz="1600" dirty="0"/>
          </a:p>
          <a:p>
            <a:pPr lvl="1"/>
            <a:endParaRPr lang="es-CO" dirty="0"/>
          </a:p>
          <a:p>
            <a:pPr marL="955045" lvl="1" indent="-457200">
              <a:buFont typeface="Arial" panose="020B0604020202020204" pitchFamily="34" charset="0"/>
              <a:buChar char="•"/>
            </a:pPr>
            <a:r>
              <a:rPr lang="es-CO" dirty="0"/>
              <a:t>Suiza 			</a:t>
            </a:r>
            <a:r>
              <a:rPr lang="es-CO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Informe sobre la sostenibilidad a largo plazo de las </a:t>
            </a:r>
            <a:br>
              <a:rPr lang="es-CO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s-CO" sz="16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			finanzas públicas – Cap</a:t>
            </a:r>
            <a:r>
              <a:rPr lang="es-CO" sz="1600" i="1" dirty="0">
                <a:latin typeface="Arial" panose="020B0604020202020204" pitchFamily="34" charset="0"/>
                <a:ea typeface="Arial" panose="020B0604020202020204" pitchFamily="34" charset="0"/>
              </a:rPr>
              <a:t>ítulo 3: Cambio climático</a:t>
            </a:r>
            <a:endParaRPr lang="es-CO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EB57A49-0DED-BB8A-A2B1-2F2652565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237" y="5216594"/>
            <a:ext cx="623702" cy="62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68814-0AB4-7FE5-650F-4333C7488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793" y="3939588"/>
            <a:ext cx="802590" cy="535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B7892-AFB3-57B1-96BA-9623A928F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922" y="4590742"/>
            <a:ext cx="802590" cy="53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1E8E7840-D8A9-F968-89CB-3C54AD81E57F}"/>
              </a:ext>
            </a:extLst>
          </p:cNvPr>
          <p:cNvSpPr txBox="1">
            <a:spLocks/>
          </p:cNvSpPr>
          <p:nvPr/>
        </p:nvSpPr>
        <p:spPr>
          <a:xfrm>
            <a:off x="0" y="7163943"/>
            <a:ext cx="832104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9569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 </a:t>
            </a:r>
            <a:fld id="{05F9AC53-F790-4868-97E7-45E3866EE614}" type="slidenum">
              <a:rPr lang="de-CH" smtClean="0"/>
              <a:pPr/>
              <a:t>7</a:t>
            </a:fld>
            <a:r>
              <a:rPr lang="de-CH" dirty="0"/>
              <a:t> 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82674837-0738-F04E-7B71-907F9A8B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Entidad que informa como asunto crítico</a:t>
            </a:r>
            <a:endParaRPr lang="en-US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30CF15-34FC-2D48-3DFA-21B3CD029A97}"/>
              </a:ext>
            </a:extLst>
          </p:cNvPr>
          <p:cNvSpPr txBox="1"/>
          <p:nvPr/>
        </p:nvSpPr>
        <p:spPr>
          <a:xfrm>
            <a:off x="202988" y="1491344"/>
            <a:ext cx="102840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Entidad</a:t>
            </a:r>
            <a:r>
              <a:rPr lang="en-GB" b="1" dirty="0"/>
              <a:t> que </a:t>
            </a:r>
            <a:r>
              <a:rPr lang="en-GB" b="1" dirty="0" err="1"/>
              <a:t>informa</a:t>
            </a:r>
            <a:r>
              <a:rPr lang="en-GB" b="1" dirty="0"/>
              <a:t>: </a:t>
            </a:r>
            <a:r>
              <a:rPr lang="en-GB" b="1" dirty="0" err="1"/>
              <a:t>Experiencia</a:t>
            </a:r>
            <a:r>
              <a:rPr lang="en-GB" b="1" dirty="0"/>
              <a:t> </a:t>
            </a:r>
            <a:r>
              <a:rPr lang="en-GB" b="1" dirty="0" err="1"/>
              <a:t>internacional</a:t>
            </a:r>
            <a:endParaRPr lang="en-GB" b="1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Entidad</a:t>
            </a:r>
            <a:r>
              <a:rPr lang="en-GB" dirty="0"/>
              <a:t> que </a:t>
            </a:r>
            <a:r>
              <a:rPr lang="en-GB" dirty="0" err="1"/>
              <a:t>informa</a:t>
            </a:r>
            <a:r>
              <a:rPr lang="en-GB" dirty="0"/>
              <a:t> para </a:t>
            </a:r>
            <a:r>
              <a:rPr lang="en-GB" dirty="0" err="1"/>
              <a:t>propósito</a:t>
            </a:r>
            <a:r>
              <a:rPr lang="en-GB" dirty="0"/>
              <a:t> de </a:t>
            </a:r>
            <a:r>
              <a:rPr lang="es-ES" dirty="0"/>
              <a:t>reportes de información </a:t>
            </a:r>
            <a:br>
              <a:rPr lang="es-ES" dirty="0"/>
            </a:br>
            <a:r>
              <a:rPr lang="es-ES" dirty="0"/>
              <a:t>para la sostenibilidad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 err="1"/>
              <a:t>Entidad</a:t>
            </a:r>
            <a:r>
              <a:rPr lang="en-GB" dirty="0"/>
              <a:t> individual</a:t>
            </a:r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/>
              <a:t>Grupo de </a:t>
            </a:r>
            <a:r>
              <a:rPr lang="en-GB" dirty="0" err="1"/>
              <a:t>entidades</a:t>
            </a:r>
            <a:r>
              <a:rPr lang="en-GB" dirty="0"/>
              <a:t>, </a:t>
            </a:r>
            <a:r>
              <a:rPr lang="en-GB" dirty="0" err="1"/>
              <a:t>pero</a:t>
            </a:r>
            <a:r>
              <a:rPr lang="en-GB" dirty="0"/>
              <a:t> </a:t>
            </a:r>
            <a:r>
              <a:rPr lang="en-GB" dirty="0" err="1"/>
              <a:t>diferente</a:t>
            </a:r>
            <a:r>
              <a:rPr lang="en-GB" dirty="0"/>
              <a:t> de EEFF </a:t>
            </a:r>
            <a:r>
              <a:rPr lang="en-GB" dirty="0" err="1"/>
              <a:t>consolidados</a:t>
            </a:r>
            <a:endParaRPr lang="en-GB" dirty="0"/>
          </a:p>
          <a:p>
            <a:pPr lvl="3"/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/>
              <a:t>Grupo de </a:t>
            </a:r>
            <a:r>
              <a:rPr lang="en-GB" dirty="0" err="1"/>
              <a:t>entidades</a:t>
            </a:r>
            <a:r>
              <a:rPr lang="en-GB" dirty="0"/>
              <a:t>, </a:t>
            </a:r>
            <a:r>
              <a:rPr lang="en-GB" dirty="0" err="1"/>
              <a:t>igual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EEFF </a:t>
            </a:r>
            <a:r>
              <a:rPr lang="en-GB" dirty="0" err="1"/>
              <a:t>consolidados</a:t>
            </a:r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 err="1"/>
              <a:t>Enfoque</a:t>
            </a:r>
            <a:r>
              <a:rPr lang="en-GB" dirty="0"/>
              <a:t> </a:t>
            </a:r>
            <a:r>
              <a:rPr lang="en-GB" dirty="0" err="1"/>
              <a:t>híbrido</a:t>
            </a:r>
            <a:r>
              <a:rPr lang="en-GB" dirty="0"/>
              <a:t>: Grupo de </a:t>
            </a:r>
            <a:r>
              <a:rPr lang="en-GB" dirty="0" err="1"/>
              <a:t>entidades</a:t>
            </a:r>
            <a:r>
              <a:rPr lang="en-GB" dirty="0"/>
              <a:t> </a:t>
            </a:r>
            <a:r>
              <a:rPr lang="en-GB" u="sng" dirty="0" err="1"/>
              <a:t>más</a:t>
            </a:r>
            <a:r>
              <a:rPr lang="en-GB" dirty="0"/>
              <a:t> </a:t>
            </a:r>
            <a:r>
              <a:rPr lang="en-GB" dirty="0" err="1"/>
              <a:t>economía</a:t>
            </a:r>
            <a:r>
              <a:rPr lang="en-GB" dirty="0"/>
              <a:t> entera (“Paris”)</a:t>
            </a:r>
          </a:p>
          <a:p>
            <a:pPr marL="1950735" lvl="3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/>
              <a:t>Sector </a:t>
            </a:r>
            <a:r>
              <a:rPr lang="en-GB" dirty="0" err="1"/>
              <a:t>estadístico</a:t>
            </a:r>
            <a:r>
              <a:rPr lang="en-GB" dirty="0"/>
              <a:t> de </a:t>
            </a:r>
            <a:r>
              <a:rPr lang="en-GB" dirty="0" err="1"/>
              <a:t>Gobierno</a:t>
            </a:r>
            <a:r>
              <a:rPr lang="en-GB" dirty="0"/>
              <a:t> General (SGG), y no </a:t>
            </a:r>
            <a:r>
              <a:rPr lang="en-GB" dirty="0" err="1"/>
              <a:t>entidad</a:t>
            </a:r>
            <a:r>
              <a:rPr lang="en-GB" dirty="0"/>
              <a:t> que </a:t>
            </a:r>
            <a:r>
              <a:rPr lang="en-GB" dirty="0" err="1"/>
              <a:t>informa</a:t>
            </a:r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/>
              <a:t>Con </a:t>
            </a:r>
            <a:r>
              <a:rPr lang="en-GB" dirty="0" err="1"/>
              <a:t>referencia</a:t>
            </a:r>
            <a:r>
              <a:rPr lang="en-GB" dirty="0"/>
              <a:t> a NICSP GPR1</a:t>
            </a:r>
          </a:p>
          <a:p>
            <a:endParaRPr lang="es-CO" dirty="0"/>
          </a:p>
          <a:p>
            <a:pPr lvl="1"/>
            <a:endParaRPr lang="es-CO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0F1793A-EB6D-C504-BEEA-0483BA27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1" y="5366450"/>
            <a:ext cx="623702" cy="623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B18B4-0887-11F0-4E70-0D8BFF69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7" y="3443880"/>
            <a:ext cx="802590" cy="535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B439D7-E6EB-9079-DF1C-7497261C4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8" y="4405165"/>
            <a:ext cx="802590" cy="5350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B29116-3E08-9139-3039-81D6F8D05DCF}"/>
              </a:ext>
            </a:extLst>
          </p:cNvPr>
          <p:cNvSpPr txBox="1"/>
          <p:nvPr/>
        </p:nvSpPr>
        <p:spPr>
          <a:xfrm>
            <a:off x="1116047" y="6308077"/>
            <a:ext cx="852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i="1" dirty="0" err="1">
                <a:solidFill>
                  <a:srgbClr val="002060"/>
                </a:solidFill>
              </a:rPr>
              <a:t>Conclusión</a:t>
            </a:r>
            <a:r>
              <a:rPr lang="de-CH" i="1" dirty="0">
                <a:solidFill>
                  <a:srgbClr val="002060"/>
                </a:solidFill>
              </a:rPr>
              <a:t>: </a:t>
            </a:r>
            <a:r>
              <a:rPr lang="de-CH" i="1" dirty="0" err="1">
                <a:solidFill>
                  <a:srgbClr val="002060"/>
                </a:solidFill>
              </a:rPr>
              <a:t>Bastante</a:t>
            </a:r>
            <a:r>
              <a:rPr lang="de-CH" i="1" dirty="0">
                <a:solidFill>
                  <a:srgbClr val="002060"/>
                </a:solidFill>
              </a:rPr>
              <a:t> </a:t>
            </a:r>
            <a:r>
              <a:rPr lang="de-CH" i="1" dirty="0" err="1">
                <a:solidFill>
                  <a:srgbClr val="002060"/>
                </a:solidFill>
              </a:rPr>
              <a:t>diferente</a:t>
            </a:r>
            <a:r>
              <a:rPr lang="de-CH" i="1" dirty="0">
                <a:solidFill>
                  <a:srgbClr val="002060"/>
                </a:solidFill>
              </a:rPr>
              <a:t>, a </a:t>
            </a:r>
            <a:r>
              <a:rPr lang="de-CH" i="1" dirty="0" err="1">
                <a:solidFill>
                  <a:srgbClr val="002060"/>
                </a:solidFill>
              </a:rPr>
              <a:t>pesar</a:t>
            </a:r>
            <a:r>
              <a:rPr lang="de-CH" i="1" dirty="0">
                <a:solidFill>
                  <a:srgbClr val="002060"/>
                </a:solidFill>
              </a:rPr>
              <a:t> de base </a:t>
            </a:r>
            <a:r>
              <a:rPr lang="de-CH" i="1" dirty="0" err="1">
                <a:solidFill>
                  <a:srgbClr val="002060"/>
                </a:solidFill>
              </a:rPr>
              <a:t>normativa</a:t>
            </a:r>
            <a:r>
              <a:rPr lang="de-CH" i="1" dirty="0">
                <a:solidFill>
                  <a:srgbClr val="002060"/>
                </a:solidFill>
              </a:rPr>
              <a:t> </a:t>
            </a:r>
            <a:r>
              <a:rPr lang="de-CH" i="1" dirty="0" err="1">
                <a:solidFill>
                  <a:srgbClr val="002060"/>
                </a:solidFill>
              </a:rPr>
              <a:t>muy</a:t>
            </a:r>
            <a:r>
              <a:rPr lang="de-CH" i="1" dirty="0">
                <a:solidFill>
                  <a:srgbClr val="002060"/>
                </a:solidFill>
              </a:rPr>
              <a:t> </a:t>
            </a:r>
            <a:r>
              <a:rPr lang="de-CH" i="1" dirty="0" err="1">
                <a:solidFill>
                  <a:srgbClr val="002060"/>
                </a:solidFill>
              </a:rPr>
              <a:t>parecida</a:t>
            </a:r>
            <a:r>
              <a:rPr lang="de-CH" i="1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FE781-42D3-D927-57C8-ED20C03E2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26" y="1491344"/>
            <a:ext cx="822591" cy="9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1E8E7840-D8A9-F968-89CB-3C54AD81E57F}"/>
              </a:ext>
            </a:extLst>
          </p:cNvPr>
          <p:cNvSpPr txBox="1">
            <a:spLocks/>
          </p:cNvSpPr>
          <p:nvPr/>
        </p:nvSpPr>
        <p:spPr>
          <a:xfrm>
            <a:off x="0" y="7163943"/>
            <a:ext cx="832104" cy="137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9569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 </a:t>
            </a:r>
            <a:fld id="{05F9AC53-F790-4868-97E7-45E3866EE614}" type="slidenum">
              <a:rPr lang="de-CH" smtClean="0"/>
              <a:pPr/>
              <a:t>8</a:t>
            </a:fld>
            <a:r>
              <a:rPr lang="de-CH" dirty="0"/>
              <a:t> 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82674837-0738-F04E-7B71-907F9A8B5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Entidad que informa como asunto crítico</a:t>
            </a:r>
            <a:endParaRPr lang="en-US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530CF15-34FC-2D48-3DFA-21B3CD029A97}"/>
              </a:ext>
            </a:extLst>
          </p:cNvPr>
          <p:cNvSpPr txBox="1"/>
          <p:nvPr/>
        </p:nvSpPr>
        <p:spPr>
          <a:xfrm>
            <a:off x="202988" y="1491344"/>
            <a:ext cx="102840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Entidad</a:t>
            </a:r>
            <a:r>
              <a:rPr lang="en-GB" b="1" dirty="0"/>
              <a:t> que </a:t>
            </a:r>
            <a:r>
              <a:rPr lang="en-GB" b="1" dirty="0" err="1"/>
              <a:t>informa</a:t>
            </a:r>
            <a:r>
              <a:rPr lang="en-GB" b="1" dirty="0"/>
              <a:t>: </a:t>
            </a:r>
            <a:r>
              <a:rPr lang="en-GB" b="1" dirty="0" err="1"/>
              <a:t>Experiencia</a:t>
            </a:r>
            <a:r>
              <a:rPr lang="en-GB" b="1" dirty="0"/>
              <a:t> </a:t>
            </a:r>
            <a:r>
              <a:rPr lang="en-GB" b="1" dirty="0" err="1"/>
              <a:t>internacional</a:t>
            </a:r>
            <a:endParaRPr lang="en-GB" b="1" dirty="0"/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err="1"/>
              <a:t>Entidad</a:t>
            </a:r>
            <a:r>
              <a:rPr lang="en-GB" dirty="0"/>
              <a:t> que </a:t>
            </a:r>
            <a:r>
              <a:rPr lang="en-GB" dirty="0" err="1"/>
              <a:t>informa</a:t>
            </a:r>
            <a:r>
              <a:rPr lang="en-GB" dirty="0"/>
              <a:t> para </a:t>
            </a:r>
            <a:r>
              <a:rPr lang="en-GB" dirty="0" err="1"/>
              <a:t>propósito</a:t>
            </a:r>
            <a:r>
              <a:rPr lang="en-GB" dirty="0"/>
              <a:t> de </a:t>
            </a:r>
            <a:r>
              <a:rPr lang="es-ES" dirty="0"/>
              <a:t>reportes de información </a:t>
            </a:r>
            <a:br>
              <a:rPr lang="es-ES" dirty="0"/>
            </a:br>
            <a:r>
              <a:rPr lang="es-ES" dirty="0"/>
              <a:t>para la sostenibilidad</a:t>
            </a:r>
            <a:br>
              <a:rPr lang="en-GB" dirty="0"/>
            </a:b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 err="1"/>
              <a:t>Entidad</a:t>
            </a:r>
            <a:r>
              <a:rPr lang="en-GB" dirty="0"/>
              <a:t> individual</a:t>
            </a:r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/>
              <a:t>Grupo de </a:t>
            </a:r>
            <a:r>
              <a:rPr lang="en-GB" dirty="0" err="1"/>
              <a:t>entidades</a:t>
            </a:r>
            <a:r>
              <a:rPr lang="en-GB" dirty="0"/>
              <a:t>, </a:t>
            </a:r>
            <a:r>
              <a:rPr lang="en-GB" dirty="0" err="1"/>
              <a:t>pero</a:t>
            </a:r>
            <a:r>
              <a:rPr lang="en-GB" dirty="0"/>
              <a:t> </a:t>
            </a:r>
            <a:r>
              <a:rPr lang="en-GB" dirty="0" err="1"/>
              <a:t>diferente</a:t>
            </a:r>
            <a:r>
              <a:rPr lang="en-GB" dirty="0"/>
              <a:t> de EEFF </a:t>
            </a:r>
            <a:r>
              <a:rPr lang="en-GB" dirty="0" err="1"/>
              <a:t>consolidados</a:t>
            </a:r>
            <a:endParaRPr lang="en-GB" dirty="0"/>
          </a:p>
          <a:p>
            <a:pPr lvl="3"/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/>
              <a:t>Grupo de </a:t>
            </a:r>
            <a:r>
              <a:rPr lang="en-GB" dirty="0" err="1"/>
              <a:t>entidades</a:t>
            </a:r>
            <a:r>
              <a:rPr lang="en-GB" dirty="0"/>
              <a:t>, </a:t>
            </a:r>
            <a:r>
              <a:rPr lang="en-GB" dirty="0" err="1"/>
              <a:t>igual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EEFF </a:t>
            </a:r>
            <a:r>
              <a:rPr lang="en-GB" dirty="0" err="1"/>
              <a:t>consolidados</a:t>
            </a:r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 err="1"/>
              <a:t>Enfoque</a:t>
            </a:r>
            <a:r>
              <a:rPr lang="en-GB" dirty="0"/>
              <a:t> </a:t>
            </a:r>
            <a:r>
              <a:rPr lang="en-GB" dirty="0" err="1"/>
              <a:t>híbrido</a:t>
            </a:r>
            <a:r>
              <a:rPr lang="en-GB" dirty="0"/>
              <a:t>: Grupo de </a:t>
            </a:r>
            <a:r>
              <a:rPr lang="en-GB" dirty="0" err="1"/>
              <a:t>entidades</a:t>
            </a:r>
            <a:r>
              <a:rPr lang="en-GB" dirty="0"/>
              <a:t> </a:t>
            </a:r>
            <a:r>
              <a:rPr lang="en-GB" u="sng" dirty="0" err="1"/>
              <a:t>más</a:t>
            </a:r>
            <a:r>
              <a:rPr lang="en-GB" dirty="0"/>
              <a:t> </a:t>
            </a:r>
            <a:r>
              <a:rPr lang="en-GB" dirty="0" err="1"/>
              <a:t>economía</a:t>
            </a:r>
            <a:r>
              <a:rPr lang="en-GB" dirty="0"/>
              <a:t> entera (“Paris”)</a:t>
            </a:r>
          </a:p>
          <a:p>
            <a:pPr marL="1950735" lvl="3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/>
              <a:t>Sector </a:t>
            </a:r>
            <a:r>
              <a:rPr lang="en-GB" dirty="0" err="1"/>
              <a:t>estadístico</a:t>
            </a:r>
            <a:r>
              <a:rPr lang="en-GB" dirty="0"/>
              <a:t> de </a:t>
            </a:r>
            <a:r>
              <a:rPr lang="en-GB" dirty="0" err="1"/>
              <a:t>Gobierno</a:t>
            </a:r>
            <a:r>
              <a:rPr lang="en-GB" dirty="0"/>
              <a:t> General (SGG), y no </a:t>
            </a:r>
            <a:r>
              <a:rPr lang="en-GB" dirty="0" err="1"/>
              <a:t>entidad</a:t>
            </a:r>
            <a:r>
              <a:rPr lang="en-GB" dirty="0"/>
              <a:t> que </a:t>
            </a:r>
            <a:r>
              <a:rPr lang="en-GB" dirty="0" err="1"/>
              <a:t>informa</a:t>
            </a:r>
            <a:endParaRPr lang="en-GB" dirty="0"/>
          </a:p>
          <a:p>
            <a:pPr marL="1950735" lvl="3" indent="-457200">
              <a:buFont typeface="Arial" panose="020B0604020202020204" pitchFamily="34" charset="0"/>
              <a:buChar char="•"/>
            </a:pPr>
            <a:r>
              <a:rPr lang="en-GB" dirty="0"/>
              <a:t>Con </a:t>
            </a:r>
            <a:r>
              <a:rPr lang="en-GB" dirty="0" err="1"/>
              <a:t>referencia</a:t>
            </a:r>
            <a:r>
              <a:rPr lang="en-GB" dirty="0"/>
              <a:t> a NICSP GPR1</a:t>
            </a:r>
          </a:p>
          <a:p>
            <a:endParaRPr lang="es-CO" dirty="0"/>
          </a:p>
          <a:p>
            <a:pPr lvl="1"/>
            <a:endParaRPr lang="es-CO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0F1793A-EB6D-C504-BEEA-0483BA275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1" y="5366450"/>
            <a:ext cx="623702" cy="623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0B18B4-0887-11F0-4E70-0D8BFF699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7" y="3443880"/>
            <a:ext cx="802590" cy="535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B439D7-E6EB-9079-DF1C-7497261C4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8" y="4405165"/>
            <a:ext cx="802590" cy="5350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FFE781-42D3-D927-57C8-ED20C03E2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26" y="1491344"/>
            <a:ext cx="822591" cy="9796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0EBED4-09CC-5315-CB1D-B3419E67BFBB}"/>
              </a:ext>
            </a:extLst>
          </p:cNvPr>
          <p:cNvCxnSpPr>
            <a:cxnSpLocks/>
          </p:cNvCxnSpPr>
          <p:nvPr/>
        </p:nvCxnSpPr>
        <p:spPr>
          <a:xfrm flipV="1">
            <a:off x="2260121" y="3666226"/>
            <a:ext cx="6635124" cy="3127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F84C30-5FF8-4C5C-0A26-CD9A0780829C}"/>
              </a:ext>
            </a:extLst>
          </p:cNvPr>
          <p:cNvCxnSpPr>
            <a:cxnSpLocks/>
          </p:cNvCxnSpPr>
          <p:nvPr/>
        </p:nvCxnSpPr>
        <p:spPr>
          <a:xfrm>
            <a:off x="2260121" y="3666226"/>
            <a:ext cx="6635124" cy="3127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62A6147-5D12-44D3-CF1A-2B6A23313106}"/>
              </a:ext>
            </a:extLst>
          </p:cNvPr>
          <p:cNvSpPr txBox="1"/>
          <p:nvPr/>
        </p:nvSpPr>
        <p:spPr>
          <a:xfrm>
            <a:off x="8101470" y="420511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70C0FB-25FE-F81B-064E-C88FB50727D4}"/>
              </a:ext>
            </a:extLst>
          </p:cNvPr>
          <p:cNvCxnSpPr>
            <a:cxnSpLocks/>
          </p:cNvCxnSpPr>
          <p:nvPr/>
        </p:nvCxnSpPr>
        <p:spPr>
          <a:xfrm flipV="1">
            <a:off x="2260121" y="4605220"/>
            <a:ext cx="7746521" cy="2286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9E44C26-5A7A-99FA-47C5-94E672152201}"/>
              </a:ext>
            </a:extLst>
          </p:cNvPr>
          <p:cNvCxnSpPr>
            <a:cxnSpLocks/>
          </p:cNvCxnSpPr>
          <p:nvPr/>
        </p:nvCxnSpPr>
        <p:spPr>
          <a:xfrm>
            <a:off x="2291751" y="4629506"/>
            <a:ext cx="7714891" cy="28144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314CE0A-CCB3-0B11-3418-B9ABA80E8196}"/>
              </a:ext>
            </a:extLst>
          </p:cNvPr>
          <p:cNvSpPr txBox="1"/>
          <p:nvPr/>
        </p:nvSpPr>
        <p:spPr>
          <a:xfrm>
            <a:off x="4354988" y="3299546"/>
            <a:ext cx="2550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>
                <a:solidFill>
                  <a:srgbClr val="FF0000"/>
                </a:solidFill>
              </a:rPr>
              <a:t>Operaciones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propias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2BB073-85C0-2239-6627-A27029345CBE}"/>
              </a:ext>
            </a:extLst>
          </p:cNvPr>
          <p:cNvSpPr txBox="1"/>
          <p:nvPr/>
        </p:nvSpPr>
        <p:spPr>
          <a:xfrm>
            <a:off x="6492394" y="4807837"/>
            <a:ext cx="3562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>
                <a:solidFill>
                  <a:srgbClr val="FF0000"/>
                </a:solidFill>
              </a:rPr>
              <a:t>Programas</a:t>
            </a:r>
            <a:r>
              <a:rPr lang="de-CH" dirty="0">
                <a:solidFill>
                  <a:srgbClr val="FF0000"/>
                </a:solidFill>
              </a:rPr>
              <a:t> de </a:t>
            </a:r>
            <a:r>
              <a:rPr lang="de-CH" dirty="0" err="1">
                <a:solidFill>
                  <a:srgbClr val="FF0000"/>
                </a:solidFill>
              </a:rPr>
              <a:t>política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pública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DEB4FE-61FE-A6F6-209F-F784520BA6DC}"/>
              </a:ext>
            </a:extLst>
          </p:cNvPr>
          <p:cNvCxnSpPr>
            <a:cxnSpLocks/>
          </p:cNvCxnSpPr>
          <p:nvPr/>
        </p:nvCxnSpPr>
        <p:spPr>
          <a:xfrm flipV="1">
            <a:off x="2260121" y="5286703"/>
            <a:ext cx="7326727" cy="74981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C12DD4-66D6-93C5-508D-FFA3FA0E2D3B}"/>
              </a:ext>
            </a:extLst>
          </p:cNvPr>
          <p:cNvCxnSpPr>
            <a:cxnSpLocks/>
          </p:cNvCxnSpPr>
          <p:nvPr/>
        </p:nvCxnSpPr>
        <p:spPr>
          <a:xfrm>
            <a:off x="2260121" y="5262297"/>
            <a:ext cx="7226405" cy="85088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C0D8345-5592-7113-FF10-9D9E7A208D6C}"/>
              </a:ext>
            </a:extLst>
          </p:cNvPr>
          <p:cNvSpPr txBox="1"/>
          <p:nvPr/>
        </p:nvSpPr>
        <p:spPr>
          <a:xfrm>
            <a:off x="313457" y="6162343"/>
            <a:ext cx="99956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5045" lvl="1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r>
              <a:rPr lang="es-CO" b="1" dirty="0"/>
              <a:t>Recomendación al IPSASB: </a:t>
            </a:r>
            <a:r>
              <a:rPr lang="es-ES" b="1" dirty="0"/>
              <a:t>¡Aclarar entidad que informa y consolidación!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59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7" grpId="0"/>
      <p:bldP spid="28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3">
            <a:extLst>
              <a:ext uri="{FF2B5EF4-FFF2-40B4-BE49-F238E27FC236}">
                <a16:creationId xmlns:a16="http://schemas.microsoft.com/office/drawing/2014/main" id="{0C611CEA-7E17-4EF3-B646-CB5A93A4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 dirty="0"/>
              <a:t>Métricas como asuntos críticos</a:t>
            </a:r>
            <a:endParaRPr lang="es-CO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0" y="7164388"/>
            <a:ext cx="831850" cy="1365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de-CH" dirty="0"/>
              <a:t> </a:t>
            </a:r>
            <a:fld id="{05F9AC53-F790-4868-97E7-45E3866EE614}" type="slidenum">
              <a:rPr lang="de-CH" smtClean="0"/>
              <a:pPr algn="r"/>
              <a:t>9</a:t>
            </a:fld>
            <a:r>
              <a:rPr lang="de-CH" dirty="0"/>
              <a:t> 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6E1AC340-822B-14D5-082B-ECAE9790ABAB}"/>
              </a:ext>
            </a:extLst>
          </p:cNvPr>
          <p:cNvSpPr txBox="1"/>
          <p:nvPr/>
        </p:nvSpPr>
        <p:spPr>
          <a:xfrm>
            <a:off x="380893" y="1484416"/>
            <a:ext cx="100931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… cuidado con las métricas!</a:t>
            </a:r>
          </a:p>
          <a:p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dirty="0"/>
              <a:t>Todas las normas internacionales parecen basadas en principios y ser</a:t>
            </a:r>
            <a:br>
              <a:rPr lang="es-ES" dirty="0"/>
            </a:br>
            <a:r>
              <a:rPr lang="es-ES" dirty="0"/>
              <a:t>generales en cuanto a los requisitos de información.</a:t>
            </a:r>
            <a:endParaRPr lang="es-C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dirty="0"/>
              <a:t>PERO: </a:t>
            </a:r>
            <a:r>
              <a:rPr lang="es-ES" dirty="0"/>
              <a:t>todas las normas exigen la presentación de determinados </a:t>
            </a:r>
            <a:br>
              <a:rPr lang="es-ES" dirty="0"/>
            </a:br>
            <a:r>
              <a:rPr lang="es-ES" dirty="0"/>
              <a:t>parámetros (“métricas”)</a:t>
            </a:r>
            <a:endParaRPr lang="es-CO" dirty="0"/>
          </a:p>
          <a:p>
            <a:pPr marL="955045" lvl="1" indent="-457200">
              <a:buFont typeface="Arial" panose="020B0604020202020204" pitchFamily="34" charset="0"/>
              <a:buChar char="•"/>
            </a:pPr>
            <a:r>
              <a:rPr lang="es-CO" u="sng" dirty="0"/>
              <a:t>No</a:t>
            </a:r>
            <a:r>
              <a:rPr lang="es-CO" dirty="0"/>
              <a:t> son definidas en la </a:t>
            </a:r>
            <a:r>
              <a:rPr lang="es-CO" u="sng" dirty="0"/>
              <a:t>normativa principal</a:t>
            </a:r>
          </a:p>
          <a:p>
            <a:pPr marL="955045" lvl="1" indent="-457200">
              <a:buFont typeface="Arial" panose="020B0604020202020204" pitchFamily="34" charset="0"/>
              <a:buChar char="•"/>
            </a:pPr>
            <a:r>
              <a:rPr lang="es-CO" u="sng" dirty="0"/>
              <a:t>Sino en documentos suplementarios (por ejemplo, anexos)</a:t>
            </a:r>
          </a:p>
          <a:p>
            <a:pPr marL="955045" lvl="1" indent="-457200">
              <a:buFont typeface="Arial" panose="020B0604020202020204" pitchFamily="34" charset="0"/>
              <a:buChar char="•"/>
            </a:pPr>
            <a:r>
              <a:rPr lang="es-CO" dirty="0"/>
              <a:t>¡Pueden ser numerosas!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dirty="0"/>
          </a:p>
          <a:p>
            <a:pPr lvl="1"/>
            <a:endParaRPr lang="es-C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628B3-8A88-7AEF-E9C9-9886E2517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031" y="4588251"/>
            <a:ext cx="2009946" cy="28557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7A5C65-EB29-C50D-5B6B-A98818EB8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6216">
            <a:off x="9224824" y="1595580"/>
            <a:ext cx="894164" cy="875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EFBCA-4238-8536-9E0C-B6E254F8B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839" y="5362313"/>
            <a:ext cx="1548398" cy="438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4AAFB9-2C78-0BAF-8EB2-7A2A7195A492}"/>
              </a:ext>
            </a:extLst>
          </p:cNvPr>
          <p:cNvSpPr txBox="1"/>
          <p:nvPr/>
        </p:nvSpPr>
        <p:spPr>
          <a:xfrm>
            <a:off x="1141346" y="5830552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1600" dirty="0" err="1"/>
              <a:t>Revelaciones</a:t>
            </a:r>
            <a:br>
              <a:rPr lang="de-CH" sz="1600" dirty="0"/>
            </a:br>
            <a:r>
              <a:rPr lang="de-CH" sz="1600" dirty="0" err="1"/>
              <a:t>sobre</a:t>
            </a:r>
            <a:r>
              <a:rPr lang="de-CH" sz="1600" dirty="0"/>
              <a:t> </a:t>
            </a:r>
            <a:r>
              <a:rPr lang="de-CH" sz="1600" dirty="0" err="1"/>
              <a:t>el</a:t>
            </a:r>
            <a:r>
              <a:rPr lang="de-CH" sz="1600" dirty="0"/>
              <a:t> </a:t>
            </a:r>
            <a:r>
              <a:rPr lang="de-CH" sz="1600" dirty="0" err="1"/>
              <a:t>clima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5F849-3751-FD5B-611B-7E72DE1FC03C}"/>
              </a:ext>
            </a:extLst>
          </p:cNvPr>
          <p:cNvSpPr txBox="1"/>
          <p:nvPr/>
        </p:nvSpPr>
        <p:spPr>
          <a:xfrm>
            <a:off x="3377305" y="574519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+</a:t>
            </a:r>
            <a:endParaRPr lang="en-GB" sz="2800" dirty="0"/>
          </a:p>
        </p:txBody>
      </p:sp>
      <p:pic>
        <p:nvPicPr>
          <p:cNvPr id="11" name="Picture 10" descr="A cartoon of a wooden horse&#10;&#10;Description automatically generated">
            <a:extLst>
              <a:ext uri="{FF2B5EF4-FFF2-40B4-BE49-F238E27FC236}">
                <a16:creationId xmlns:a16="http://schemas.microsoft.com/office/drawing/2014/main" id="{8420BD09-520E-A06E-0250-CF789DB140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7" y="4466473"/>
            <a:ext cx="2781510" cy="25574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61FEA6-4872-1E20-A4A4-C5572881E4A3}"/>
              </a:ext>
            </a:extLst>
          </p:cNvPr>
          <p:cNvSpPr txBox="1"/>
          <p:nvPr/>
        </p:nvSpPr>
        <p:spPr>
          <a:xfrm>
            <a:off x="6754376" y="5717759"/>
            <a:ext cx="394660" cy="622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de-CH" sz="2800" dirty="0"/>
              <a:t>?</a:t>
            </a:r>
            <a:br>
              <a:rPr lang="de-CH" sz="2800" dirty="0"/>
            </a:br>
            <a:r>
              <a:rPr lang="de-CH" sz="2800" dirty="0"/>
              <a:t>=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36529069"/>
      </p:ext>
    </p:extLst>
  </p:cSld>
  <p:clrMapOvr>
    <a:masterClrMapping/>
  </p:clrMapOvr>
</p:sld>
</file>

<file path=ppt/theme/theme1.xml><?xml version="1.0" encoding="utf-8"?>
<a:theme xmlns:a="http://schemas.openxmlformats.org/drawingml/2006/main" name="PP_SML_deutsch">
  <a:themeElements>
    <a:clrScheme name="SML">
      <a:dk1>
        <a:srgbClr val="002C59"/>
      </a:dk1>
      <a:lt1>
        <a:srgbClr val="FFFFFF"/>
      </a:lt1>
      <a:dk2>
        <a:srgbClr val="A5A5A5"/>
      </a:dk2>
      <a:lt2>
        <a:srgbClr val="FFFFFF"/>
      </a:lt2>
      <a:accent1>
        <a:srgbClr val="6FBAED"/>
      </a:accent1>
      <a:accent2>
        <a:srgbClr val="F5C513"/>
      </a:accent2>
      <a:accent3>
        <a:srgbClr val="3ACA36"/>
      </a:accent3>
      <a:accent4>
        <a:srgbClr val="F09530"/>
      </a:accent4>
      <a:accent5>
        <a:srgbClr val="2CE8FC"/>
      </a:accent5>
      <a:accent6>
        <a:srgbClr val="FF7C80"/>
      </a:accent6>
      <a:hlink>
        <a:srgbClr val="000000"/>
      </a:hlink>
      <a:folHlink>
        <a:srgbClr val="6FBAED"/>
      </a:folHlink>
    </a:clrScheme>
    <a:fontScheme name="zhaw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01837"/>
            </a:gs>
            <a:gs pos="80000">
              <a:srgbClr val="004C83"/>
            </a:gs>
            <a:gs pos="100000">
              <a:srgbClr val="004C83"/>
            </a:gs>
          </a:gsLst>
          <a:lin ang="0" scaled="0"/>
        </a:gra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782</Words>
  <Application>Microsoft Office PowerPoint</Application>
  <PresentationFormat>Personalizado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Symbol</vt:lpstr>
      <vt:lpstr>Verdana</vt:lpstr>
      <vt:lpstr>Wingdings</vt:lpstr>
      <vt:lpstr>ヒラギノ角ゴ Pro W3</vt:lpstr>
      <vt:lpstr>PP_SML_deutsch</vt:lpstr>
      <vt:lpstr>Presentación de PowerPoint</vt:lpstr>
      <vt:lpstr>Presentación de PowerPoint</vt:lpstr>
      <vt:lpstr>Desarrollo a nivel internacional</vt:lpstr>
      <vt:lpstr>Desarrollo a nivel internacional</vt:lpstr>
      <vt:lpstr>Entidad que informa y métricas como asuntos críticos</vt:lpstr>
      <vt:lpstr>Entidad que informa y métricas como asuntos críticos</vt:lpstr>
      <vt:lpstr>Entidad que informa como asunto crítico</vt:lpstr>
      <vt:lpstr>Entidad que informa como asunto crítico</vt:lpstr>
      <vt:lpstr>Métricas como asuntos críticos</vt:lpstr>
      <vt:lpstr>Métricas como asuntos críticos</vt:lpstr>
      <vt:lpstr>Métricas como asuntos críticos</vt:lpstr>
      <vt:lpstr>Entidad que informa y métricas como asuntos críticos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PRB</dc:creator>
  <cp:lastModifiedBy>Rocio  Perez Sotelo</cp:lastModifiedBy>
  <cp:revision>1079</cp:revision>
  <cp:lastPrinted>2015-03-31T08:58:41Z</cp:lastPrinted>
  <dcterms:created xsi:type="dcterms:W3CDTF">2013-03-27T10:15:34Z</dcterms:created>
  <dcterms:modified xsi:type="dcterms:W3CDTF">2024-08-26T11:47:03Z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0d9bad3-6dac-4e9a-89a3-89f3b8d247b2_Enabled">
    <vt:lpwstr>true</vt:lpwstr>
  </property>
  <property fmtid="{D5CDD505-2E9C-101B-9397-08002B2CF9AE}" pid="3" name="MSIP_Label_10d9bad3-6dac-4e9a-89a3-89f3b8d247b2_SetDate">
    <vt:lpwstr>2021-12-01T08:49:38Z</vt:lpwstr>
  </property>
  <property fmtid="{D5CDD505-2E9C-101B-9397-08002B2CF9AE}" pid="4" name="MSIP_Label_10d9bad3-6dac-4e9a-89a3-89f3b8d247b2_Method">
    <vt:lpwstr>Standard</vt:lpwstr>
  </property>
  <property fmtid="{D5CDD505-2E9C-101B-9397-08002B2CF9AE}" pid="5" name="MSIP_Label_10d9bad3-6dac-4e9a-89a3-89f3b8d247b2_Name">
    <vt:lpwstr>10d9bad3-6dac-4e9a-89a3-89f3b8d247b2</vt:lpwstr>
  </property>
  <property fmtid="{D5CDD505-2E9C-101B-9397-08002B2CF9AE}" pid="6" name="MSIP_Label_10d9bad3-6dac-4e9a-89a3-89f3b8d247b2_SiteId">
    <vt:lpwstr>5d1a9f9d-201f-4a10-b983-451cf65cbc1e</vt:lpwstr>
  </property>
  <property fmtid="{D5CDD505-2E9C-101B-9397-08002B2CF9AE}" pid="7" name="MSIP_Label_10d9bad3-6dac-4e9a-89a3-89f3b8d247b2_ActionId">
    <vt:lpwstr>8063bd79-1183-42e7-9e1c-e3224f232506</vt:lpwstr>
  </property>
  <property fmtid="{D5CDD505-2E9C-101B-9397-08002B2CF9AE}" pid="8" name="MSIP_Label_10d9bad3-6dac-4e9a-89a3-89f3b8d247b2_ContentBits">
    <vt:lpwstr>0</vt:lpwstr>
  </property>
</Properties>
</file>