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22"/>
  </p:notesMasterIdLst>
  <p:handoutMasterIdLst>
    <p:handoutMasterId r:id="rId23"/>
  </p:handoutMasterIdLst>
  <p:sldIdLst>
    <p:sldId id="271" r:id="rId3"/>
    <p:sldId id="272" r:id="rId4"/>
    <p:sldId id="275" r:id="rId5"/>
    <p:sldId id="276" r:id="rId6"/>
    <p:sldId id="281" r:id="rId7"/>
    <p:sldId id="285" r:id="rId8"/>
    <p:sldId id="282" r:id="rId9"/>
    <p:sldId id="284" r:id="rId10"/>
    <p:sldId id="273" r:id="rId11"/>
    <p:sldId id="286" r:id="rId12"/>
    <p:sldId id="290" r:id="rId13"/>
    <p:sldId id="311" r:id="rId14"/>
    <p:sldId id="313" r:id="rId15"/>
    <p:sldId id="314" r:id="rId16"/>
    <p:sldId id="2145706488" r:id="rId17"/>
    <p:sldId id="2145706489" r:id="rId18"/>
    <p:sldId id="291" r:id="rId19"/>
    <p:sldId id="307" r:id="rId20"/>
    <p:sldId id="283" r:id="rId2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6634"/>
    <a:srgbClr val="658BC5"/>
    <a:srgbClr val="DDA73C"/>
    <a:srgbClr val="89B031"/>
    <a:srgbClr val="D60000"/>
    <a:srgbClr val="E949E9"/>
    <a:srgbClr val="549E72"/>
    <a:srgbClr val="316564"/>
    <a:srgbClr val="418584"/>
    <a:srgbClr val="0090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87143" autoAdjust="0"/>
  </p:normalViewPr>
  <p:slideViewPr>
    <p:cSldViewPr snapToGrid="0">
      <p:cViewPr varScale="1">
        <p:scale>
          <a:sx n="89" d="100"/>
          <a:sy n="89" d="100"/>
        </p:scale>
        <p:origin x="1376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05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s-CO" dirty="0"/>
              <a:t>Comportamiento </a:t>
            </a:r>
            <a:r>
              <a:rPr lang="es-CO" baseline="0" dirty="0"/>
              <a:t>de ODS con relación positiva con respecto a la línea base (2015-2022)</a:t>
            </a:r>
            <a:endParaRPr lang="en-US" dirty="0"/>
          </a:p>
        </c:rich>
      </c:tx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ODS 1</c:v>
                </c:pt>
              </c:strCache>
            </c:strRef>
          </c:tx>
          <c:spPr>
            <a:ln w="22225">
              <a:solidFill>
                <a:srgbClr val="D60000"/>
              </a:solidFill>
            </a:ln>
          </c:spPr>
          <c:marker>
            <c:symbol val="circle"/>
            <c:size val="8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marker>
          <c:xVal>
            <c:numRef>
              <c:f>Sheet1!$A$2:$A$9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xVal>
          <c:yVal>
            <c:numRef>
              <c:f>Sheet1!$B$2:$B$9</c:f>
              <c:numCache>
                <c:formatCode>0%</c:formatCode>
                <c:ptCount val="8"/>
                <c:pt idx="0">
                  <c:v>0.17699999999999999</c:v>
                </c:pt>
                <c:pt idx="1">
                  <c:v>0</c:v>
                </c:pt>
                <c:pt idx="2">
                  <c:v>0</c:v>
                </c:pt>
                <c:pt idx="3">
                  <c:v>0.18212996765209066</c:v>
                </c:pt>
                <c:pt idx="4">
                  <c:v>0.39230793741291914</c:v>
                </c:pt>
                <c:pt idx="5">
                  <c:v>0.46884656300095573</c:v>
                </c:pt>
                <c:pt idx="6">
                  <c:v>0</c:v>
                </c:pt>
                <c:pt idx="7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B20-4D5F-BBE4-6B642F85BB7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ODS 11</c:v>
                </c:pt>
              </c:strCache>
            </c:strRef>
          </c:tx>
          <c:spPr>
            <a:ln w="22225">
              <a:solidFill>
                <a:schemeClr val="accent2"/>
              </a:solidFill>
            </a:ln>
          </c:spPr>
          <c:marker>
            <c:symbol val="circle"/>
            <c:size val="8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xVal>
            <c:numRef>
              <c:f>Sheet1!$A$2:$A$9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xVal>
          <c:yVal>
            <c:numRef>
              <c:f>Sheet1!$C$2:$C$9</c:f>
              <c:numCache>
                <c:formatCode>0%</c:formatCode>
                <c:ptCount val="8"/>
                <c:pt idx="0">
                  <c:v>0.21058963383445645</c:v>
                </c:pt>
                <c:pt idx="1">
                  <c:v>0</c:v>
                </c:pt>
                <c:pt idx="2">
                  <c:v>0.19238557900711603</c:v>
                </c:pt>
                <c:pt idx="3">
                  <c:v>0.39072349048902627</c:v>
                </c:pt>
                <c:pt idx="4">
                  <c:v>0.74559478500963849</c:v>
                </c:pt>
                <c:pt idx="5">
                  <c:v>0.99383581203754479</c:v>
                </c:pt>
                <c:pt idx="6">
                  <c:v>0.5266694719201549</c:v>
                </c:pt>
                <c:pt idx="7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B20-4D5F-BBE4-6B642F85BB7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ODS 13</c:v>
                </c:pt>
              </c:strCache>
            </c:strRef>
          </c:tx>
          <c:spPr>
            <a:ln w="22225">
              <a:solidFill>
                <a:schemeClr val="accent6">
                  <a:lumMod val="75000"/>
                </a:schemeClr>
              </a:solidFill>
            </a:ln>
          </c:spPr>
          <c:marker>
            <c:symbol val="circle"/>
            <c:size val="8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xVal>
            <c:numRef>
              <c:f>Sheet1!$A$2:$A$9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xVal>
          <c:yVal>
            <c:numRef>
              <c:f>Sheet1!$D$2:$D$9</c:f>
              <c:numCache>
                <c:formatCode>0%</c:formatCode>
                <c:ptCount val="8"/>
                <c:pt idx="0" formatCode="General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0.20142494732784702</c:v>
                </c:pt>
                <c:pt idx="4">
                  <c:v>0.7787187430534509</c:v>
                </c:pt>
                <c:pt idx="5">
                  <c:v>1</c:v>
                </c:pt>
                <c:pt idx="6">
                  <c:v>0.27274106182569369</c:v>
                </c:pt>
                <c:pt idx="7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B20-4D5F-BBE4-6B642F85BB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40871312"/>
        <c:axId val="640871704"/>
      </c:scatterChart>
      <c:valAx>
        <c:axId val="640871312"/>
        <c:scaling>
          <c:orientation val="minMax"/>
          <c:max val="2022"/>
          <c:min val="2015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err="1"/>
                  <a:t>Año</a:t>
                </a:r>
                <a:endParaRPr lang="en-US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low"/>
        <c:crossAx val="640871704"/>
        <c:crosses val="autoZero"/>
        <c:crossBetween val="midCat"/>
      </c:valAx>
      <c:valAx>
        <c:axId val="640871704"/>
        <c:scaling>
          <c:orientation val="minMax"/>
          <c:max val="1.2"/>
          <c:min val="-0.1"/>
        </c:scaling>
        <c:delete val="0"/>
        <c:axPos val="l"/>
        <c:majorGridlines>
          <c:spPr>
            <a:ln>
              <a:solidFill>
                <a:schemeClr val="bg1">
                  <a:lumMod val="9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s-CO" dirty="0"/>
                  <a:t>Porcentaje</a:t>
                </a:r>
                <a:r>
                  <a:rPr lang="es-CO" baseline="0" dirty="0"/>
                  <a:t> de avance ODS con relación a LB</a:t>
                </a:r>
                <a:endParaRPr lang="en-US" dirty="0"/>
              </a:p>
            </c:rich>
          </c:tx>
          <c:overlay val="0"/>
        </c:title>
        <c:numFmt formatCode="0%" sourceLinked="0"/>
        <c:majorTickMark val="out"/>
        <c:minorTickMark val="none"/>
        <c:tickLblPos val="nextTo"/>
        <c:crossAx val="640871312"/>
        <c:crosses val="autoZero"/>
        <c:crossBetween val="midCat"/>
      </c:valAx>
      <c:spPr>
        <a:ln w="28575"/>
      </c:spPr>
    </c:plotArea>
    <c:legend>
      <c:legendPos val="b"/>
      <c:overlay val="0"/>
    </c:legend>
    <c:plotVisOnly val="1"/>
    <c:dispBlanksAs val="gap"/>
    <c:showDLblsOverMax val="0"/>
  </c:chart>
  <c:spPr>
    <a:ln w="19050"/>
  </c:spPr>
  <c:txPr>
    <a:bodyPr/>
    <a:lstStyle/>
    <a:p>
      <a:pPr>
        <a:defRPr sz="1000">
          <a:solidFill>
            <a:schemeClr val="bg1">
              <a:lumMod val="65000"/>
            </a:schemeClr>
          </a:solidFill>
        </a:defRPr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</c:spPr>
          <c:dPt>
            <c:idx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1-7D7C-4A05-AF29-38837418D9A7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7D7C-4A05-AF29-38837418D9A7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37</c:v>
                </c:pt>
                <c:pt idx="1">
                  <c:v>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D7C-4A05-AF29-38837418D9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</c:plotArea>
    <c:plotVisOnly val="1"/>
    <c:dispBlanksAs val="zero"/>
    <c:showDLblsOverMax val="0"/>
  </c:chart>
  <c:spPr>
    <a:ln>
      <a:noFill/>
    </a:ln>
  </c:spPr>
  <c:txPr>
    <a:bodyPr/>
    <a:lstStyle/>
    <a:p>
      <a:pPr rtl="0">
        <a:defRPr sz="1800" baseline="-25000"/>
      </a:pPr>
      <a:endParaRPr lang="es-E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4588-4763-B825-ADE5D3DB1F72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4588-4763-B825-ADE5D3DB1F72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57</c:v>
                </c:pt>
                <c:pt idx="1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588-4763-B825-ADE5D3DB1F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</c:plotArea>
    <c:plotVisOnly val="1"/>
    <c:dispBlanksAs val="zero"/>
    <c:showDLblsOverMax val="0"/>
  </c:chart>
  <c:txPr>
    <a:bodyPr/>
    <a:lstStyle/>
    <a:p>
      <a:pPr rtl="0">
        <a:defRPr sz="1800"/>
      </a:pPr>
      <a:endParaRPr lang="es-E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4"/>
            </a:solidFill>
          </c:spPr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6F33-4DE3-AB4C-11EDCFACE943}"/>
              </c:ext>
            </c:extLst>
          </c:dPt>
          <c:dPt>
            <c:idx val="1"/>
            <c:bubble3D val="0"/>
            <c:spPr>
              <a:solidFill>
                <a:schemeClr val="bg1">
                  <a:lumMod val="8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6F33-4DE3-AB4C-11EDCFACE943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39</c:v>
                </c:pt>
                <c:pt idx="1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F33-4DE3-AB4C-11EDCFACE9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</c:plotArea>
    <c:plotVisOnly val="1"/>
    <c:dispBlanksAs val="zero"/>
    <c:showDLblsOverMax val="0"/>
  </c:chart>
  <c:txPr>
    <a:bodyPr/>
    <a:lstStyle/>
    <a:p>
      <a:pPr rtl="0">
        <a:defRPr sz="1800"/>
      </a:pPr>
      <a:endParaRPr lang="es-E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BF5FE76B-20BE-1C5E-CD96-8194B17DF21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6E3158F-4047-5702-C6A4-BDC9E974FE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73CCD-B933-49EC-A14F-D5D8B4B41568}" type="datetimeFigureOut">
              <a:rPr lang="es-CO" smtClean="0"/>
              <a:t>30/08/2024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F085F4A-6ECC-6680-10D9-D194297F206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2FDA634-3688-CE2C-A3DA-83B7D68912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8E48DE-F6D5-4D9A-8C7C-FA45D23E800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604511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71794B-F993-4F98-B4E2-6D0A32B7E5ED}" type="datetimeFigureOut">
              <a:rPr lang="en-US" smtClean="0"/>
              <a:t>8/30/2024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BAF583-01ED-4E7F-963E-5655EEC6361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587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1219170">
              <a:spcBef>
                <a:spcPct val="20000"/>
              </a:spcBef>
              <a:defRPr/>
            </a:pPr>
            <a:r>
              <a:rPr lang="en-US" sz="1200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Visión</a:t>
            </a:r>
            <a:r>
              <a:rPr lang="en-US" sz="1200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</a:t>
            </a:r>
            <a:r>
              <a:rPr lang="en-US" sz="1200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transformadora</a:t>
            </a:r>
            <a:r>
              <a:rPr lang="en-US" sz="1200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global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s-MX" sz="1200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La Agenda 2030, aprobada por la Asamblea General de la ONU en 2015, establece una guía universal para la sostenibilidad económica, social y ambiental de los 193 Estados miembros.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s-MX" sz="1200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Compromiso universal y alianzas globales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s-MX" sz="1200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La Agenda 2030 es un compromiso colectivo de países desarrollados y en desarrollo, enmarcado en una alianza mundial para enfrentar desafíos comunes</a:t>
            </a:r>
            <a:r>
              <a:rPr lang="en-US" sz="1200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.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n-US" sz="1200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Proceso</a:t>
            </a:r>
            <a:r>
              <a:rPr lang="en-US" sz="1200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</a:t>
            </a:r>
            <a:r>
              <a:rPr lang="en-US" sz="1200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participativo</a:t>
            </a:r>
            <a:r>
              <a:rPr lang="en-US" sz="1200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sin </a:t>
            </a:r>
            <a:r>
              <a:rPr lang="en-US" sz="1200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precedentes</a:t>
            </a:r>
            <a:endParaRPr lang="en-US" sz="1200" b="1" dirty="0">
              <a:solidFill>
                <a:srgbClr val="262626">
                  <a:lumMod val="75000"/>
                  <a:lumOff val="25000"/>
                </a:srgbClr>
              </a:solidFill>
              <a:latin typeface="Roboto Condensed"/>
            </a:endParaRPr>
          </a:p>
          <a:p>
            <a:pPr algn="l" defTabSz="1219170">
              <a:spcBef>
                <a:spcPct val="20000"/>
              </a:spcBef>
              <a:defRPr/>
            </a:pPr>
            <a:r>
              <a:rPr lang="es-MX" sz="1200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La Agenda 2030 es el resultado del proceso de consultas más inclusivo y participativo en la historia de la ONU (gobiernos, sociedad civil, sector privado y academia).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n-US" sz="1200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Proceso</a:t>
            </a:r>
            <a:r>
              <a:rPr lang="en-US" sz="1200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</a:t>
            </a:r>
            <a:r>
              <a:rPr lang="en-US" sz="1200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participativo</a:t>
            </a:r>
            <a:r>
              <a:rPr lang="en-US" sz="1200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sin </a:t>
            </a:r>
            <a:r>
              <a:rPr lang="en-US" sz="1200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precedentes</a:t>
            </a:r>
            <a:endParaRPr lang="en-US" sz="1200" b="1" dirty="0">
              <a:solidFill>
                <a:srgbClr val="262626">
                  <a:lumMod val="75000"/>
                  <a:lumOff val="25000"/>
                </a:srgbClr>
              </a:solidFill>
              <a:latin typeface="Roboto Condensed"/>
            </a:endParaRPr>
          </a:p>
          <a:p>
            <a:pPr algn="l" defTabSz="1219170">
              <a:spcBef>
                <a:spcPct val="20000"/>
              </a:spcBef>
              <a:defRPr/>
            </a:pPr>
            <a:r>
              <a:rPr lang="es-MX" sz="1200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La Agenda 2030 es el resultado del proceso de consultas más inclusivo y participativo en la historia de la ONU (gobiernos, sociedad civil, sector privado y academia).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s-MX" sz="1200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Guía para políticas y estrategias globales</a:t>
            </a:r>
            <a:endParaRPr lang="en-US" sz="1200" b="1" dirty="0">
              <a:solidFill>
                <a:srgbClr val="262626">
                  <a:lumMod val="75000"/>
                  <a:lumOff val="25000"/>
                </a:srgbClr>
              </a:solidFill>
              <a:latin typeface="Roboto Condensed"/>
            </a:endParaRPr>
          </a:p>
          <a:p>
            <a:pPr algn="l" defTabSz="1219170">
              <a:spcBef>
                <a:spcPct val="20000"/>
              </a:spcBef>
              <a:defRPr/>
            </a:pPr>
            <a:r>
              <a:rPr lang="es-MX" sz="1200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La Agenda 2030 orientas las políticas nacionales e internacionales para crear sociedades más igualitarias, promoviendo paz, prosperidad y protección del planeta mediante estrategias coordinadas globalmente.</a:t>
            </a:r>
            <a:endParaRPr lang="en-US" sz="1200" dirty="0">
              <a:solidFill>
                <a:srgbClr val="262626">
                  <a:lumMod val="75000"/>
                  <a:lumOff val="25000"/>
                </a:srgbClr>
              </a:solidFill>
              <a:latin typeface="Roboto Condensed"/>
            </a:endParaRPr>
          </a:p>
          <a:p>
            <a:pPr algn="l" defTabSz="1219170">
              <a:spcBef>
                <a:spcPct val="20000"/>
              </a:spcBef>
              <a:defRPr/>
            </a:pPr>
            <a:endParaRPr lang="en-US" sz="1200" dirty="0">
              <a:solidFill>
                <a:srgbClr val="262626">
                  <a:lumMod val="75000"/>
                  <a:lumOff val="25000"/>
                </a:srgbClr>
              </a:solidFill>
              <a:latin typeface="Roboto Condensed"/>
            </a:endParaRPr>
          </a:p>
          <a:p>
            <a:pPr algn="l" defTabSz="1219170">
              <a:spcBef>
                <a:spcPct val="20000"/>
              </a:spcBef>
              <a:defRPr/>
            </a:pPr>
            <a:endParaRPr lang="en-US" sz="1200" dirty="0">
              <a:solidFill>
                <a:srgbClr val="262626">
                  <a:lumMod val="75000"/>
                  <a:lumOff val="25000"/>
                </a:srgbClr>
              </a:solidFill>
              <a:latin typeface="Roboto Condensed"/>
            </a:endParaRPr>
          </a:p>
          <a:p>
            <a:pPr algn="l" defTabSz="1219170">
              <a:spcBef>
                <a:spcPct val="20000"/>
              </a:spcBef>
              <a:defRPr/>
            </a:pPr>
            <a:endParaRPr lang="en-US" sz="1200" dirty="0">
              <a:solidFill>
                <a:srgbClr val="262626">
                  <a:lumMod val="75000"/>
                  <a:lumOff val="25000"/>
                </a:srgbClr>
              </a:solidFill>
              <a:latin typeface="Roboto Condensed"/>
            </a:endParaRPr>
          </a:p>
          <a:p>
            <a:pPr algn="l" defTabSz="1219170">
              <a:spcBef>
                <a:spcPct val="20000"/>
              </a:spcBef>
              <a:defRPr/>
            </a:pPr>
            <a:endParaRPr lang="en-US" sz="1200" dirty="0">
              <a:solidFill>
                <a:srgbClr val="262626">
                  <a:lumMod val="75000"/>
                  <a:lumOff val="25000"/>
                </a:srgbClr>
              </a:solidFill>
              <a:latin typeface="Roboto Condensed"/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AF583-01ED-4E7F-963E-5655EEC6361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241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1219170">
              <a:spcBef>
                <a:spcPct val="20000"/>
              </a:spcBef>
              <a:defRPr/>
            </a:pPr>
            <a:r>
              <a:rPr lang="es-ES" sz="1200" b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Superación de desafíos estructurales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s-ES" sz="120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La Agenda 2030 ofrece un marco para abordar problemas estructurales como la  pobreza, la baja productividad y el déficit en infraestructura.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s-ES" sz="1200" b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Respuesta a la desigualdad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s-ES" sz="120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La Agenda 2030 proporciona objetivos claros para mejorar la calidad de vida de los más vulnerables, promoviendo un crecimiento inclusivo y la reducción de brechas sociales.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s-ES" sz="1200" b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Sostenibilidad Ambiental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s-ES" sz="120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Colombia enfrenta graves retos ambientales, y la Agenda 2030 impulsa la integración de políticas que aseguren la sostenibilidad de los recursos naturales, clave para el bienestar a largo plazo.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s-ES" sz="1200" b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Fortalecimiento del Seguimiento y Evaluación 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s-ES" sz="120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El seguimiento a los ODS es fundamental para medir el progreso y movilizar a diversos actores en la construcción de un desarrollo sostenible, lo que es esencial para alcanzar las metas establecidas para 2030.</a:t>
            </a:r>
          </a:p>
          <a:p>
            <a:pPr algn="l" defTabSz="1219170">
              <a:spcBef>
                <a:spcPct val="20000"/>
              </a:spcBef>
              <a:defRPr/>
            </a:pPr>
            <a:endParaRPr lang="es-ES" sz="1200">
              <a:solidFill>
                <a:srgbClr val="262626">
                  <a:lumMod val="75000"/>
                  <a:lumOff val="25000"/>
                </a:srgbClr>
              </a:solidFill>
              <a:latin typeface="Roboto Condensed"/>
            </a:endParaRPr>
          </a:p>
          <a:p>
            <a:pPr algn="l" defTabSz="1219170">
              <a:spcBef>
                <a:spcPct val="20000"/>
              </a:spcBef>
              <a:defRPr/>
            </a:pPr>
            <a:endParaRPr lang="es-ES" sz="1200">
              <a:solidFill>
                <a:srgbClr val="262626">
                  <a:lumMod val="75000"/>
                  <a:lumOff val="25000"/>
                </a:srgbClr>
              </a:solidFill>
              <a:latin typeface="Roboto Condensed"/>
            </a:endParaRPr>
          </a:p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AF583-01ED-4E7F-963E-5655EEC6361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999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/>
              <a:t>El </a:t>
            </a:r>
            <a:r>
              <a:rPr lang="es-ES" sz="1200" b="1" dirty="0"/>
              <a:t>Cuarto Reporte Nacional Voluntario</a:t>
            </a:r>
            <a:r>
              <a:rPr lang="es-ES" sz="1200" dirty="0"/>
              <a:t> se suma a la preocupación global por erradicar el hambre. En este contexto, no solo analiza el progreso en los 17 Objetivos de Desarrollo Sostenible (ODS), sino que también profundiza en las causas y efectos del hambre en Colombia.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n-U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El derecho </a:t>
            </a: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humano</a:t>
            </a:r>
            <a:r>
              <a:rPr lang="en-U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a la </a:t>
            </a: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alimentación</a:t>
            </a:r>
            <a:endParaRPr lang="en-US" b="1" dirty="0">
              <a:solidFill>
                <a:srgbClr val="262626">
                  <a:lumMod val="75000"/>
                  <a:lumOff val="25000"/>
                </a:srgbClr>
              </a:solidFill>
              <a:latin typeface="Roboto Condensed"/>
            </a:endParaRPr>
          </a:p>
          <a:p>
            <a:pPr algn="just" defTabSz="1219170">
              <a:spcBef>
                <a:spcPct val="20000"/>
              </a:spcBef>
              <a:defRPr/>
            </a:pPr>
            <a:r>
              <a:rPr lang="es-ES" sz="1200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Aproximadamente 1 de cada 4 hogares en Colombia enfrenta una lucha compleja contra el hambre, con disparidades territoriales y étnicas que exigen políticas diferenciadas. Aunque la inseguridad alimentaria disminuyó ligeramente, departamentos como La Guajira siguen siendo gravemente afectados (50% de inseguridad alimentaria en este departamento).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Impacto</a:t>
            </a:r>
            <a:r>
              <a:rPr lang="en-U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del </a:t>
            </a: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hambre</a:t>
            </a:r>
            <a:r>
              <a:rPr lang="en-U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</a:t>
            </a: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en</a:t>
            </a:r>
            <a:r>
              <a:rPr lang="en-U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</a:t>
            </a: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el</a:t>
            </a:r>
            <a:r>
              <a:rPr lang="en-U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</a:t>
            </a: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ciclo</a:t>
            </a:r>
            <a:r>
              <a:rPr lang="en-U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de </a:t>
            </a: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vida</a:t>
            </a:r>
            <a:endParaRPr lang="en-US" b="1" dirty="0">
              <a:solidFill>
                <a:srgbClr val="262626">
                  <a:lumMod val="75000"/>
                  <a:lumOff val="25000"/>
                </a:srgbClr>
              </a:solidFill>
              <a:latin typeface="Roboto Condensed"/>
            </a:endParaRPr>
          </a:p>
          <a:p>
            <a:pPr algn="just" defTabSz="1219170">
              <a:spcBef>
                <a:spcPct val="20000"/>
              </a:spcBef>
              <a:defRPr/>
            </a:pPr>
            <a:r>
              <a:rPr lang="es-ES" sz="1200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La malnutrición prenatal e infantil impacta gravemente la salud, el aprendizaje y las oportunidades socioeconómicas futuras, afectando el desarrollo cognitivo y la capacidad de ingresos en la adultez (trampas de pobreza).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s-E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Desafíos de poblaciones indígenas y afrodescendientes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s-ES" sz="1200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Las poblaciones indígenas y afrodescendientes enfrentan mayores niveles de pobreza, desnutrición y mortalidad infantil, con índices alarmantes en departamentos como La Guajira. La discriminación racial y la pobreza histórica amplían la brecha con el resto del país (55% de los hogares afrodescendientes se consideran pobres).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s-E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Vulnerabilidad de víctimas y migrantes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s-ES" sz="1200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Las víctimas del conflicto armado y los migrantes enfrentan condiciones extremas de hambre y pobreza, exacerbadas por la pandemia, lo que resalta la necesidad de intervenciones focalizadas y estrategias de integración socioeconómica (50,5% sufre de inseguridad alimentaria).</a:t>
            </a:r>
            <a:endParaRPr lang="en-US" sz="1200" dirty="0">
              <a:solidFill>
                <a:srgbClr val="262626">
                  <a:lumMod val="75000"/>
                  <a:lumOff val="25000"/>
                </a:srgbClr>
              </a:solidFill>
              <a:latin typeface="Roboto Condensed"/>
            </a:endParaRPr>
          </a:p>
          <a:p>
            <a:pPr algn="l" defTabSz="1219170">
              <a:spcBef>
                <a:spcPct val="20000"/>
              </a:spcBef>
              <a:defRPr/>
            </a:pPr>
            <a:endParaRPr lang="en-US" sz="1200" dirty="0">
              <a:solidFill>
                <a:srgbClr val="262626">
                  <a:lumMod val="75000"/>
                  <a:lumOff val="25000"/>
                </a:srgbClr>
              </a:solidFill>
              <a:latin typeface="Roboto Condensed"/>
            </a:endParaRP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AF583-01ED-4E7F-963E-5655EEC6361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07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/>
              <a:t>El </a:t>
            </a:r>
            <a:r>
              <a:rPr lang="es-ES" sz="1200" b="1" dirty="0"/>
              <a:t>Cuarto Reporte Nacional Voluntario</a:t>
            </a:r>
            <a:r>
              <a:rPr lang="es-ES" sz="1200" dirty="0"/>
              <a:t> se suma a la preocupación global por erradicar el hambre. En este contexto, no solo analiza el progreso en los 17 Objetivos de Desarrollo Sostenible (ODS), sino que también profundiza en las causas y efectos del hambre en Colombia.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n-U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El derecho </a:t>
            </a: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humano</a:t>
            </a:r>
            <a:r>
              <a:rPr lang="en-U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a la </a:t>
            </a: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alimentación</a:t>
            </a:r>
            <a:endParaRPr lang="en-US" b="1" dirty="0">
              <a:solidFill>
                <a:srgbClr val="262626">
                  <a:lumMod val="75000"/>
                  <a:lumOff val="25000"/>
                </a:srgbClr>
              </a:solidFill>
              <a:latin typeface="Roboto Condensed"/>
            </a:endParaRPr>
          </a:p>
          <a:p>
            <a:pPr algn="just" defTabSz="1219170">
              <a:spcBef>
                <a:spcPct val="20000"/>
              </a:spcBef>
              <a:defRPr/>
            </a:pPr>
            <a:r>
              <a:rPr lang="es-ES" sz="1200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Aproximadamente 1 de cada 4 hogares en Colombia enfrenta una lucha compleja contra el hambre, con disparidades territoriales y étnicas que exigen políticas diferenciadas. Aunque la inseguridad alimentaria disminuyó ligeramente, departamentos como La Guajira siguen siendo gravemente afectados (50% de inseguridad alimentaria en este departamento).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Impacto</a:t>
            </a:r>
            <a:r>
              <a:rPr lang="en-U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del </a:t>
            </a: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hambre</a:t>
            </a:r>
            <a:r>
              <a:rPr lang="en-U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</a:t>
            </a: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en</a:t>
            </a:r>
            <a:r>
              <a:rPr lang="en-U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</a:t>
            </a: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el</a:t>
            </a:r>
            <a:r>
              <a:rPr lang="en-U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</a:t>
            </a: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ciclo</a:t>
            </a:r>
            <a:r>
              <a:rPr lang="en-U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de </a:t>
            </a: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vida</a:t>
            </a:r>
            <a:endParaRPr lang="en-US" b="1" dirty="0">
              <a:solidFill>
                <a:srgbClr val="262626">
                  <a:lumMod val="75000"/>
                  <a:lumOff val="25000"/>
                </a:srgbClr>
              </a:solidFill>
              <a:latin typeface="Roboto Condensed"/>
            </a:endParaRPr>
          </a:p>
          <a:p>
            <a:pPr algn="just" defTabSz="1219170">
              <a:spcBef>
                <a:spcPct val="20000"/>
              </a:spcBef>
              <a:defRPr/>
            </a:pPr>
            <a:r>
              <a:rPr lang="es-ES" sz="1200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La malnutrición prenatal e infantil impacta gravemente la salud, el aprendizaje y las oportunidades socioeconómicas futuras, afectando el desarrollo cognitivo y la capacidad de ingresos en la adultez (trampas de pobreza).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s-E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Desafíos de poblaciones indígenas y afrodescendientes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s-ES" sz="1200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Las poblaciones indígenas y afrodescendientes enfrentan mayores niveles de pobreza, desnutrición y mortalidad infantil, con índices alarmantes en departamentos como La Guajira. La discriminación racial y la pobreza histórica amplían la brecha con el resto del país (55% de los hogares afrodescendientes se consideran pobres).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s-E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Vulnerabilidad de víctimas y migrantes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s-ES" sz="1200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Las víctimas del conflicto armado y los migrantes enfrentan condiciones extremas de hambre y pobreza, exacerbadas por la pandemia, lo que resalta la necesidad de intervenciones focalizadas y estrategias de integración socioeconómica (50,5% sufre de inseguridad alimentaria).</a:t>
            </a:r>
            <a:endParaRPr lang="en-US" sz="1200" dirty="0">
              <a:solidFill>
                <a:srgbClr val="262626">
                  <a:lumMod val="75000"/>
                  <a:lumOff val="25000"/>
                </a:srgbClr>
              </a:solidFill>
              <a:latin typeface="Roboto Condensed"/>
            </a:endParaRPr>
          </a:p>
          <a:p>
            <a:pPr algn="l" defTabSz="1219170">
              <a:spcBef>
                <a:spcPct val="20000"/>
              </a:spcBef>
              <a:defRPr/>
            </a:pPr>
            <a:endParaRPr lang="en-US" sz="1200" dirty="0">
              <a:solidFill>
                <a:srgbClr val="262626">
                  <a:lumMod val="75000"/>
                  <a:lumOff val="25000"/>
                </a:srgbClr>
              </a:solidFill>
              <a:latin typeface="Roboto Condensed"/>
            </a:endParaRP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AF583-01ED-4E7F-963E-5655EEC6361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512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/>
              <a:t>El </a:t>
            </a:r>
            <a:r>
              <a:rPr lang="es-ES" sz="1200" b="1" dirty="0"/>
              <a:t>Cuarto Reporte Nacional Voluntario</a:t>
            </a:r>
            <a:r>
              <a:rPr lang="es-ES" sz="1200" dirty="0"/>
              <a:t> se suma a la preocupación global por erradicar el hambre. En este contexto, no solo analiza el progreso en los 17 Objetivos de Desarrollo Sostenible (ODS), sino que también profundiza en las causas y efectos del hambre en Colombia.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n-U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El derecho </a:t>
            </a: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humano</a:t>
            </a:r>
            <a:r>
              <a:rPr lang="en-U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a la </a:t>
            </a: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alimentación</a:t>
            </a:r>
            <a:endParaRPr lang="en-US" b="1" dirty="0">
              <a:solidFill>
                <a:srgbClr val="262626">
                  <a:lumMod val="75000"/>
                  <a:lumOff val="25000"/>
                </a:srgbClr>
              </a:solidFill>
              <a:latin typeface="Roboto Condensed"/>
            </a:endParaRPr>
          </a:p>
          <a:p>
            <a:pPr algn="just" defTabSz="1219170">
              <a:spcBef>
                <a:spcPct val="20000"/>
              </a:spcBef>
              <a:defRPr/>
            </a:pPr>
            <a:r>
              <a:rPr lang="es-ES" sz="1200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Aproximadamente 1 de cada 4 hogares en Colombia enfrenta una lucha compleja contra el hambre, con disparidades territoriales y étnicas que exigen políticas diferenciadas. Aunque la inseguridad alimentaria disminuyó ligeramente, departamentos como La Guajira siguen siendo gravemente afectados (50% de inseguridad alimentaria en este departamento).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Impacto</a:t>
            </a:r>
            <a:r>
              <a:rPr lang="en-U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del </a:t>
            </a: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hambre</a:t>
            </a:r>
            <a:r>
              <a:rPr lang="en-U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</a:t>
            </a: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en</a:t>
            </a:r>
            <a:r>
              <a:rPr lang="en-U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</a:t>
            </a: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el</a:t>
            </a:r>
            <a:r>
              <a:rPr lang="en-U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</a:t>
            </a: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ciclo</a:t>
            </a:r>
            <a:r>
              <a:rPr lang="en-U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de </a:t>
            </a: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vida</a:t>
            </a:r>
            <a:endParaRPr lang="en-US" b="1" dirty="0">
              <a:solidFill>
                <a:srgbClr val="262626">
                  <a:lumMod val="75000"/>
                  <a:lumOff val="25000"/>
                </a:srgbClr>
              </a:solidFill>
              <a:latin typeface="Roboto Condensed"/>
            </a:endParaRPr>
          </a:p>
          <a:p>
            <a:pPr algn="just" defTabSz="1219170">
              <a:spcBef>
                <a:spcPct val="20000"/>
              </a:spcBef>
              <a:defRPr/>
            </a:pPr>
            <a:r>
              <a:rPr lang="es-ES" sz="1200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La malnutrición prenatal e infantil impacta gravemente la salud, el aprendizaje y las oportunidades socioeconómicas futuras, afectando el desarrollo cognitivo y la capacidad de ingresos en la adultez (trampas de pobreza).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s-E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Desafíos de poblaciones indígenas y afrodescendientes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s-ES" sz="1200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Las poblaciones indígenas y afrodescendientes enfrentan mayores niveles de pobreza, desnutrición y mortalidad infantil, con índices alarmantes en departamentos como La Guajira. La discriminación racial y la pobreza histórica amplían la brecha con el resto del país (55% de los hogares afrodescendientes se consideran pobres).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s-E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Vulnerabilidad de víctimas y migrantes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s-ES" sz="1200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Las víctimas del conflicto armado y los migrantes enfrentan condiciones extremas de hambre y pobreza, exacerbadas por la pandemia, lo que resalta la necesidad de intervenciones focalizadas y estrategias de integración socioeconómica (50,5% sufre de inseguridad alimentaria).</a:t>
            </a:r>
            <a:endParaRPr lang="en-US" sz="1200" dirty="0">
              <a:solidFill>
                <a:srgbClr val="262626">
                  <a:lumMod val="75000"/>
                  <a:lumOff val="25000"/>
                </a:srgbClr>
              </a:solidFill>
              <a:latin typeface="Roboto Condensed"/>
            </a:endParaRPr>
          </a:p>
          <a:p>
            <a:pPr algn="l" defTabSz="1219170">
              <a:spcBef>
                <a:spcPct val="20000"/>
              </a:spcBef>
              <a:defRPr/>
            </a:pPr>
            <a:endParaRPr lang="en-US" sz="1200" dirty="0">
              <a:solidFill>
                <a:srgbClr val="262626">
                  <a:lumMod val="75000"/>
                  <a:lumOff val="25000"/>
                </a:srgbClr>
              </a:solidFill>
              <a:latin typeface="Roboto Condensed"/>
            </a:endParaRP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AF583-01ED-4E7F-963E-5655EEC6361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369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/>
              <a:t>El </a:t>
            </a:r>
            <a:r>
              <a:rPr lang="es-ES" sz="1200" b="1" dirty="0"/>
              <a:t>Cuarto Reporte Nacional Voluntario</a:t>
            </a:r>
            <a:r>
              <a:rPr lang="es-ES" sz="1200" dirty="0"/>
              <a:t> se suma a la preocupación global por erradicar el hambre. En este contexto, no solo analiza el progreso en los 17 Objetivos de Desarrollo Sostenible (ODS), sino que también profundiza en las causas y efectos del hambre en Colombia.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n-U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El derecho </a:t>
            </a: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humano</a:t>
            </a:r>
            <a:r>
              <a:rPr lang="en-U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a la </a:t>
            </a: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alimentación</a:t>
            </a:r>
            <a:endParaRPr lang="en-US" b="1" dirty="0">
              <a:solidFill>
                <a:srgbClr val="262626">
                  <a:lumMod val="75000"/>
                  <a:lumOff val="25000"/>
                </a:srgbClr>
              </a:solidFill>
              <a:latin typeface="Roboto Condensed"/>
            </a:endParaRPr>
          </a:p>
          <a:p>
            <a:pPr algn="just" defTabSz="1219170">
              <a:spcBef>
                <a:spcPct val="20000"/>
              </a:spcBef>
              <a:defRPr/>
            </a:pPr>
            <a:r>
              <a:rPr lang="es-ES" sz="1200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Aproximadamente 1 de cada 4 hogares en Colombia enfrenta una lucha compleja contra el hambre, con disparidades territoriales y étnicas que exigen políticas diferenciadas. Aunque la inseguridad alimentaria disminuyó ligeramente, departamentos como La Guajira siguen siendo gravemente afectados (50% de inseguridad alimentaria en este departamento).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Impacto</a:t>
            </a:r>
            <a:r>
              <a:rPr lang="en-U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del </a:t>
            </a: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hambre</a:t>
            </a:r>
            <a:r>
              <a:rPr lang="en-U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</a:t>
            </a: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en</a:t>
            </a:r>
            <a:r>
              <a:rPr lang="en-U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</a:t>
            </a: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el</a:t>
            </a:r>
            <a:r>
              <a:rPr lang="en-U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</a:t>
            </a: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ciclo</a:t>
            </a:r>
            <a:r>
              <a:rPr lang="en-U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de </a:t>
            </a: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vida</a:t>
            </a:r>
            <a:endParaRPr lang="en-US" b="1" dirty="0">
              <a:solidFill>
                <a:srgbClr val="262626">
                  <a:lumMod val="75000"/>
                  <a:lumOff val="25000"/>
                </a:srgbClr>
              </a:solidFill>
              <a:latin typeface="Roboto Condensed"/>
            </a:endParaRPr>
          </a:p>
          <a:p>
            <a:pPr algn="just" defTabSz="1219170">
              <a:spcBef>
                <a:spcPct val="20000"/>
              </a:spcBef>
              <a:defRPr/>
            </a:pPr>
            <a:r>
              <a:rPr lang="es-ES" sz="1200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La malnutrición prenatal e infantil impacta gravemente la salud, el aprendizaje y las oportunidades socioeconómicas futuras, afectando el desarrollo cognitivo y la capacidad de ingresos en la adultez (trampas de pobreza).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s-E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Desafíos de poblaciones indígenas y afrodescendientes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s-ES" sz="1200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Las poblaciones indígenas y afrodescendientes enfrentan mayores niveles de pobreza, desnutrición y mortalidad infantil, con índices alarmantes en departamentos como La Guajira. La discriminación racial y la pobreza histórica amplían la brecha con el resto del país (55% de los hogares afrodescendientes se consideran pobres).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s-E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Vulnerabilidad de víctimas y migrantes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s-ES" sz="1200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Las víctimas del conflicto armado y los migrantes enfrentan condiciones extremas de hambre y pobreza, exacerbadas por la pandemia, lo que resalta la necesidad de intervenciones focalizadas y estrategias de integración socioeconómica (50,5% sufre de inseguridad alimentaria).</a:t>
            </a:r>
            <a:endParaRPr lang="en-US" sz="1200" dirty="0">
              <a:solidFill>
                <a:srgbClr val="262626">
                  <a:lumMod val="75000"/>
                  <a:lumOff val="25000"/>
                </a:srgbClr>
              </a:solidFill>
              <a:latin typeface="Roboto Condensed"/>
            </a:endParaRPr>
          </a:p>
          <a:p>
            <a:pPr algn="l" defTabSz="1219170">
              <a:spcBef>
                <a:spcPct val="20000"/>
              </a:spcBef>
              <a:defRPr/>
            </a:pPr>
            <a:endParaRPr lang="en-US" sz="1200" dirty="0">
              <a:solidFill>
                <a:srgbClr val="262626">
                  <a:lumMod val="75000"/>
                  <a:lumOff val="25000"/>
                </a:srgbClr>
              </a:solidFill>
              <a:latin typeface="Roboto Condensed"/>
            </a:endParaRP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AF583-01ED-4E7F-963E-5655EEC6361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258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dirty="0"/>
              <a:t>El </a:t>
            </a:r>
            <a:r>
              <a:rPr lang="es-ES" sz="1200" b="1" dirty="0"/>
              <a:t>Cuarto Reporte Nacional Voluntario</a:t>
            </a:r>
            <a:r>
              <a:rPr lang="es-ES" sz="1200" dirty="0"/>
              <a:t> se suma a la preocupación global por erradicar el hambre. En este contexto, no solo analiza el progreso en los 17 Objetivos de Desarrollo Sostenible (ODS), sino que también profundiza en las causas y efectos del hambre en Colombia.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n-U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El derecho </a:t>
            </a: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humano</a:t>
            </a:r>
            <a:r>
              <a:rPr lang="en-U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a la </a:t>
            </a: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alimentación</a:t>
            </a:r>
            <a:endParaRPr lang="en-US" b="1" dirty="0">
              <a:solidFill>
                <a:srgbClr val="262626">
                  <a:lumMod val="75000"/>
                  <a:lumOff val="25000"/>
                </a:srgbClr>
              </a:solidFill>
              <a:latin typeface="Roboto Condensed"/>
            </a:endParaRPr>
          </a:p>
          <a:p>
            <a:pPr algn="just" defTabSz="1219170">
              <a:spcBef>
                <a:spcPct val="20000"/>
              </a:spcBef>
              <a:defRPr/>
            </a:pPr>
            <a:r>
              <a:rPr lang="es-ES" sz="1200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Aproximadamente 1 de cada 4 hogares en Colombia enfrenta una lucha compleja contra el hambre, con disparidades territoriales y étnicas que exigen políticas diferenciadas. Aunque la inseguridad alimentaria disminuyó ligeramente, departamentos como La Guajira siguen siendo gravemente afectados (50% de inseguridad alimentaria en este departamento).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Impacto</a:t>
            </a:r>
            <a:r>
              <a:rPr lang="en-U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del </a:t>
            </a: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hambre</a:t>
            </a:r>
            <a:r>
              <a:rPr lang="en-U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</a:t>
            </a: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en</a:t>
            </a:r>
            <a:r>
              <a:rPr lang="en-U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</a:t>
            </a: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el</a:t>
            </a:r>
            <a:r>
              <a:rPr lang="en-U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</a:t>
            </a: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ciclo</a:t>
            </a:r>
            <a:r>
              <a:rPr lang="en-U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de </a:t>
            </a:r>
            <a:r>
              <a:rPr lang="en-US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vida</a:t>
            </a:r>
            <a:endParaRPr lang="en-US" b="1" dirty="0">
              <a:solidFill>
                <a:srgbClr val="262626">
                  <a:lumMod val="75000"/>
                  <a:lumOff val="25000"/>
                </a:srgbClr>
              </a:solidFill>
              <a:latin typeface="Roboto Condensed"/>
            </a:endParaRPr>
          </a:p>
          <a:p>
            <a:pPr algn="just" defTabSz="1219170">
              <a:spcBef>
                <a:spcPct val="20000"/>
              </a:spcBef>
              <a:defRPr/>
            </a:pPr>
            <a:r>
              <a:rPr lang="es-ES" sz="1200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La malnutrición prenatal e infantil impacta gravemente la salud, el aprendizaje y las oportunidades socioeconómicas futuras, afectando el desarrollo cognitivo y la capacidad de ingresos en la adultez (trampas de pobreza).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s-E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Desafíos de poblaciones indígenas y afrodescendientes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s-ES" sz="1200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Las poblaciones indígenas y afrodescendientes enfrentan mayores niveles de pobreza, desnutrición y mortalidad infantil, con índices alarmantes en departamentos como La Guajira. La discriminación racial y la pobreza histórica amplían la brecha con el resto del país (55% de los hogares afrodescendientes se consideran pobres).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s-ES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Vulnerabilidad de víctimas y migrantes</a:t>
            </a:r>
          </a:p>
          <a:p>
            <a:pPr algn="l" defTabSz="1219170">
              <a:spcBef>
                <a:spcPct val="20000"/>
              </a:spcBef>
              <a:defRPr/>
            </a:pPr>
            <a:r>
              <a:rPr lang="es-ES" sz="1200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Las víctimas del conflicto armado y los migrantes enfrentan condiciones extremas de hambre y pobreza, exacerbadas por la pandemia, lo que resalta la necesidad de intervenciones focalizadas y estrategias de integración socioeconómica (50,5% sufre de inseguridad alimentaria).</a:t>
            </a:r>
            <a:endParaRPr lang="en-US" sz="1200" dirty="0">
              <a:solidFill>
                <a:srgbClr val="262626">
                  <a:lumMod val="75000"/>
                  <a:lumOff val="25000"/>
                </a:srgbClr>
              </a:solidFill>
              <a:latin typeface="Roboto Condensed"/>
            </a:endParaRPr>
          </a:p>
          <a:p>
            <a:pPr algn="l" defTabSz="1219170">
              <a:spcBef>
                <a:spcPct val="20000"/>
              </a:spcBef>
              <a:defRPr/>
            </a:pPr>
            <a:endParaRPr lang="en-US" sz="1200" dirty="0">
              <a:solidFill>
                <a:srgbClr val="262626">
                  <a:lumMod val="75000"/>
                  <a:lumOff val="25000"/>
                </a:srgbClr>
              </a:solidFill>
              <a:latin typeface="Roboto Condensed"/>
            </a:endParaRP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AF583-01ED-4E7F-963E-5655EEC6361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612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BAF583-01ED-4E7F-963E-5655EEC6361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115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5F2BF33-92BC-40CF-86DD-593CB4D259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940"/>
            <a:ext cx="12192000" cy="6858000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31309A2-64C7-4F4E-BE8E-AB19E4ED1A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6563" y="1774862"/>
            <a:ext cx="11014075" cy="984380"/>
          </a:xfrm>
        </p:spPr>
        <p:txBody>
          <a:bodyPr/>
          <a:lstStyle>
            <a:lvl1pPr algn="ctr">
              <a:defRPr sz="3400">
                <a:solidFill>
                  <a:srgbClr val="0462A2"/>
                </a:solidFill>
              </a:defRPr>
            </a:lvl1pPr>
          </a:lstStyle>
          <a:p>
            <a:pPr lvl="0"/>
            <a:r>
              <a:rPr lang="es-ES" dirty="0"/>
              <a:t>Haga clic para escribir el n</a:t>
            </a:r>
            <a:r>
              <a:rPr lang="es-MX" dirty="0" err="1"/>
              <a:t>ombre</a:t>
            </a:r>
            <a:r>
              <a:rPr lang="es-MX" dirty="0"/>
              <a:t> de la conferencia, panel o conversatorio.</a:t>
            </a:r>
            <a:endParaRPr lang="es-ES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B95BD9DE-5763-49F8-97C6-25DFA08EED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6369" y="4281533"/>
            <a:ext cx="11014270" cy="62071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418584"/>
                </a:solidFill>
                <a:latin typeface="+mj-lt"/>
              </a:defRPr>
            </a:lvl1pPr>
          </a:lstStyle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CO" dirty="0"/>
              <a:t>Haga clic </a:t>
            </a:r>
            <a:r>
              <a:rPr lang="es-MX" dirty="0"/>
              <a:t>para escribir el cargo o profesión y la entidad a la que se encuentra vinculado.</a:t>
            </a:r>
            <a:endParaRPr lang="es-CO" dirty="0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DB005628-9CC1-4D95-B627-0CAD86392E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369" y="3456426"/>
            <a:ext cx="11014270" cy="455522"/>
          </a:xfrm>
        </p:spPr>
        <p:txBody>
          <a:bodyPr/>
          <a:lstStyle>
            <a:lvl1pPr algn="ctr">
              <a:defRPr>
                <a:solidFill>
                  <a:srgbClr val="418584"/>
                </a:solidFill>
              </a:defRPr>
            </a:lvl1pPr>
            <a:lvl2pPr algn="ctr">
              <a:defRPr>
                <a:solidFill>
                  <a:srgbClr val="418584"/>
                </a:solidFill>
              </a:defRPr>
            </a:lvl2pPr>
            <a:lvl3pPr algn="ctr">
              <a:defRPr>
                <a:solidFill>
                  <a:srgbClr val="418584"/>
                </a:solidFill>
              </a:defRPr>
            </a:lvl3pPr>
            <a:lvl4pPr algn="ctr">
              <a:defRPr>
                <a:solidFill>
                  <a:srgbClr val="418584"/>
                </a:solidFill>
              </a:defRPr>
            </a:lvl4pPr>
            <a:lvl5pPr algn="ctr">
              <a:defRPr>
                <a:solidFill>
                  <a:srgbClr val="418584"/>
                </a:solidFill>
              </a:defRPr>
            </a:lvl5pPr>
          </a:lstStyle>
          <a:p>
            <a:pPr lvl="0"/>
            <a:r>
              <a:rPr lang="es-ES" dirty="0"/>
              <a:t>Haga clic para escribir el nombre completo del conferencista.</a:t>
            </a:r>
          </a:p>
        </p:txBody>
      </p:sp>
    </p:spTree>
    <p:extLst>
      <p:ext uri="{BB962C8B-B14F-4D97-AF65-F5344CB8AC3E}">
        <p14:creationId xmlns:p14="http://schemas.microsoft.com/office/powerpoint/2010/main" val="1895899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7BAE268D-8839-447C-A83C-A5AC11615B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9930" y="1337876"/>
            <a:ext cx="3530193" cy="3221665"/>
          </a:xfrm>
        </p:spPr>
        <p:txBody>
          <a:bodyPr>
            <a:normAutofit/>
          </a:bodyPr>
          <a:lstStyle>
            <a:lvl1pPr>
              <a:defRPr sz="4000" b="0">
                <a:solidFill>
                  <a:srgbClr val="418584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4DE86C8-B199-4C29-B380-16A7769DA01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78502" y="1094365"/>
            <a:ext cx="6483693" cy="3843594"/>
          </a:xfrm>
          <a:ln w="38100">
            <a:solidFill>
              <a:srgbClr val="549E72"/>
            </a:solidFill>
          </a:ln>
        </p:spPr>
        <p:txBody>
          <a:bodyPr/>
          <a:lstStyle>
            <a:lvl1pPr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5159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1EE73-F32A-4A85-AF39-EAF5662957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5346" y="1198480"/>
            <a:ext cx="9499369" cy="607156"/>
          </a:xfrm>
          <a:solidFill>
            <a:schemeClr val="bg1"/>
          </a:solidFill>
        </p:spPr>
        <p:txBody>
          <a:bodyPr anchor="b">
            <a:noAutofit/>
          </a:bodyPr>
          <a:lstStyle>
            <a:lvl1pPr>
              <a:defRPr sz="4000" b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título.</a:t>
            </a:r>
            <a:endParaRPr lang="es-CO" dirty="0"/>
          </a:p>
        </p:txBody>
      </p:sp>
      <p:sp>
        <p:nvSpPr>
          <p:cNvPr id="12" name="Marcador de texto 3">
            <a:extLst>
              <a:ext uri="{FF2B5EF4-FFF2-40B4-BE49-F238E27FC236}">
                <a16:creationId xmlns:a16="http://schemas.microsoft.com/office/drawing/2014/main" id="{F622E2AD-8D67-4DCB-97A6-511218D8C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5603" y="2225461"/>
            <a:ext cx="10349112" cy="422036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70436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texto 3">
            <a:extLst>
              <a:ext uri="{FF2B5EF4-FFF2-40B4-BE49-F238E27FC236}">
                <a16:creationId xmlns:a16="http://schemas.microsoft.com/office/drawing/2014/main" id="{3BCA8FE8-E9FF-4703-9824-DCE760F2D5E9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1105603" y="2123859"/>
            <a:ext cx="10349112" cy="422036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B6118EC-D08B-CA19-899A-FE226912B3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5346" y="1198480"/>
            <a:ext cx="9499369" cy="607156"/>
          </a:xfrm>
          <a:solidFill>
            <a:schemeClr val="bg1"/>
          </a:solidFill>
        </p:spPr>
        <p:txBody>
          <a:bodyPr anchor="b">
            <a:noAutofit/>
          </a:bodyPr>
          <a:lstStyle>
            <a:lvl1pPr>
              <a:defRPr sz="4000" b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78997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7294EAB-A79F-4CB7-010E-DA30FF43A9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19AC42-E0F9-497A-BDF2-CF7CAEF90EB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848717" y="1753036"/>
            <a:ext cx="2916409" cy="2879725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s-ES" dirty="0"/>
              <a:t>Haga clic para insertar QR</a:t>
            </a:r>
          </a:p>
        </p:txBody>
      </p:sp>
    </p:spTree>
    <p:extLst>
      <p:ext uri="{BB962C8B-B14F-4D97-AF65-F5344CB8AC3E}">
        <p14:creationId xmlns:p14="http://schemas.microsoft.com/office/powerpoint/2010/main" val="1366215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AD64394-963E-D625-32AA-BDFC76B6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30/08/2024</a:t>
            </a:fld>
            <a:endParaRPr lang="es-CO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0F68054-34D7-9279-DFD5-715512BF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916C35A-4761-CBE9-49AD-2C3A4928C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015EB95-BA2A-9400-81FF-BD7CAACD5A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0894" y="2362200"/>
            <a:ext cx="2150213" cy="181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63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ECCD5690-CE0A-6E98-BCAC-9A896A6FD495}"/>
              </a:ext>
            </a:extLst>
          </p:cNvPr>
          <p:cNvSpPr/>
          <p:nvPr userDrawn="1"/>
        </p:nvSpPr>
        <p:spPr>
          <a:xfrm>
            <a:off x="0" y="838200"/>
            <a:ext cx="12192000" cy="5181600"/>
          </a:xfrm>
          <a:prstGeom prst="rect">
            <a:avLst/>
          </a:prstGeom>
          <a:solidFill>
            <a:srgbClr val="FFC8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200"/>
          </a:p>
        </p:txBody>
      </p:sp>
      <p:pic>
        <p:nvPicPr>
          <p:cNvPr id="7" name="Imagen 6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1F2A2A2A-8482-DC1F-2C63-69002D736E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1" b="17541"/>
          <a:stretch/>
        </p:blipFill>
        <p:spPr>
          <a:xfrm>
            <a:off x="0" y="838200"/>
            <a:ext cx="12192000" cy="51816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2C092A5-DE25-767F-031F-CE0639AC5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259010-DBE2-D34D-D879-AC7A1D283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Verdana" panose="020B0604030504040204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8C31B2-286A-C9C4-E01D-E40D7257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30/08/2024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1D1DDB-6CC7-9360-8F7F-08FF87C5D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C3D685-36E9-396E-8492-722E755FA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9CF2528-B480-CEE6-D284-94AFD76915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13"/>
          <a:stretch/>
        </p:blipFill>
        <p:spPr>
          <a:xfrm>
            <a:off x="4991310" y="6261740"/>
            <a:ext cx="2209380" cy="160233"/>
          </a:xfrm>
          <a:prstGeom prst="rect">
            <a:avLst/>
          </a:prstGeom>
        </p:spPr>
      </p:pic>
      <p:pic>
        <p:nvPicPr>
          <p:cNvPr id="11" name="Imagen 10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2C4C2511-078F-EB87-D459-1396F6D74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4" b="18814"/>
          <a:stretch/>
        </p:blipFill>
        <p:spPr>
          <a:xfrm>
            <a:off x="0" y="939800"/>
            <a:ext cx="12192000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474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A5EB5BF6-708F-F111-8911-491CDB4595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0" b="70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2C092A5-DE25-767F-031F-CE0639AC5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259010-DBE2-D34D-D879-AC7A1D283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Verdana" panose="020B0604030504040204" pitchFamily="34" charset="0"/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es-ES" dirty="0"/>
              <a:t>Haga clic para modificar el estilo de subtítulo del patrón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8C31B2-286A-C9C4-E01D-E40D7257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30/08/2024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1D1DDB-6CC7-9360-8F7F-08FF87C5D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C3D685-36E9-396E-8492-722E755FA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285FE59-1305-4253-3AC8-97D7F942CAF1}"/>
              </a:ext>
            </a:extLst>
          </p:cNvPr>
          <p:cNvSpPr/>
          <p:nvPr userDrawn="1"/>
        </p:nvSpPr>
        <p:spPr>
          <a:xfrm>
            <a:off x="0" y="6646864"/>
            <a:ext cx="12192000" cy="225425"/>
          </a:xfrm>
          <a:prstGeom prst="rect">
            <a:avLst/>
          </a:prstGeom>
          <a:solidFill>
            <a:srgbClr val="FFC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51EC09F-ABA4-1804-CC02-4EE63122C05A}"/>
              </a:ext>
            </a:extLst>
          </p:cNvPr>
          <p:cNvSpPr txBox="1"/>
          <p:nvPr userDrawn="1"/>
        </p:nvSpPr>
        <p:spPr>
          <a:xfrm>
            <a:off x="5212556" y="6623605"/>
            <a:ext cx="19311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1000" dirty="0">
                <a:solidFill>
                  <a:srgbClr val="5757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www.dnp.gov.co</a:t>
            </a:r>
            <a:endParaRPr lang="es-CO" sz="1000" dirty="0">
              <a:solidFill>
                <a:srgbClr val="57575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6552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89F37E9D-502F-CB5D-D977-A3BFCC013D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0" b="70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30/08/2024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8" name="Imagen 7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0D35BD0D-DE71-AB99-3575-373ECE7216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818" y="43494"/>
            <a:ext cx="1248366" cy="701792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E53F2D1B-AD1B-C8D7-E01B-F39ADCF66E74}"/>
              </a:ext>
            </a:extLst>
          </p:cNvPr>
          <p:cNvSpPr/>
          <p:nvPr userDrawn="1"/>
        </p:nvSpPr>
        <p:spPr>
          <a:xfrm>
            <a:off x="0" y="6646864"/>
            <a:ext cx="12192000" cy="225425"/>
          </a:xfrm>
          <a:prstGeom prst="rect">
            <a:avLst/>
          </a:prstGeom>
          <a:solidFill>
            <a:srgbClr val="FFC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A4ECADA-6BD2-D906-2E3B-58A0D6850D2E}"/>
              </a:ext>
            </a:extLst>
          </p:cNvPr>
          <p:cNvSpPr txBox="1"/>
          <p:nvPr userDrawn="1"/>
        </p:nvSpPr>
        <p:spPr>
          <a:xfrm>
            <a:off x="5212556" y="6623605"/>
            <a:ext cx="19311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1000" dirty="0">
                <a:solidFill>
                  <a:srgbClr val="5757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www.dnp.gov.co</a:t>
            </a:r>
            <a:endParaRPr lang="es-CO" sz="1000" dirty="0">
              <a:solidFill>
                <a:srgbClr val="57575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157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E51C9233-F300-3C82-9B9C-51FEF0CD2F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0" b="70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13265C35-318B-BB1E-101A-82372B36AE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8" y="43494"/>
            <a:ext cx="1248366" cy="701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30/08/2024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F1796282-D03F-5341-07C5-FAD72A42A065}"/>
              </a:ext>
            </a:extLst>
          </p:cNvPr>
          <p:cNvSpPr/>
          <p:nvPr userDrawn="1"/>
        </p:nvSpPr>
        <p:spPr>
          <a:xfrm>
            <a:off x="0" y="6646864"/>
            <a:ext cx="12192000" cy="225425"/>
          </a:xfrm>
          <a:prstGeom prst="rect">
            <a:avLst/>
          </a:prstGeom>
          <a:solidFill>
            <a:srgbClr val="FFC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9A3B555-DD05-82EE-1569-8C9B0D49E3C3}"/>
              </a:ext>
            </a:extLst>
          </p:cNvPr>
          <p:cNvSpPr txBox="1"/>
          <p:nvPr userDrawn="1"/>
        </p:nvSpPr>
        <p:spPr>
          <a:xfrm>
            <a:off x="5212556" y="6623605"/>
            <a:ext cx="19311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1000" dirty="0">
                <a:solidFill>
                  <a:srgbClr val="5757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www.dnp.gov.co</a:t>
            </a:r>
            <a:endParaRPr lang="es-CO" sz="1000" dirty="0">
              <a:solidFill>
                <a:srgbClr val="57575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207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2F8C07CB-5C2C-0EAD-1977-44EA33D2E7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0" b="70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BC5431CF-2189-2BE2-2A07-A9AF3D13C1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268" y="43494"/>
            <a:ext cx="1248366" cy="701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30/08/2024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2B92107-14A2-E793-32BA-535886CC37F3}"/>
              </a:ext>
            </a:extLst>
          </p:cNvPr>
          <p:cNvSpPr/>
          <p:nvPr userDrawn="1"/>
        </p:nvSpPr>
        <p:spPr>
          <a:xfrm>
            <a:off x="0" y="6646864"/>
            <a:ext cx="12192000" cy="225425"/>
          </a:xfrm>
          <a:prstGeom prst="rect">
            <a:avLst/>
          </a:prstGeom>
          <a:solidFill>
            <a:srgbClr val="FFC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C6E26C5-243A-5EC2-9AF7-4A124F04DEDC}"/>
              </a:ext>
            </a:extLst>
          </p:cNvPr>
          <p:cNvSpPr txBox="1"/>
          <p:nvPr userDrawn="1"/>
        </p:nvSpPr>
        <p:spPr>
          <a:xfrm>
            <a:off x="5212556" y="6623605"/>
            <a:ext cx="19311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1000" dirty="0">
                <a:solidFill>
                  <a:srgbClr val="5757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www.dnp.gov.co</a:t>
            </a:r>
            <a:endParaRPr lang="es-CO" sz="1000" dirty="0">
              <a:solidFill>
                <a:srgbClr val="57575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735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7CE60B43-25A3-46A3-9BA1-A5FA7F7F40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" y="667"/>
            <a:ext cx="12189630" cy="685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911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ECD4802A-FB96-B544-355D-07F2900369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0" b="70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BB175542-15A3-A632-CC0C-39804F75C7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818" y="5911757"/>
            <a:ext cx="1248366" cy="701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30/08/2024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70E1D1B-4F74-EFC2-F7EF-7E705E68CC62}"/>
              </a:ext>
            </a:extLst>
          </p:cNvPr>
          <p:cNvSpPr/>
          <p:nvPr userDrawn="1"/>
        </p:nvSpPr>
        <p:spPr>
          <a:xfrm>
            <a:off x="0" y="6646864"/>
            <a:ext cx="12192000" cy="225425"/>
          </a:xfrm>
          <a:prstGeom prst="rect">
            <a:avLst/>
          </a:prstGeom>
          <a:solidFill>
            <a:srgbClr val="FFC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86FB401-60CD-0A88-02BF-D6CE40151548}"/>
              </a:ext>
            </a:extLst>
          </p:cNvPr>
          <p:cNvSpPr txBox="1"/>
          <p:nvPr userDrawn="1"/>
        </p:nvSpPr>
        <p:spPr>
          <a:xfrm>
            <a:off x="5212556" y="6623605"/>
            <a:ext cx="19311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1000" dirty="0">
                <a:solidFill>
                  <a:srgbClr val="5757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www.dnp.gov.co</a:t>
            </a:r>
            <a:endParaRPr lang="es-CO" sz="1000" dirty="0">
              <a:solidFill>
                <a:srgbClr val="57575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5063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88A9FE21-FAF1-DE79-99E6-04A747252E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0" b="70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1D957708-7AF7-770F-F457-3BA99BCE66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18" y="5911757"/>
            <a:ext cx="1248366" cy="701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30/08/2024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49AC5824-1593-52B1-90F8-5723BB95C8C9}"/>
              </a:ext>
            </a:extLst>
          </p:cNvPr>
          <p:cNvSpPr/>
          <p:nvPr userDrawn="1"/>
        </p:nvSpPr>
        <p:spPr>
          <a:xfrm>
            <a:off x="0" y="6646864"/>
            <a:ext cx="12192000" cy="225425"/>
          </a:xfrm>
          <a:prstGeom prst="rect">
            <a:avLst/>
          </a:prstGeom>
          <a:solidFill>
            <a:srgbClr val="FFC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16B4FA9-9337-B978-D143-5B37B657975D}"/>
              </a:ext>
            </a:extLst>
          </p:cNvPr>
          <p:cNvSpPr txBox="1"/>
          <p:nvPr userDrawn="1"/>
        </p:nvSpPr>
        <p:spPr>
          <a:xfrm>
            <a:off x="5212556" y="6623605"/>
            <a:ext cx="19311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1000" dirty="0">
                <a:solidFill>
                  <a:srgbClr val="5757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www.dnp.gov.co</a:t>
            </a:r>
            <a:endParaRPr lang="es-CO" sz="1000" dirty="0">
              <a:solidFill>
                <a:srgbClr val="57575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394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Imagen en blanco y negro&#10;&#10;Descripción generada automáticamente con confianza baja">
            <a:extLst>
              <a:ext uri="{FF2B5EF4-FFF2-40B4-BE49-F238E27FC236}">
                <a16:creationId xmlns:a16="http://schemas.microsoft.com/office/drawing/2014/main" id="{41787EC1-3F2E-63F2-E5F3-4524C69DAF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0" b="70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n 6" descr="Interfaz de usuario gráfica&#10;&#10;Descripción generada automáticamente con confianza media">
            <a:extLst>
              <a:ext uri="{FF2B5EF4-FFF2-40B4-BE49-F238E27FC236}">
                <a16:creationId xmlns:a16="http://schemas.microsoft.com/office/drawing/2014/main" id="{29CE39A3-3BF1-053E-3369-24ED6B751D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268" y="5911757"/>
            <a:ext cx="1248366" cy="70179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>
                <a:latin typeface="Verdana" panose="020B060403050404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30/08/2024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113A20FB-1E92-A4E3-9498-1C14358B53A2}"/>
              </a:ext>
            </a:extLst>
          </p:cNvPr>
          <p:cNvSpPr/>
          <p:nvPr userDrawn="1"/>
        </p:nvSpPr>
        <p:spPr>
          <a:xfrm>
            <a:off x="0" y="6646864"/>
            <a:ext cx="12192000" cy="225425"/>
          </a:xfrm>
          <a:prstGeom prst="rect">
            <a:avLst/>
          </a:prstGeom>
          <a:solidFill>
            <a:srgbClr val="FFC80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1800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20EEFEB-7EE0-D8A8-B1C0-7F52253DCFA1}"/>
              </a:ext>
            </a:extLst>
          </p:cNvPr>
          <p:cNvSpPr txBox="1"/>
          <p:nvPr userDrawn="1"/>
        </p:nvSpPr>
        <p:spPr>
          <a:xfrm>
            <a:off x="5212556" y="6623605"/>
            <a:ext cx="19311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US" sz="1000" dirty="0">
                <a:solidFill>
                  <a:srgbClr val="57575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www.dnp.gov.co</a:t>
            </a:r>
            <a:endParaRPr lang="es-CO" sz="1000" dirty="0">
              <a:solidFill>
                <a:srgbClr val="57575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9728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1EE73-F32A-4A85-AF39-EAF5662957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55346" y="1198480"/>
            <a:ext cx="9499369" cy="607156"/>
          </a:xfrm>
          <a:solidFill>
            <a:schemeClr val="bg1"/>
          </a:solidFill>
        </p:spPr>
        <p:txBody>
          <a:bodyPr anchor="b">
            <a:noAutofit/>
          </a:bodyPr>
          <a:lstStyle>
            <a:lvl1pPr>
              <a:defRPr sz="4000" b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título.</a:t>
            </a:r>
            <a:endParaRPr lang="es-CO" dirty="0"/>
          </a:p>
        </p:txBody>
      </p:sp>
      <p:sp>
        <p:nvSpPr>
          <p:cNvPr id="12" name="Marcador de texto 3">
            <a:extLst>
              <a:ext uri="{FF2B5EF4-FFF2-40B4-BE49-F238E27FC236}">
                <a16:creationId xmlns:a16="http://schemas.microsoft.com/office/drawing/2014/main" id="{F622E2AD-8D67-4DCB-97A6-511218D8CC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5603" y="2225461"/>
            <a:ext cx="10349112" cy="422036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08119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ED976096-2716-4AB2-B30B-469D95B593C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977081"/>
            <a:ext cx="5573233" cy="3612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D8C60B89-FE65-4E60-AD9D-43B13B3942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69211" y="881110"/>
            <a:ext cx="4497560" cy="4708568"/>
          </a:xfrm>
          <a:ln w="57150">
            <a:solidFill>
              <a:srgbClr val="418584"/>
            </a:solidFill>
          </a:ln>
        </p:spPr>
        <p:txBody>
          <a:bodyPr/>
          <a:lstStyle/>
          <a:p>
            <a:endParaRPr lang="es-CO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AAC6AB90-2348-4CC3-A7D7-9773C661A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881110"/>
            <a:ext cx="5573233" cy="809578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418584"/>
                </a:solidFill>
              </a:defRPr>
            </a:lvl1pPr>
          </a:lstStyle>
          <a:p>
            <a:r>
              <a:rPr lang="es-ES" dirty="0"/>
              <a:t>Haga clic para modificar el estilo de título del patrón.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26386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3431BDDE-5E3E-4FDA-96E6-5A959B1310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2632" y="4602984"/>
            <a:ext cx="10164725" cy="427897"/>
          </a:xfrm>
        </p:spPr>
        <p:txBody>
          <a:bodyPr>
            <a:normAutofit/>
          </a:bodyPr>
          <a:lstStyle>
            <a:lvl1pPr algn="ctr">
              <a:defRPr sz="3400"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ES" dirty="0"/>
              <a:t>Haga clic para escribir el nombre del video.</a:t>
            </a:r>
            <a:endParaRPr lang="es-CO" dirty="0"/>
          </a:p>
        </p:txBody>
      </p:sp>
      <p:sp>
        <p:nvSpPr>
          <p:cNvPr id="3" name="Marcador de medios 2">
            <a:extLst>
              <a:ext uri="{FF2B5EF4-FFF2-40B4-BE49-F238E27FC236}">
                <a16:creationId xmlns:a16="http://schemas.microsoft.com/office/drawing/2014/main" id="{0305276D-5BD8-4926-A8EC-4DF90E00CBF8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322619" y="538518"/>
            <a:ext cx="9784749" cy="3876465"/>
          </a:xfr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8916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8569A38-E143-4E2C-934E-3098585148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FFD87B93-0D7C-4DEC-9A4E-5C49F80484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4525" y="2583652"/>
            <a:ext cx="10515600" cy="1169641"/>
          </a:xfrm>
        </p:spPr>
        <p:txBody>
          <a:bodyPr>
            <a:noAutofit/>
          </a:bodyPr>
          <a:lstStyle>
            <a:lvl1pPr algn="ctr">
              <a:defRPr sz="4000" b="0">
                <a:solidFill>
                  <a:srgbClr val="0462A2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36934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>
            <a:extLst>
              <a:ext uri="{FF2B5EF4-FFF2-40B4-BE49-F238E27FC236}">
                <a16:creationId xmlns:a16="http://schemas.microsoft.com/office/drawing/2014/main" id="{90A3BF31-5BCB-49E3-AB68-079F1EA252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4EFF19-ED7D-47D6-9DB7-D93C7841B3E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9252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ítulo 1">
            <a:extLst>
              <a:ext uri="{FF2B5EF4-FFF2-40B4-BE49-F238E27FC236}">
                <a16:creationId xmlns:a16="http://schemas.microsoft.com/office/drawing/2014/main" id="{3086823B-7D0E-4EDE-BD1D-F0441AC7C2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66E3A20F-5D0F-499D-9F26-08AE17777C8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13186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">
            <a:extLst>
              <a:ext uri="{FF2B5EF4-FFF2-40B4-BE49-F238E27FC236}">
                <a16:creationId xmlns:a16="http://schemas.microsoft.com/office/drawing/2014/main" id="{0FCE27E1-D7A4-4C8D-B337-FA9B71F8CE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48F9EEA1-A95B-469D-8BA7-85C6427F6DA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28389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8FFC796B-0CF7-4B39-97AE-68F33B92F7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18" y="1839432"/>
            <a:ext cx="3530193" cy="3221665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s-ES" dirty="0"/>
              <a:t>Haga clic para escribir el título del tema o subtema.</a:t>
            </a:r>
            <a:endParaRPr lang="es-CO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2DF4650C-9105-4F66-A9D4-D81E6BA6DF7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39265" y="1100138"/>
            <a:ext cx="6277232" cy="4682824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30109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1525D30-5411-4F18-8B65-34C3B57B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14A5732-8039-4A4C-8C17-2760B1532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C21C62-D702-4F09-8027-B33AD7090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04B85-F8D0-46EF-AAD1-EB27A87AEB3B}" type="datetimeFigureOut">
              <a:rPr lang="es-CO" smtClean="0"/>
              <a:t>30/08/2024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B3C3CF-375F-40A3-9F7D-AF7DB0693A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1EF84B-8CB0-420F-A195-72029A79A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A206F-55AA-42A9-86F2-67AF81B4753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306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60" r:id="rId3"/>
    <p:sldLayoutId id="2147483650" r:id="rId4"/>
    <p:sldLayoutId id="2147483663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F842174-351A-5C35-E775-1CDC59E17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D2E68F-9A0D-D89E-ED06-73EDB9E63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A95696-420C-C45E-6F3E-ED258E8D8B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856A6FAC-9192-436B-870E-80DDE60983C7}" type="datetimeFigureOut">
              <a:rPr lang="es-CO" smtClean="0"/>
              <a:pPr/>
              <a:t>30/08/2024</a:t>
            </a:fld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EF4216-2A8E-0656-28FD-6CAD51853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FEC2FF-6B1B-D345-F657-95FAADED4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</a:defRPr>
            </a:lvl1pPr>
          </a:lstStyle>
          <a:p>
            <a:fld id="{C74CBB0B-5D0C-43FE-9043-22172208F6F8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219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3" Type="http://schemas.microsoft.com/office/2007/relationships/hdphoto" Target="../media/hdphoto1.wdp"/><Relationship Id="rId21" Type="http://schemas.openxmlformats.org/officeDocument/2006/relationships/image" Target="../media/image68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image" Target="../media/image18.png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19" Type="http://schemas.openxmlformats.org/officeDocument/2006/relationships/image" Target="../media/image66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3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0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8.png"/><Relationship Id="rId7" Type="http://schemas.openxmlformats.org/officeDocument/2006/relationships/image" Target="../media/image7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6.png"/><Relationship Id="rId5" Type="http://schemas.openxmlformats.org/officeDocument/2006/relationships/image" Target="../media/image70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chart" Target="../charts/chart1.xml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Relationship Id="rId9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jp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svg"/><Relationship Id="rId3" Type="http://schemas.openxmlformats.org/officeDocument/2006/relationships/image" Target="../media/image25.png"/><Relationship Id="rId7" Type="http://schemas.openxmlformats.org/officeDocument/2006/relationships/image" Target="../media/image27.sv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.wdp"/><Relationship Id="rId7" Type="http://schemas.openxmlformats.org/officeDocument/2006/relationships/image" Target="../media/image37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image" Target="../media/image18.pn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jpg"/><Relationship Id="rId15" Type="http://schemas.openxmlformats.org/officeDocument/2006/relationships/image" Target="../media/image50.svg"/><Relationship Id="rId10" Type="http://schemas.openxmlformats.org/officeDocument/2006/relationships/image" Target="../media/image45.png"/><Relationship Id="rId4" Type="http://schemas.microsoft.com/office/2007/relationships/hdphoto" Target="../media/hdphoto1.wdp"/><Relationship Id="rId9" Type="http://schemas.openxmlformats.org/officeDocument/2006/relationships/image" Target="../media/image44.svg"/><Relationship Id="rId1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0109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55C4948-52FA-45C0-A78C-DBFA9DA33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525" y="2120900"/>
            <a:ext cx="10515600" cy="1632393"/>
          </a:xfrm>
        </p:spPr>
        <p:txBody>
          <a:bodyPr/>
          <a:lstStyle/>
          <a:p>
            <a:r>
              <a:rPr lang="es-ES" sz="3200" dirty="0">
                <a:solidFill>
                  <a:schemeClr val="accent6">
                    <a:lumMod val="75000"/>
                  </a:schemeClr>
                </a:solidFill>
              </a:rPr>
              <a:t>Avance de los ODS y el Reporte Nacional Voluntario</a:t>
            </a:r>
            <a:endParaRPr lang="es-CO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002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Carta&#10;&#10;Descripción generada automáticamente">
            <a:extLst>
              <a:ext uri="{FF2B5EF4-FFF2-40B4-BE49-F238E27FC236}">
                <a16:creationId xmlns:a16="http://schemas.microsoft.com/office/drawing/2014/main" id="{8568E273-8335-624E-B853-2A0BE2D047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50BF1E2-7897-421B-09E3-E21003D32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9495" y="1229360"/>
            <a:ext cx="10124982" cy="504397"/>
          </a:xfrm>
          <a:noFill/>
        </p:spPr>
        <p:txBody>
          <a:bodyPr/>
          <a:lstStyle/>
          <a:p>
            <a:r>
              <a:rPr lang="es-ES" sz="2250" dirty="0"/>
              <a:t>Colombia tiene un avance del 58% en la implementación de los ODS</a:t>
            </a:r>
            <a:endParaRPr lang="en-US" sz="2250" dirty="0"/>
          </a:p>
        </p:txBody>
      </p:sp>
      <p:sp>
        <p:nvSpPr>
          <p:cNvPr id="38" name="Arc 37"/>
          <p:cNvSpPr/>
          <p:nvPr/>
        </p:nvSpPr>
        <p:spPr>
          <a:xfrm>
            <a:off x="1987729" y="3021431"/>
            <a:ext cx="2328760" cy="2328760"/>
          </a:xfrm>
          <a:prstGeom prst="arc">
            <a:avLst>
              <a:gd name="adj1" fmla="val 16200000"/>
              <a:gd name="adj2" fmla="val 16068665"/>
            </a:avLst>
          </a:prstGeom>
          <a:ln w="193675" cap="rnd"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39" name="Arc 38"/>
          <p:cNvSpPr/>
          <p:nvPr/>
        </p:nvSpPr>
        <p:spPr>
          <a:xfrm>
            <a:off x="1987729" y="3021431"/>
            <a:ext cx="2328760" cy="2328760"/>
          </a:xfrm>
          <a:prstGeom prst="arc">
            <a:avLst>
              <a:gd name="adj1" fmla="val 16200000"/>
              <a:gd name="adj2" fmla="val 21536010"/>
            </a:avLst>
          </a:prstGeom>
          <a:ln w="193675" cap="rnd">
            <a:solidFill>
              <a:srgbClr val="FF5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40" name="Arc 39"/>
          <p:cNvSpPr/>
          <p:nvPr/>
        </p:nvSpPr>
        <p:spPr>
          <a:xfrm>
            <a:off x="1674927" y="2708629"/>
            <a:ext cx="2954365" cy="2954365"/>
          </a:xfrm>
          <a:prstGeom prst="arc">
            <a:avLst>
              <a:gd name="adj1" fmla="val 16200000"/>
              <a:gd name="adj2" fmla="val 16086804"/>
            </a:avLst>
          </a:prstGeom>
          <a:ln w="19367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41" name="Arc 40"/>
          <p:cNvSpPr/>
          <p:nvPr/>
        </p:nvSpPr>
        <p:spPr>
          <a:xfrm>
            <a:off x="1674927" y="2708629"/>
            <a:ext cx="2954365" cy="2954365"/>
          </a:xfrm>
          <a:prstGeom prst="arc">
            <a:avLst>
              <a:gd name="adj1" fmla="val 16200000"/>
              <a:gd name="adj2" fmla="val 5311645"/>
            </a:avLst>
          </a:prstGeom>
          <a:ln w="193675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42" name="Arc 41"/>
          <p:cNvSpPr/>
          <p:nvPr/>
        </p:nvSpPr>
        <p:spPr>
          <a:xfrm>
            <a:off x="1374395" y="2408097"/>
            <a:ext cx="3555429" cy="3555429"/>
          </a:xfrm>
          <a:prstGeom prst="arc">
            <a:avLst>
              <a:gd name="adj1" fmla="val 16200000"/>
              <a:gd name="adj2" fmla="val 16093173"/>
            </a:avLst>
          </a:prstGeom>
          <a:ln w="193675" cap="rnd">
            <a:solidFill>
              <a:schemeClr val="tx2">
                <a:lumMod val="10000"/>
                <a:lumOff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43" name="Arc 42"/>
          <p:cNvSpPr/>
          <p:nvPr/>
        </p:nvSpPr>
        <p:spPr>
          <a:xfrm>
            <a:off x="1374395" y="2408097"/>
            <a:ext cx="3555429" cy="3555429"/>
          </a:xfrm>
          <a:prstGeom prst="arc">
            <a:avLst>
              <a:gd name="adj1" fmla="val 16200000"/>
              <a:gd name="adj2" fmla="val 10545883"/>
            </a:avLst>
          </a:prstGeom>
          <a:ln w="193675" cap="rnd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-25000" noProof="0">
              <a:ln w="12700">
                <a:solidFill>
                  <a:srgbClr val="44546A">
                    <a:satMod val="155000"/>
                  </a:srgbClr>
                </a:solidFill>
                <a:prstDash val="solid"/>
              </a:ln>
              <a:solidFill>
                <a:srgbClr val="E7E6E6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47" name="Arc 46"/>
          <p:cNvSpPr/>
          <p:nvPr/>
        </p:nvSpPr>
        <p:spPr>
          <a:xfrm>
            <a:off x="1079901" y="2113603"/>
            <a:ext cx="4144416" cy="4144416"/>
          </a:xfrm>
          <a:prstGeom prst="arc">
            <a:avLst>
              <a:gd name="adj1" fmla="val 16200000"/>
              <a:gd name="adj2" fmla="val 15952730"/>
            </a:avLst>
          </a:prstGeom>
          <a:ln w="19367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48" name="Arc 47"/>
          <p:cNvSpPr/>
          <p:nvPr/>
        </p:nvSpPr>
        <p:spPr>
          <a:xfrm>
            <a:off x="1079901" y="2113603"/>
            <a:ext cx="4144416" cy="4144416"/>
          </a:xfrm>
          <a:prstGeom prst="arc">
            <a:avLst>
              <a:gd name="adj1" fmla="val 16223794"/>
              <a:gd name="adj2" fmla="val 15952300"/>
            </a:avLst>
          </a:prstGeom>
          <a:ln w="193675" cap="rnd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-2500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5162285" y="2176215"/>
            <a:ext cx="6075222" cy="815048"/>
            <a:chOff x="5389976" y="1256426"/>
            <a:chExt cx="3334710" cy="611286"/>
          </a:xfrm>
        </p:grpSpPr>
        <p:sp>
          <p:nvSpPr>
            <p:cNvPr id="46" name="Round Same Side Corner Rectangle 45"/>
            <p:cNvSpPr/>
            <p:nvPr/>
          </p:nvSpPr>
          <p:spPr>
            <a:xfrm rot="5400000">
              <a:off x="7085757" y="228784"/>
              <a:ext cx="611285" cy="2666572"/>
            </a:xfrm>
            <a:prstGeom prst="round2SameRect">
              <a:avLst>
                <a:gd name="adj1" fmla="val 21309"/>
                <a:gd name="adj2" fmla="val 0"/>
              </a:avLst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49" name="Round Same Side Corner Rectangle 48"/>
            <p:cNvSpPr/>
            <p:nvPr/>
          </p:nvSpPr>
          <p:spPr>
            <a:xfrm rot="16200000">
              <a:off x="5418402" y="1228000"/>
              <a:ext cx="611285" cy="668138"/>
            </a:xfrm>
            <a:prstGeom prst="round2SameRect">
              <a:avLst>
                <a:gd name="adj1" fmla="val 21309"/>
                <a:gd name="adj2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138" name="TextBox 137"/>
          <p:cNvSpPr txBox="1"/>
          <p:nvPr/>
        </p:nvSpPr>
        <p:spPr>
          <a:xfrm>
            <a:off x="6437814" y="2193890"/>
            <a:ext cx="3867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ODS que van por buen camino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cxnSp>
        <p:nvCxnSpPr>
          <p:cNvPr id="140" name="Elbow Connector 139"/>
          <p:cNvCxnSpPr>
            <a:cxnSpLocks/>
          </p:cNvCxnSpPr>
          <p:nvPr/>
        </p:nvCxnSpPr>
        <p:spPr>
          <a:xfrm rot="10800000" flipV="1">
            <a:off x="5012078" y="2583738"/>
            <a:ext cx="1322963" cy="697571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2" name="Group 141"/>
          <p:cNvGrpSpPr/>
          <p:nvPr/>
        </p:nvGrpSpPr>
        <p:grpSpPr>
          <a:xfrm>
            <a:off x="5158388" y="3263634"/>
            <a:ext cx="6079119" cy="815048"/>
            <a:chOff x="5389976" y="1256426"/>
            <a:chExt cx="3334710" cy="611286"/>
          </a:xfrm>
        </p:grpSpPr>
        <p:sp>
          <p:nvSpPr>
            <p:cNvPr id="143" name="Round Same Side Corner Rectangle 142"/>
            <p:cNvSpPr/>
            <p:nvPr/>
          </p:nvSpPr>
          <p:spPr>
            <a:xfrm rot="5400000">
              <a:off x="7085757" y="228784"/>
              <a:ext cx="611285" cy="2666572"/>
            </a:xfrm>
            <a:prstGeom prst="round2SameRect">
              <a:avLst>
                <a:gd name="adj1" fmla="val 21309"/>
                <a:gd name="adj2" fmla="val 0"/>
              </a:avLst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44" name="Round Same Side Corner Rectangle 143"/>
            <p:cNvSpPr/>
            <p:nvPr/>
          </p:nvSpPr>
          <p:spPr>
            <a:xfrm rot="16200000">
              <a:off x="5418402" y="1228000"/>
              <a:ext cx="611285" cy="668138"/>
            </a:xfrm>
            <a:prstGeom prst="round2SameRect">
              <a:avLst>
                <a:gd name="adj1" fmla="val 21309"/>
                <a:gd name="adj2" fmla="val 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148" name="TextBox 147"/>
          <p:cNvSpPr txBox="1"/>
          <p:nvPr/>
        </p:nvSpPr>
        <p:spPr>
          <a:xfrm>
            <a:off x="6437811" y="3281309"/>
            <a:ext cx="3867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ODS que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avanzan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lentamente</a:t>
            </a:r>
          </a:p>
        </p:txBody>
      </p:sp>
      <p:cxnSp>
        <p:nvCxnSpPr>
          <p:cNvPr id="149" name="Elbow Connector 148"/>
          <p:cNvCxnSpPr>
            <a:cxnSpLocks/>
          </p:cNvCxnSpPr>
          <p:nvPr/>
        </p:nvCxnSpPr>
        <p:spPr>
          <a:xfrm rot="10800000" flipV="1">
            <a:off x="4885820" y="3671153"/>
            <a:ext cx="1421514" cy="684795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4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2" name="Group 151"/>
          <p:cNvGrpSpPr/>
          <p:nvPr/>
        </p:nvGrpSpPr>
        <p:grpSpPr>
          <a:xfrm>
            <a:off x="5158386" y="4366102"/>
            <a:ext cx="6079121" cy="815048"/>
            <a:chOff x="5389976" y="1256426"/>
            <a:chExt cx="3334710" cy="611286"/>
          </a:xfrm>
          <a:noFill/>
        </p:grpSpPr>
        <p:sp>
          <p:nvSpPr>
            <p:cNvPr id="153" name="Round Same Side Corner Rectangle 152"/>
            <p:cNvSpPr/>
            <p:nvPr/>
          </p:nvSpPr>
          <p:spPr>
            <a:xfrm rot="5400000">
              <a:off x="7085757" y="228784"/>
              <a:ext cx="611285" cy="2666572"/>
            </a:xfrm>
            <a:prstGeom prst="round2SameRect">
              <a:avLst>
                <a:gd name="adj1" fmla="val 21309"/>
                <a:gd name="adj2" fmla="val 0"/>
              </a:avLst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54" name="Round Same Side Corner Rectangle 153"/>
            <p:cNvSpPr/>
            <p:nvPr/>
          </p:nvSpPr>
          <p:spPr>
            <a:xfrm rot="16200000">
              <a:off x="5418402" y="1228000"/>
              <a:ext cx="611285" cy="668138"/>
            </a:xfrm>
            <a:prstGeom prst="round2SameRect">
              <a:avLst>
                <a:gd name="adj1" fmla="val 21309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155" name="TextBox 154"/>
          <p:cNvSpPr txBox="1"/>
          <p:nvPr/>
        </p:nvSpPr>
        <p:spPr>
          <a:xfrm>
            <a:off x="6428580" y="4383777"/>
            <a:ext cx="3867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ODS que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están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estancados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cxnSp>
        <p:nvCxnSpPr>
          <p:cNvPr id="156" name="Elbow Connector 155"/>
          <p:cNvCxnSpPr>
            <a:cxnSpLocks/>
          </p:cNvCxnSpPr>
          <p:nvPr/>
        </p:nvCxnSpPr>
        <p:spPr>
          <a:xfrm rot="10800000" flipV="1">
            <a:off x="3880118" y="4773620"/>
            <a:ext cx="2427215" cy="649863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3" name="Group 162"/>
          <p:cNvGrpSpPr/>
          <p:nvPr/>
        </p:nvGrpSpPr>
        <p:grpSpPr>
          <a:xfrm>
            <a:off x="5158385" y="5458416"/>
            <a:ext cx="6079122" cy="815048"/>
            <a:chOff x="5389976" y="1256426"/>
            <a:chExt cx="3334710" cy="611286"/>
          </a:xfrm>
          <a:noFill/>
        </p:grpSpPr>
        <p:sp>
          <p:nvSpPr>
            <p:cNvPr id="164" name="Round Same Side Corner Rectangle 163"/>
            <p:cNvSpPr/>
            <p:nvPr/>
          </p:nvSpPr>
          <p:spPr>
            <a:xfrm rot="5400000">
              <a:off x="7085757" y="228784"/>
              <a:ext cx="611285" cy="2666572"/>
            </a:xfrm>
            <a:prstGeom prst="round2SameRect">
              <a:avLst>
                <a:gd name="adj1" fmla="val 21309"/>
                <a:gd name="adj2" fmla="val 0"/>
              </a:avLst>
            </a:prstGeom>
            <a:grpFill/>
            <a:ln>
              <a:solidFill>
                <a:srgbClr val="FF5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sp>
          <p:nvSpPr>
            <p:cNvPr id="165" name="Round Same Side Corner Rectangle 164"/>
            <p:cNvSpPr/>
            <p:nvPr/>
          </p:nvSpPr>
          <p:spPr>
            <a:xfrm rot="16200000">
              <a:off x="5418402" y="1228000"/>
              <a:ext cx="611285" cy="668138"/>
            </a:xfrm>
            <a:prstGeom prst="round2SameRect">
              <a:avLst>
                <a:gd name="adj1" fmla="val 21309"/>
                <a:gd name="adj2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</p:grpSp>
      <p:sp>
        <p:nvSpPr>
          <p:cNvPr id="166" name="TextBox 165"/>
          <p:cNvSpPr txBox="1"/>
          <p:nvPr/>
        </p:nvSpPr>
        <p:spPr>
          <a:xfrm>
            <a:off x="6419342" y="5476092"/>
            <a:ext cx="3867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ODS que se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están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quedando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atrás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cxnSp>
        <p:nvCxnSpPr>
          <p:cNvPr id="179" name="Elbow Connector 178"/>
          <p:cNvCxnSpPr>
            <a:cxnSpLocks/>
          </p:cNvCxnSpPr>
          <p:nvPr/>
        </p:nvCxnSpPr>
        <p:spPr>
          <a:xfrm rot="10800000">
            <a:off x="4260812" y="3968388"/>
            <a:ext cx="2046520" cy="1897553"/>
          </a:xfrm>
          <a:prstGeom prst="bentConnector3">
            <a:avLst>
              <a:gd name="adj1" fmla="val 50000"/>
            </a:avLst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Rounded Rectangle 193"/>
          <p:cNvSpPr/>
          <p:nvPr/>
        </p:nvSpPr>
        <p:spPr>
          <a:xfrm>
            <a:off x="2220190" y="1953789"/>
            <a:ext cx="760461" cy="29834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&gt;75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%</a:t>
            </a:r>
          </a:p>
        </p:txBody>
      </p:sp>
      <p:sp>
        <p:nvSpPr>
          <p:cNvPr id="195" name="Rounded Rectangle 194"/>
          <p:cNvSpPr/>
          <p:nvPr/>
        </p:nvSpPr>
        <p:spPr>
          <a:xfrm>
            <a:off x="2220190" y="2264902"/>
            <a:ext cx="760461" cy="298341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&gt;50%,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&lt;=75%</a:t>
            </a:r>
          </a:p>
        </p:txBody>
      </p:sp>
      <p:sp>
        <p:nvSpPr>
          <p:cNvPr id="196" name="Rounded Rectangle 195"/>
          <p:cNvSpPr/>
          <p:nvPr/>
        </p:nvSpPr>
        <p:spPr>
          <a:xfrm>
            <a:off x="2220190" y="2576015"/>
            <a:ext cx="760461" cy="29834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&gt;25%, &lt;=50%</a:t>
            </a:r>
          </a:p>
        </p:txBody>
      </p:sp>
      <p:sp>
        <p:nvSpPr>
          <p:cNvPr id="197" name="Rounded Rectangle 196"/>
          <p:cNvSpPr/>
          <p:nvPr/>
        </p:nvSpPr>
        <p:spPr>
          <a:xfrm>
            <a:off x="2220190" y="2887130"/>
            <a:ext cx="760461" cy="298341"/>
          </a:xfrm>
          <a:prstGeom prst="round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&lt;=25%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ACD56766-5A73-FBA0-3AB4-97FA484A1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2437" y="2566779"/>
            <a:ext cx="525600" cy="52560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13559627-9121-B999-5EC3-729870A830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1753" y="2583738"/>
            <a:ext cx="525600" cy="52560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8226D6C-5DF1-BA11-CC9D-F87C55661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7477" y="2580598"/>
            <a:ext cx="525600" cy="5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3080FC62-B4F5-DAF2-FD65-A09AE5E964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6386" y="3714198"/>
            <a:ext cx="525600" cy="525600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F8D7A2A-6005-C264-D52A-0E782E96E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187" y="3701870"/>
            <a:ext cx="525600" cy="5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8C75F8E3-CAEA-F4F3-8634-10CCB4A9B8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8701" y="3701870"/>
            <a:ext cx="525600" cy="525600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1C4F455F-0F91-671A-A51A-D4F1E70205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55215" y="3710520"/>
            <a:ext cx="525600" cy="525600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FEEC051-8029-A1F3-339D-E3DD057D8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016" y="3711337"/>
            <a:ext cx="525600" cy="5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1FB5F21E-567F-4B7E-E004-422F2AC5511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46817" y="3710520"/>
            <a:ext cx="525600" cy="525600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EEC06DA4-D273-7D4C-FE3E-967C75C2C1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37535" y="3719544"/>
            <a:ext cx="525600" cy="525600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D50D5D6C-ECC1-42C1-4471-3242A4480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253" y="3710703"/>
            <a:ext cx="525600" cy="5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Imagen 59">
            <a:extLst>
              <a:ext uri="{FF2B5EF4-FFF2-40B4-BE49-F238E27FC236}">
                <a16:creationId xmlns:a16="http://schemas.microsoft.com/office/drawing/2014/main" id="{FECD67ED-346F-4546-6446-4BB92D944A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06736" y="4777646"/>
            <a:ext cx="525600" cy="525600"/>
          </a:xfrm>
          <a:prstGeom prst="rect">
            <a:avLst/>
          </a:prstGeom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id="{EE5DADED-5FEB-EAAD-CBFF-84D5E96989C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12601" y="4784812"/>
            <a:ext cx="525600" cy="525600"/>
          </a:xfrm>
          <a:prstGeom prst="rect">
            <a:avLst/>
          </a:prstGeom>
        </p:spPr>
      </p:pic>
      <p:pic>
        <p:nvPicPr>
          <p:cNvPr id="64" name="Imagen 63">
            <a:extLst>
              <a:ext uri="{FF2B5EF4-FFF2-40B4-BE49-F238E27FC236}">
                <a16:creationId xmlns:a16="http://schemas.microsoft.com/office/drawing/2014/main" id="{78A8B16B-9905-8BD6-A2D5-50DBBAAB595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12923" y="4776510"/>
            <a:ext cx="525600" cy="525600"/>
          </a:xfrm>
          <a:prstGeom prst="rect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0706C74E-1D23-7E3B-D7DA-DE1D7048A89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23235" y="4768392"/>
            <a:ext cx="525600" cy="525600"/>
          </a:xfrm>
          <a:prstGeom prst="rect">
            <a:avLst/>
          </a:prstGeom>
        </p:spPr>
      </p:pic>
      <p:pic>
        <p:nvPicPr>
          <p:cNvPr id="68" name="Imagen 67">
            <a:extLst>
              <a:ext uri="{FF2B5EF4-FFF2-40B4-BE49-F238E27FC236}">
                <a16:creationId xmlns:a16="http://schemas.microsoft.com/office/drawing/2014/main" id="{9614EBB4-9E1A-F61D-8E5D-DE9A1548257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215052" y="4784717"/>
            <a:ext cx="525600" cy="525600"/>
          </a:xfrm>
          <a:prstGeom prst="rect">
            <a:avLst/>
          </a:prstGeom>
        </p:spPr>
      </p:pic>
      <p:pic>
        <p:nvPicPr>
          <p:cNvPr id="71" name="Imagen 70">
            <a:extLst>
              <a:ext uri="{FF2B5EF4-FFF2-40B4-BE49-F238E27FC236}">
                <a16:creationId xmlns:a16="http://schemas.microsoft.com/office/drawing/2014/main" id="{098C3D4F-5991-4D24-D89D-022AFF5B856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54542" y="5917437"/>
            <a:ext cx="591664" cy="5112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5966388-791A-67F7-03B2-813A722BDE6E}"/>
              </a:ext>
            </a:extLst>
          </p:cNvPr>
          <p:cNvSpPr txBox="1"/>
          <p:nvPr/>
        </p:nvSpPr>
        <p:spPr>
          <a:xfrm>
            <a:off x="1697350" y="6456388"/>
            <a:ext cx="28504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Fuente: DANE, 2024. Elaboración DSEPP-DNP.</a:t>
            </a:r>
            <a:endParaRPr lang="en-US" sz="1100" dirty="0"/>
          </a:p>
        </p:txBody>
      </p:sp>
      <p:pic>
        <p:nvPicPr>
          <p:cNvPr id="23" name="Picture 6">
            <a:extLst>
              <a:ext uri="{FF2B5EF4-FFF2-40B4-BE49-F238E27FC236}">
                <a16:creationId xmlns:a16="http://schemas.microsoft.com/office/drawing/2014/main" id="{C3E1BCB1-EA55-55F3-01D2-E0DE9F595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776" y="34714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88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500"/>
                            </p:stCondLst>
                            <p:childTnLst>
                              <p:par>
                                <p:cTn id="9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0"/>
                            </p:stCondLst>
                            <p:childTnLst>
                              <p:par>
                                <p:cTn id="10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500"/>
                            </p:stCondLst>
                            <p:childTnLst>
                              <p:par>
                                <p:cTn id="10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6500"/>
                            </p:stCondLst>
                            <p:childTnLst>
                              <p:par>
                                <p:cTn id="14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7000"/>
                            </p:stCondLst>
                            <p:childTnLst>
                              <p:par>
                                <p:cTn id="14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7500"/>
                            </p:stCondLst>
                            <p:childTnLst>
                              <p:par>
                                <p:cTn id="15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8000"/>
                            </p:stCondLst>
                            <p:childTnLst>
                              <p:par>
                                <p:cTn id="156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5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85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8500"/>
                            </p:stCondLst>
                            <p:childTnLst>
                              <p:par>
                                <p:cTn id="1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7" grpId="0" animBg="1"/>
      <p:bldP spid="48" grpId="0" animBg="1"/>
      <p:bldP spid="138" grpId="0"/>
      <p:bldP spid="148" grpId="0"/>
      <p:bldP spid="155" grpId="0"/>
      <p:bldP spid="166" grpId="0"/>
      <p:bldP spid="194" grpId="0" animBg="1"/>
      <p:bldP spid="195" grpId="0" animBg="1"/>
      <p:bldP spid="196" grpId="0" animBg="1"/>
      <p:bldP spid="197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Carta&#10;&#10;Descripción generada automáticamente">
            <a:extLst>
              <a:ext uri="{FF2B5EF4-FFF2-40B4-BE49-F238E27FC236}">
                <a16:creationId xmlns:a16="http://schemas.microsoft.com/office/drawing/2014/main" id="{88D333F1-504C-1BFE-F6C9-1186EA3CE3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07F6334-A274-D476-5D2E-248B8D131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4524" y="1081651"/>
            <a:ext cx="9499369" cy="876508"/>
          </a:xfrm>
          <a:noFill/>
        </p:spPr>
        <p:txBody>
          <a:bodyPr/>
          <a:lstStyle/>
          <a:p>
            <a:pPr algn="just"/>
            <a:r>
              <a:rPr lang="es-ES" sz="1800" b="1" dirty="0"/>
              <a:t>El Cuarto Reporte Nacional Voluntario de Colombia, presentado ante la plenaria de las Naciones Unidas en julio de 2024, refuerza el compromiso global con la erradicación del hambre.</a:t>
            </a:r>
            <a:endParaRPr lang="es-CO" sz="1800" b="1" dirty="0"/>
          </a:p>
        </p:txBody>
      </p:sp>
      <p:pic>
        <p:nvPicPr>
          <p:cNvPr id="4" name="Marcador de contenido 1079">
            <a:extLst>
              <a:ext uri="{FF2B5EF4-FFF2-40B4-BE49-F238E27FC236}">
                <a16:creationId xmlns:a16="http://schemas.microsoft.com/office/drawing/2014/main" id="{48C9CD34-4AA1-6DE6-DAAA-2AA1D51501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3070" y="2390042"/>
            <a:ext cx="6276975" cy="353883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29F9C9F-78A9-1895-89F1-F022D57206EE}"/>
              </a:ext>
            </a:extLst>
          </p:cNvPr>
          <p:cNvSpPr txBox="1"/>
          <p:nvPr/>
        </p:nvSpPr>
        <p:spPr>
          <a:xfrm>
            <a:off x="5212944" y="5928872"/>
            <a:ext cx="637710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CO" sz="1200" dirty="0"/>
              <a:t>Presentación del Cuarto Reporte Nacional Voluntario (VNR) ante el Foro Político de Alto Nivel (HLPF) </a:t>
            </a:r>
          </a:p>
          <a:p>
            <a:endParaRPr lang="es-CO" sz="1200" dirty="0"/>
          </a:p>
          <a:p>
            <a:r>
              <a:rPr lang="es-CO" sz="1200" dirty="0"/>
              <a:t>New York - ONU, 16 de julio de 2024.</a:t>
            </a:r>
            <a:endParaRPr lang="en-US" sz="12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B345305-0328-28E4-4170-7B4822FBC202}"/>
              </a:ext>
            </a:extLst>
          </p:cNvPr>
          <p:cNvSpPr txBox="1">
            <a:spLocks/>
          </p:cNvSpPr>
          <p:nvPr/>
        </p:nvSpPr>
        <p:spPr>
          <a:xfrm>
            <a:off x="982098" y="2554684"/>
            <a:ext cx="3374144" cy="322166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just"/>
            <a:r>
              <a:rPr lang="es-MX" sz="1600" dirty="0">
                <a:latin typeface="Verdana"/>
                <a:ea typeface="Verdana"/>
              </a:rPr>
              <a:t>Los </a:t>
            </a:r>
            <a:r>
              <a:rPr lang="es-MX" sz="1600" b="1" dirty="0">
                <a:latin typeface="Verdana"/>
                <a:ea typeface="Verdana"/>
              </a:rPr>
              <a:t>Reportes Nacionales Voluntarios </a:t>
            </a:r>
            <a:r>
              <a:rPr lang="es-MX" sz="1600" dirty="0">
                <a:latin typeface="Verdana"/>
                <a:ea typeface="Verdana"/>
              </a:rPr>
              <a:t>(VNR) permiten a Colombia evaluar y comunicar su </a:t>
            </a:r>
            <a:r>
              <a:rPr lang="es-MX" sz="1600" b="1" dirty="0">
                <a:latin typeface="Verdana"/>
                <a:ea typeface="Verdana"/>
              </a:rPr>
              <a:t>progreso en los ODS</a:t>
            </a:r>
            <a:r>
              <a:rPr lang="es-MX" sz="1600" dirty="0">
                <a:latin typeface="Verdana"/>
                <a:ea typeface="Verdana"/>
              </a:rPr>
              <a:t>, identificando desafíos y recomendaciones para </a:t>
            </a:r>
            <a:r>
              <a:rPr lang="es-MX" sz="1600" b="1" dirty="0">
                <a:latin typeface="Verdana"/>
                <a:ea typeface="Verdana"/>
              </a:rPr>
              <a:t>acelerar su cumplimiento</a:t>
            </a:r>
            <a:r>
              <a:rPr lang="es-MX" sz="1600" dirty="0">
                <a:latin typeface="Verdana"/>
                <a:ea typeface="Verdana"/>
              </a:rPr>
              <a:t>.</a:t>
            </a:r>
          </a:p>
          <a:p>
            <a:pPr algn="just"/>
            <a:br>
              <a:rPr lang="es-MX" sz="1600" dirty="0"/>
            </a:br>
            <a:r>
              <a:rPr lang="es-MX" sz="1600" dirty="0">
                <a:latin typeface="Verdana"/>
                <a:ea typeface="Verdana"/>
              </a:rPr>
              <a:t>A través de estos informes, </a:t>
            </a:r>
            <a:r>
              <a:rPr lang="es-MX" sz="1600" b="1" dirty="0">
                <a:latin typeface="Verdana"/>
                <a:ea typeface="Verdana"/>
              </a:rPr>
              <a:t>Colombia</a:t>
            </a:r>
            <a:r>
              <a:rPr lang="es-MX" sz="1600" dirty="0">
                <a:latin typeface="Verdana"/>
                <a:ea typeface="Verdana"/>
              </a:rPr>
              <a:t> se ha convertido en un </a:t>
            </a:r>
            <a:r>
              <a:rPr lang="es-MX" sz="1600" b="1" dirty="0">
                <a:latin typeface="Verdana"/>
                <a:ea typeface="Verdana"/>
              </a:rPr>
              <a:t>país líder </a:t>
            </a:r>
            <a:r>
              <a:rPr lang="es-MX" sz="1600" dirty="0">
                <a:latin typeface="Verdana"/>
                <a:ea typeface="Verdana"/>
              </a:rPr>
              <a:t>en la región que reafirma su compromiso con el </a:t>
            </a:r>
            <a:r>
              <a:rPr lang="es-MX" sz="1600" b="1" dirty="0">
                <a:latin typeface="Verdana"/>
                <a:ea typeface="Verdana"/>
              </a:rPr>
              <a:t>desarrollo sostenible y los derechos humanos.</a:t>
            </a:r>
            <a:endParaRPr lang="es-MX" sz="1600" dirty="0"/>
          </a:p>
        </p:txBody>
      </p:sp>
      <p:pic>
        <p:nvPicPr>
          <p:cNvPr id="3" name="Picture 30" descr="A white bowl with steam and text&#10;&#10;Description automatically generated">
            <a:extLst>
              <a:ext uri="{FF2B5EF4-FFF2-40B4-BE49-F238E27FC236}">
                <a16:creationId xmlns:a16="http://schemas.microsoft.com/office/drawing/2014/main" id="{937F6C61-43AB-9030-32DB-94CB6F3BCF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45" y="1081651"/>
            <a:ext cx="762012" cy="87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8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Carta&#10;&#10;Descripción generada automáticamente">
            <a:extLst>
              <a:ext uri="{FF2B5EF4-FFF2-40B4-BE49-F238E27FC236}">
                <a16:creationId xmlns:a16="http://schemas.microsoft.com/office/drawing/2014/main" id="{88D333F1-504C-1BFE-F6C9-1186EA3CE3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2311294" y="-77206"/>
            <a:ext cx="9669642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07F6334-A274-D476-5D2E-248B8D131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8812" y="1181815"/>
            <a:ext cx="9499369" cy="876508"/>
          </a:xfrm>
          <a:noFill/>
        </p:spPr>
        <p:txBody>
          <a:bodyPr/>
          <a:lstStyle/>
          <a:p>
            <a:r>
              <a:rPr lang="es-CO" dirty="0"/>
              <a:t>Construcción participativa del Reporte Nacional Voluntario 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8B345305-0328-28E4-4170-7B4822FBC202}"/>
              </a:ext>
            </a:extLst>
          </p:cNvPr>
          <p:cNvSpPr txBox="1">
            <a:spLocks/>
          </p:cNvSpPr>
          <p:nvPr/>
        </p:nvSpPr>
        <p:spPr>
          <a:xfrm>
            <a:off x="1015050" y="2707207"/>
            <a:ext cx="4127023" cy="3221665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800" b="1" dirty="0">
                <a:solidFill>
                  <a:srgbClr val="096634"/>
                </a:solidFill>
                <a:latin typeface="Verdana"/>
                <a:ea typeface="Verdana"/>
              </a:rPr>
              <a:t>4 Talleres participativos </a:t>
            </a:r>
            <a:r>
              <a:rPr lang="es-MX" sz="1800" dirty="0">
                <a:solidFill>
                  <a:schemeClr val="tx1"/>
                </a:solidFill>
                <a:latin typeface="Verdana"/>
                <a:ea typeface="Verdana"/>
              </a:rPr>
              <a:t>Sector público y privado, líderes comunitarios, organizaciones no gubernamentales y academia.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1800" dirty="0">
              <a:solidFill>
                <a:schemeClr val="tx1"/>
              </a:solidFill>
              <a:latin typeface="Verdana"/>
              <a:ea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800" b="1" dirty="0">
                <a:solidFill>
                  <a:srgbClr val="096634"/>
                </a:solidFill>
                <a:latin typeface="Verdana"/>
                <a:ea typeface="Verdana"/>
              </a:rPr>
              <a:t>Un taller en La Guajira con actores locales: </a:t>
            </a:r>
            <a:r>
              <a:rPr lang="es-MX" sz="1800" dirty="0">
                <a:solidFill>
                  <a:schemeClr val="tx1"/>
                </a:solidFill>
                <a:latin typeface="Verdana"/>
                <a:ea typeface="Verdana"/>
              </a:rPr>
              <a:t>Gobernanza Interinstitucional: Oportunidades y Desafíos en la Superación del Hambre en La Guajira </a:t>
            </a:r>
          </a:p>
          <a:p>
            <a:endParaRPr lang="es-MX" sz="1600" dirty="0">
              <a:solidFill>
                <a:srgbClr val="096634"/>
              </a:solidFill>
              <a:latin typeface="Verdana"/>
              <a:ea typeface="Verdana"/>
            </a:endParaRPr>
          </a:p>
        </p:txBody>
      </p:sp>
      <p:pic>
        <p:nvPicPr>
          <p:cNvPr id="3" name="Picture 30" descr="A white bowl with steam and text&#10;&#10;Description automatically generated">
            <a:extLst>
              <a:ext uri="{FF2B5EF4-FFF2-40B4-BE49-F238E27FC236}">
                <a16:creationId xmlns:a16="http://schemas.microsoft.com/office/drawing/2014/main" id="{937F6C61-43AB-9030-32DB-94CB6F3BC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045" y="1081651"/>
            <a:ext cx="762012" cy="876508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2833F6B9-3A81-3641-ECF0-C9CD0594B218}"/>
              </a:ext>
            </a:extLst>
          </p:cNvPr>
          <p:cNvGrpSpPr/>
          <p:nvPr/>
        </p:nvGrpSpPr>
        <p:grpSpPr>
          <a:xfrm>
            <a:off x="7357179" y="2061391"/>
            <a:ext cx="4787832" cy="4809698"/>
            <a:chOff x="899875" y="954321"/>
            <a:chExt cx="6039190" cy="6039190"/>
          </a:xfrm>
        </p:grpSpPr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5C96B177-CAB5-8881-90AC-5868D5537277}"/>
                </a:ext>
              </a:extLst>
            </p:cNvPr>
            <p:cNvSpPr/>
            <p:nvPr/>
          </p:nvSpPr>
          <p:spPr>
            <a:xfrm>
              <a:off x="899875" y="954321"/>
              <a:ext cx="6039190" cy="603919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DA73C"/>
            </a:solidFill>
            <a:ln w="12700">
              <a:solidFill>
                <a:srgbClr val="DDA73C"/>
              </a:solidFill>
            </a:ln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44D155EE-D469-BB37-D92F-6E22F8810450}"/>
                </a:ext>
              </a:extLst>
            </p:cNvPr>
            <p:cNvSpPr/>
            <p:nvPr/>
          </p:nvSpPr>
          <p:spPr>
            <a:xfrm>
              <a:off x="1126654" y="1181100"/>
              <a:ext cx="5585632" cy="5585632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-16667" t="-10609" r="-30811" b="-1"/>
              </a:stretch>
            </a:blipFill>
            <a:ln>
              <a:solidFill>
                <a:srgbClr val="DDA73C"/>
              </a:solidFill>
            </a:ln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B25D2CA9-BD23-11B6-B2BE-E415D5577F52}"/>
              </a:ext>
            </a:extLst>
          </p:cNvPr>
          <p:cNvGrpSpPr/>
          <p:nvPr/>
        </p:nvGrpSpPr>
        <p:grpSpPr>
          <a:xfrm>
            <a:off x="5157788" y="2061391"/>
            <a:ext cx="3598360" cy="3614794"/>
            <a:chOff x="2762289" y="5288025"/>
            <a:chExt cx="4538835" cy="4538835"/>
          </a:xfrm>
        </p:grpSpPr>
        <p:grpSp>
          <p:nvGrpSpPr>
            <p:cNvPr id="13" name="Group 7">
              <a:extLst>
                <a:ext uri="{FF2B5EF4-FFF2-40B4-BE49-F238E27FC236}">
                  <a16:creationId xmlns:a16="http://schemas.microsoft.com/office/drawing/2014/main" id="{79A470D5-CF19-FF6A-859B-76002E0CA107}"/>
                </a:ext>
              </a:extLst>
            </p:cNvPr>
            <p:cNvGrpSpPr/>
            <p:nvPr/>
          </p:nvGrpSpPr>
          <p:grpSpPr>
            <a:xfrm>
              <a:off x="2762289" y="5288025"/>
              <a:ext cx="4538835" cy="4538835"/>
              <a:chOff x="0" y="0"/>
              <a:chExt cx="812800" cy="812800"/>
            </a:xfrm>
          </p:grpSpPr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EB95223A-09B4-42BF-2086-01961214414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89B031"/>
              </a:solidFill>
              <a:ln w="12700">
                <a:solidFill>
                  <a:srgbClr val="89B031"/>
                </a:solidFill>
              </a:ln>
              <a:effectLst>
                <a:outerShdw dist="38100" dir="2700000" algn="tl" rotWithShape="0">
                  <a:prstClr val="black">
                    <a:alpha val="15000"/>
                  </a:prstClr>
                </a:outerShdw>
              </a:effectLst>
            </p:spPr>
            <p:txBody>
              <a:bodyPr/>
              <a:lstStyle/>
              <a:p>
                <a:endParaRPr lang="es-CO" dirty="0"/>
              </a:p>
            </p:txBody>
          </p:sp>
        </p:grpSp>
        <p:grpSp>
          <p:nvGrpSpPr>
            <p:cNvPr id="14" name="Group 9">
              <a:extLst>
                <a:ext uri="{FF2B5EF4-FFF2-40B4-BE49-F238E27FC236}">
                  <a16:creationId xmlns:a16="http://schemas.microsoft.com/office/drawing/2014/main" id="{86F96B2D-D46D-8FD0-FCDA-A1C4DC6FC054}"/>
                </a:ext>
              </a:extLst>
            </p:cNvPr>
            <p:cNvGrpSpPr/>
            <p:nvPr/>
          </p:nvGrpSpPr>
          <p:grpSpPr>
            <a:xfrm>
              <a:off x="3004205" y="5529941"/>
              <a:ext cx="4054998" cy="4054998"/>
              <a:chOff x="27495" y="27495"/>
              <a:chExt cx="757809" cy="757809"/>
            </a:xfrm>
          </p:grpSpPr>
          <p:sp>
            <p:nvSpPr>
              <p:cNvPr id="15" name="Freeform 10">
                <a:extLst>
                  <a:ext uri="{FF2B5EF4-FFF2-40B4-BE49-F238E27FC236}">
                    <a16:creationId xmlns:a16="http://schemas.microsoft.com/office/drawing/2014/main" id="{D3E30457-C37A-FB4E-C69F-82C3702BCD62}"/>
                  </a:ext>
                </a:extLst>
              </p:cNvPr>
              <p:cNvSpPr/>
              <p:nvPr/>
            </p:nvSpPr>
            <p:spPr>
              <a:xfrm>
                <a:off x="27495" y="27495"/>
                <a:ext cx="757809" cy="757809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29080" t="-17448" r="-27708"/>
                </a:stretch>
              </a:blipFill>
              <a:ln>
                <a:noFill/>
              </a:ln>
            </p:spPr>
            <p:txBody>
              <a:bodyPr/>
              <a:lstStyle/>
              <a:p>
                <a:endParaRPr lang="es-C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581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3">
            <a:extLst>
              <a:ext uri="{FF2B5EF4-FFF2-40B4-BE49-F238E27FC236}">
                <a16:creationId xmlns:a16="http://schemas.microsoft.com/office/drawing/2014/main" id="{C5CF1DFA-350B-43D8-47EA-AE19EC175071}"/>
              </a:ext>
            </a:extLst>
          </p:cNvPr>
          <p:cNvSpPr/>
          <p:nvPr/>
        </p:nvSpPr>
        <p:spPr>
          <a:xfrm>
            <a:off x="9347199" y="-4"/>
            <a:ext cx="2844799" cy="6950407"/>
          </a:xfrm>
          <a:prstGeom prst="rect">
            <a:avLst/>
          </a:prstGeom>
          <a:blipFill>
            <a:blip r:embed="rId3"/>
            <a:stretch>
              <a:fillRect l="-73214" t="-34154" r="-92620" b="-36508"/>
            </a:stretch>
          </a:blipFill>
        </p:spPr>
        <p:txBody>
          <a:bodyPr/>
          <a:lstStyle/>
          <a:p>
            <a:pPr defTabSz="609630">
              <a:defRPr/>
            </a:pPr>
            <a:endParaRPr lang="es-CO" sz="1200">
              <a:solidFill>
                <a:prstClr val="black"/>
              </a:solidFill>
              <a:latin typeface="Helvetica"/>
            </a:endParaRPr>
          </a:p>
        </p:txBody>
      </p:sp>
      <p:pic>
        <p:nvPicPr>
          <p:cNvPr id="7" name="Imagen 6" descr="Carta&#10;&#10;Descripción generada automáticamente">
            <a:extLst>
              <a:ext uri="{FF2B5EF4-FFF2-40B4-BE49-F238E27FC236}">
                <a16:creationId xmlns:a16="http://schemas.microsoft.com/office/drawing/2014/main" id="{88D333F1-504C-1BFE-F6C9-1186EA3CE3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-353699" y="92413"/>
            <a:ext cx="9669642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07F6334-A274-D476-5D2E-248B8D131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3088" y="988661"/>
            <a:ext cx="7647550" cy="876508"/>
          </a:xfrm>
          <a:noFill/>
        </p:spPr>
        <p:txBody>
          <a:bodyPr/>
          <a:lstStyle/>
          <a:p>
            <a:r>
              <a:rPr lang="es-CO" sz="2400" b="1" dirty="0"/>
              <a:t>Una apuesta por el </a:t>
            </a:r>
            <a:br>
              <a:rPr lang="es-CO" sz="2400" b="1" dirty="0"/>
            </a:br>
            <a:r>
              <a:rPr lang="es-CO" sz="3200" b="1" dirty="0"/>
              <a:t>Derecho Humano a la Alimentación</a:t>
            </a:r>
            <a:endParaRPr lang="es-CO" sz="2400" b="1" dirty="0"/>
          </a:p>
        </p:txBody>
      </p:sp>
      <p:pic>
        <p:nvPicPr>
          <p:cNvPr id="3" name="Picture 30" descr="A white bowl with steam and text&#10;&#10;Description automatically generated">
            <a:extLst>
              <a:ext uri="{FF2B5EF4-FFF2-40B4-BE49-F238E27FC236}">
                <a16:creationId xmlns:a16="http://schemas.microsoft.com/office/drawing/2014/main" id="{937F6C61-43AB-9030-32DB-94CB6F3BCF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45" y="1081651"/>
            <a:ext cx="762012" cy="876508"/>
          </a:xfrm>
          <a:prstGeom prst="rect">
            <a:avLst/>
          </a:prstGeom>
        </p:spPr>
      </p:pic>
      <p:sp>
        <p:nvSpPr>
          <p:cNvPr id="19" name="TextBox 14">
            <a:extLst>
              <a:ext uri="{FF2B5EF4-FFF2-40B4-BE49-F238E27FC236}">
                <a16:creationId xmlns:a16="http://schemas.microsoft.com/office/drawing/2014/main" id="{57A218EF-6AB5-9A4B-1A84-516F145FD191}"/>
              </a:ext>
            </a:extLst>
          </p:cNvPr>
          <p:cNvSpPr txBox="1"/>
          <p:nvPr/>
        </p:nvSpPr>
        <p:spPr>
          <a:xfrm>
            <a:off x="798681" y="2429203"/>
            <a:ext cx="4141088" cy="4001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marR="0" lvl="0" indent="-28575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_tradnl" sz="1600" dirty="0">
                <a:solidFill>
                  <a:schemeClr val="accent6">
                    <a:lumMod val="75000"/>
                  </a:schemeClr>
                </a:solidFill>
                <a:latin typeface="Verdana"/>
                <a:ea typeface="Verdana"/>
                <a:cs typeface="+mj-cs"/>
              </a:rPr>
              <a:t>El Gobierno del Cambio busca transitar hacia un enfoque de política pública que reconoce la alimentación como un </a:t>
            </a:r>
            <a:r>
              <a:rPr lang="es-ES_tradnl" sz="1600" b="1" dirty="0">
                <a:solidFill>
                  <a:schemeClr val="accent6">
                    <a:lumMod val="75000"/>
                  </a:schemeClr>
                </a:solidFill>
                <a:latin typeface="Verdana"/>
                <a:ea typeface="Verdana"/>
                <a:cs typeface="+mj-cs"/>
              </a:rPr>
              <a:t>derecho humano </a:t>
            </a:r>
            <a:r>
              <a:rPr lang="es-ES_tradnl" sz="1600" dirty="0">
                <a:solidFill>
                  <a:schemeClr val="accent6">
                    <a:lumMod val="75000"/>
                  </a:schemeClr>
                </a:solidFill>
                <a:latin typeface="Verdana"/>
                <a:ea typeface="Verdana"/>
                <a:cs typeface="+mj-cs"/>
              </a:rPr>
              <a:t>y busca superar la perspectiva asistencialista tradicional. </a:t>
            </a:r>
          </a:p>
          <a:p>
            <a:pPr marL="285750" marR="0" lvl="0" indent="-28575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ES_tradnl" sz="1600" dirty="0">
              <a:solidFill>
                <a:schemeClr val="accent6">
                  <a:lumMod val="75000"/>
                </a:schemeClr>
              </a:solidFill>
              <a:latin typeface="Verdana"/>
              <a:ea typeface="Verdana"/>
              <a:cs typeface="+mj-cs"/>
            </a:endParaRPr>
          </a:p>
          <a:p>
            <a:pPr marL="285750" marR="0" lvl="0" indent="-28575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ES_tradnl" sz="1600" dirty="0">
                <a:solidFill>
                  <a:schemeClr val="accent6">
                    <a:lumMod val="75000"/>
                  </a:schemeClr>
                </a:solidFill>
                <a:latin typeface="Verdana"/>
                <a:ea typeface="Verdana"/>
                <a:cs typeface="+mj-cs"/>
              </a:rPr>
              <a:t>Este cambio de paradigma requiere una </a:t>
            </a:r>
            <a:r>
              <a:rPr lang="es-ES_tradnl" sz="1600" b="1" dirty="0">
                <a:solidFill>
                  <a:schemeClr val="accent6">
                    <a:lumMod val="75000"/>
                  </a:schemeClr>
                </a:solidFill>
                <a:latin typeface="Verdana"/>
                <a:ea typeface="Verdana"/>
                <a:cs typeface="+mj-cs"/>
              </a:rPr>
              <a:t>reestructuración de la gobernanza </a:t>
            </a:r>
            <a:r>
              <a:rPr lang="es-ES_tradnl" sz="1600" dirty="0">
                <a:solidFill>
                  <a:schemeClr val="accent6">
                    <a:lumMod val="75000"/>
                  </a:schemeClr>
                </a:solidFill>
                <a:latin typeface="Verdana"/>
                <a:ea typeface="Verdana"/>
                <a:cs typeface="+mj-cs"/>
              </a:rPr>
              <a:t>para los sistemas agroalimentarios, la </a:t>
            </a:r>
            <a:r>
              <a:rPr lang="es-ES_tradnl" sz="1600" b="1" dirty="0">
                <a:solidFill>
                  <a:schemeClr val="accent6">
                    <a:lumMod val="75000"/>
                  </a:schemeClr>
                </a:solidFill>
                <a:latin typeface="Verdana"/>
                <a:ea typeface="Verdana"/>
                <a:cs typeface="+mj-cs"/>
              </a:rPr>
              <a:t>adopción de un enfoque intersectorial</a:t>
            </a:r>
            <a:r>
              <a:rPr lang="es-ES_tradnl" sz="1600" dirty="0">
                <a:solidFill>
                  <a:schemeClr val="accent6">
                    <a:lumMod val="75000"/>
                  </a:schemeClr>
                </a:solidFill>
                <a:latin typeface="Verdana"/>
                <a:ea typeface="Verdana"/>
                <a:cs typeface="+mj-cs"/>
              </a:rPr>
              <a:t> para atacar las trampas de pobreza y el </a:t>
            </a:r>
            <a:r>
              <a:rPr lang="es-ES_tradnl" sz="1600" b="1" dirty="0">
                <a:solidFill>
                  <a:schemeClr val="accent6">
                    <a:lumMod val="75000"/>
                  </a:schemeClr>
                </a:solidFill>
                <a:latin typeface="Verdana"/>
                <a:ea typeface="Verdana"/>
                <a:cs typeface="+mj-cs"/>
              </a:rPr>
              <a:t>fortalecimiento de las capacidades locales.</a:t>
            </a:r>
          </a:p>
          <a:p>
            <a:pPr marL="342900" marR="0" lvl="0" indent="-3429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23" name="Group 5">
            <a:extLst>
              <a:ext uri="{FF2B5EF4-FFF2-40B4-BE49-F238E27FC236}">
                <a16:creationId xmlns:a16="http://schemas.microsoft.com/office/drawing/2014/main" id="{EE545106-E33D-ED4E-C812-D47B25386BEC}"/>
              </a:ext>
            </a:extLst>
          </p:cNvPr>
          <p:cNvGrpSpPr/>
          <p:nvPr/>
        </p:nvGrpSpPr>
        <p:grpSpPr>
          <a:xfrm>
            <a:off x="5373572" y="1958159"/>
            <a:ext cx="4357866" cy="4357866"/>
            <a:chOff x="0" y="0"/>
            <a:chExt cx="812800" cy="812800"/>
          </a:xfrm>
        </p:grpSpPr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AC29D44F-E840-8B6C-79F4-30E1AD6196F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BB26"/>
            </a:solidFill>
            <a:ln w="12700">
              <a:noFill/>
            </a:ln>
          </p:spPr>
          <p:txBody>
            <a:bodyPr/>
            <a:lstStyle/>
            <a:p>
              <a:pPr defTabSz="609630">
                <a:defRPr/>
              </a:pPr>
              <a:endParaRPr lang="es-CO" sz="1200">
                <a:solidFill>
                  <a:prstClr val="black"/>
                </a:solidFill>
                <a:latin typeface="Helvetica"/>
              </a:endParaRPr>
            </a:p>
          </p:txBody>
        </p:sp>
      </p:grpSp>
      <p:grpSp>
        <p:nvGrpSpPr>
          <p:cNvPr id="25" name="Group 7">
            <a:extLst>
              <a:ext uri="{FF2B5EF4-FFF2-40B4-BE49-F238E27FC236}">
                <a16:creationId xmlns:a16="http://schemas.microsoft.com/office/drawing/2014/main" id="{8271A2E2-0B76-53DC-A297-B688D03B9881}"/>
              </a:ext>
            </a:extLst>
          </p:cNvPr>
          <p:cNvGrpSpPr/>
          <p:nvPr/>
        </p:nvGrpSpPr>
        <p:grpSpPr>
          <a:xfrm>
            <a:off x="5604374" y="2188962"/>
            <a:ext cx="3896263" cy="3896261"/>
            <a:chOff x="0" y="0"/>
            <a:chExt cx="812800" cy="812800"/>
          </a:xfrm>
        </p:grpSpPr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32CA7AA0-3FCF-CD3A-2A50-BEC2A047BB4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1" t="-17289" r="-17211" b="-39181"/>
              </a:stretch>
            </a:blipFill>
          </p:spPr>
          <p:txBody>
            <a:bodyPr/>
            <a:lstStyle/>
            <a:p>
              <a:pPr defTabSz="609630">
                <a:defRPr/>
              </a:pPr>
              <a:endParaRPr lang="es-CO" sz="1200">
                <a:solidFill>
                  <a:prstClr val="black"/>
                </a:solidFill>
                <a:latin typeface="Helvetica"/>
              </a:endParaRPr>
            </a:p>
          </p:txBody>
        </p:sp>
      </p:grpSp>
      <p:grpSp>
        <p:nvGrpSpPr>
          <p:cNvPr id="27" name="Group 9">
            <a:extLst>
              <a:ext uri="{FF2B5EF4-FFF2-40B4-BE49-F238E27FC236}">
                <a16:creationId xmlns:a16="http://schemas.microsoft.com/office/drawing/2014/main" id="{A9B75096-2D0A-A8A9-97D2-D37002F740EF}"/>
              </a:ext>
            </a:extLst>
          </p:cNvPr>
          <p:cNvGrpSpPr/>
          <p:nvPr/>
        </p:nvGrpSpPr>
        <p:grpSpPr>
          <a:xfrm>
            <a:off x="7513449" y="3952174"/>
            <a:ext cx="2998229" cy="2998229"/>
            <a:chOff x="0" y="0"/>
            <a:chExt cx="812800" cy="812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9AA60C60-9E52-4635-EBAA-7E5D9DCA6F3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noFill/>
            </a:ln>
          </p:spPr>
          <p:txBody>
            <a:bodyPr/>
            <a:lstStyle/>
            <a:p>
              <a:pPr defTabSz="609630">
                <a:defRPr/>
              </a:pPr>
              <a:endParaRPr lang="es-CO" sz="1200">
                <a:solidFill>
                  <a:prstClr val="black"/>
                </a:solidFill>
                <a:latin typeface="Helvetica"/>
              </a:endParaRPr>
            </a:p>
          </p:txBody>
        </p:sp>
      </p:grpSp>
      <p:sp>
        <p:nvSpPr>
          <p:cNvPr id="29" name="Freeform 12">
            <a:extLst>
              <a:ext uri="{FF2B5EF4-FFF2-40B4-BE49-F238E27FC236}">
                <a16:creationId xmlns:a16="http://schemas.microsoft.com/office/drawing/2014/main" id="{5615A558-766B-9FCA-D553-CEF08306AB23}"/>
              </a:ext>
            </a:extLst>
          </p:cNvPr>
          <p:cNvSpPr/>
          <p:nvPr/>
        </p:nvSpPr>
        <p:spPr>
          <a:xfrm>
            <a:off x="7710879" y="4149605"/>
            <a:ext cx="2603369" cy="2603368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blipFill>
            <a:blip r:embed="rId8"/>
            <a:stretch>
              <a:fillRect t="-25136" b="-25136"/>
            </a:stretch>
          </a:blipFill>
        </p:spPr>
        <p:txBody>
          <a:bodyPr/>
          <a:lstStyle/>
          <a:p>
            <a:pPr defTabSz="609630">
              <a:defRPr/>
            </a:pPr>
            <a:endParaRPr lang="es-CO" sz="1200">
              <a:solidFill>
                <a:prstClr val="black"/>
              </a:solidFill>
              <a:latin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35628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: esquinas redondeadas 22">
            <a:extLst>
              <a:ext uri="{FF2B5EF4-FFF2-40B4-BE49-F238E27FC236}">
                <a16:creationId xmlns:a16="http://schemas.microsoft.com/office/drawing/2014/main" id="{619C0CFD-5C8C-90C6-8BF5-AAC59AF2DD93}"/>
              </a:ext>
            </a:extLst>
          </p:cNvPr>
          <p:cNvSpPr/>
          <p:nvPr/>
        </p:nvSpPr>
        <p:spPr>
          <a:xfrm>
            <a:off x="7970777" y="2273331"/>
            <a:ext cx="4002148" cy="4646631"/>
          </a:xfrm>
          <a:prstGeom prst="roundRect">
            <a:avLst>
              <a:gd name="adj" fmla="val 7009"/>
            </a:avLst>
          </a:prstGeom>
          <a:solidFill>
            <a:srgbClr val="DDA73C">
              <a:alpha val="9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" name="Imagen 6" descr="Carta&#10;&#10;Descripción generada automáticamente">
            <a:extLst>
              <a:ext uri="{FF2B5EF4-FFF2-40B4-BE49-F238E27FC236}">
                <a16:creationId xmlns:a16="http://schemas.microsoft.com/office/drawing/2014/main" id="{88D333F1-504C-1BFE-F6C9-1186EA3CE3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-1783735" y="39669"/>
            <a:ext cx="9669642" cy="6857990"/>
          </a:xfrm>
          <a:prstGeom prst="rect">
            <a:avLst/>
          </a:prstGeom>
        </p:spPr>
      </p:pic>
      <p:pic>
        <p:nvPicPr>
          <p:cNvPr id="3" name="Picture 30" descr="A white bowl with steam and text&#10;&#10;Description automatically generated">
            <a:extLst>
              <a:ext uri="{FF2B5EF4-FFF2-40B4-BE49-F238E27FC236}">
                <a16:creationId xmlns:a16="http://schemas.microsoft.com/office/drawing/2014/main" id="{937F6C61-43AB-9030-32DB-94CB6F3BC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045" y="1081651"/>
            <a:ext cx="762012" cy="876508"/>
          </a:xfrm>
          <a:prstGeom prst="rect">
            <a:avLst/>
          </a:prstGeom>
        </p:spPr>
      </p:pic>
      <p:sp>
        <p:nvSpPr>
          <p:cNvPr id="19" name="TextBox 14">
            <a:extLst>
              <a:ext uri="{FF2B5EF4-FFF2-40B4-BE49-F238E27FC236}">
                <a16:creationId xmlns:a16="http://schemas.microsoft.com/office/drawing/2014/main" id="{57A218EF-6AB5-9A4B-1A84-516F145FD191}"/>
              </a:ext>
            </a:extLst>
          </p:cNvPr>
          <p:cNvSpPr txBox="1"/>
          <p:nvPr/>
        </p:nvSpPr>
        <p:spPr>
          <a:xfrm>
            <a:off x="798681" y="2429203"/>
            <a:ext cx="4141088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marR="0" lvl="0" indent="-3429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42CD1FFF-F7A2-D57C-A86E-5B2D3B48CD36}"/>
              </a:ext>
            </a:extLst>
          </p:cNvPr>
          <p:cNvSpPr txBox="1"/>
          <p:nvPr/>
        </p:nvSpPr>
        <p:spPr>
          <a:xfrm>
            <a:off x="219075" y="1999608"/>
            <a:ext cx="7629003" cy="5078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8160" lvl="1" indent="-259080">
              <a:buFont typeface="Arial"/>
              <a:buChar char="•"/>
            </a:pPr>
            <a:r>
              <a:rPr lang="es-ES_tradnl" sz="1500" b="1" dirty="0">
                <a:solidFill>
                  <a:srgbClr val="0966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Trampas de pobreza. </a:t>
            </a:r>
            <a:r>
              <a:rPr lang="es-ES_tradnl" sz="1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pobreza en Colombia se perpetúa generación tras generación a través de ciclos viciosos en múltiples dimensiones: económicas, educativas, de salud y sociales.</a:t>
            </a:r>
          </a:p>
          <a:p>
            <a:endParaRPr lang="es-ES_tradnl" sz="15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18160" lvl="1" indent="-259080">
              <a:buFont typeface="Arial"/>
              <a:buChar char="•"/>
            </a:pPr>
            <a:r>
              <a:rPr lang="es-ES_tradnl" sz="1500" b="1" dirty="0">
                <a:solidFill>
                  <a:srgbClr val="0966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Retos de los Sistemas Agroalimentarios</a:t>
            </a:r>
            <a:r>
              <a:rPr lang="es-ES_tradnl" sz="1500" b="1" dirty="0">
                <a:solidFill>
                  <a:srgbClr val="4D72A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es-ES_tradnl" sz="15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s-ES_tradnl" sz="1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 sistemas agroalimentarios en Colombia enfrentan desafíos significativos que requieren una gobernanza integral y adaptada a las condiciones de cada territorio. </a:t>
            </a:r>
          </a:p>
          <a:p>
            <a:endParaRPr lang="es-ES_tradnl" sz="15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18160" lvl="1" indent="-259080">
              <a:buFont typeface="Arial"/>
              <a:buChar char="•"/>
            </a:pPr>
            <a:r>
              <a:rPr lang="es-ES_tradnl" sz="1500" b="1" dirty="0">
                <a:solidFill>
                  <a:srgbClr val="0966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Transparencia y lucha contra la corrupción. </a:t>
            </a:r>
            <a:r>
              <a:rPr lang="es-ES_tradnl" sz="1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corrupción agrava las condiciones de pobreza y hambre al impactar negativamente el crecimiento económico, la distribución de recursos y la efectividad de los programas de asistencia social.</a:t>
            </a:r>
          </a:p>
          <a:p>
            <a:endParaRPr lang="es-ES_tradnl" sz="15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18160" lvl="1" indent="-259080">
              <a:buFont typeface="Arial"/>
              <a:buChar char="•"/>
            </a:pPr>
            <a:r>
              <a:rPr lang="es-ES_tradnl" sz="1500" b="1" dirty="0">
                <a:solidFill>
                  <a:srgbClr val="0966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Financiamiento. </a:t>
            </a:r>
            <a:r>
              <a:rPr lang="es-ES_tradnl" sz="1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Persisten áreas que recursos financieros adicionales para garantizar el cumplimiento oportuno de las metas relacionadas con el ODS 2. </a:t>
            </a:r>
          </a:p>
          <a:p>
            <a:endParaRPr lang="es-ES_tradnl" sz="15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518160" lvl="1" indent="-259080">
              <a:buFont typeface="Arial"/>
              <a:buChar char="•"/>
            </a:pPr>
            <a:r>
              <a:rPr lang="es-ES_tradnl" sz="1500" b="1" dirty="0">
                <a:solidFill>
                  <a:srgbClr val="096634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Participación social y comunitaria. </a:t>
            </a:r>
            <a:r>
              <a:rPr lang="es-ES_tradnl" sz="15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participación social y comunitaria es fundamental para el éxito de los programas de lucha contra el hambre.</a:t>
            </a:r>
          </a:p>
          <a:p>
            <a:endParaRPr lang="es-ES_tradnl" sz="15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ítulo 8">
            <a:extLst>
              <a:ext uri="{FF2B5EF4-FFF2-40B4-BE49-F238E27FC236}">
                <a16:creationId xmlns:a16="http://schemas.microsoft.com/office/drawing/2014/main" id="{3DCF7185-0DA3-9074-01D3-05782FA3D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607" y="1129292"/>
            <a:ext cx="9499369" cy="607156"/>
          </a:xfrm>
        </p:spPr>
        <p:txBody>
          <a:bodyPr/>
          <a:lstStyle/>
          <a:p>
            <a:r>
              <a:rPr lang="en-US" sz="2800" b="1" dirty="0">
                <a:solidFill>
                  <a:srgbClr val="096634"/>
                </a:solidFill>
              </a:rPr>
              <a:t>Para </a:t>
            </a:r>
            <a:r>
              <a:rPr lang="en-US" sz="2800" b="1" dirty="0" err="1">
                <a:solidFill>
                  <a:srgbClr val="096634"/>
                </a:solidFill>
              </a:rPr>
              <a:t>avanzar</a:t>
            </a:r>
            <a:r>
              <a:rPr lang="en-US" sz="2800" b="1" dirty="0">
                <a:solidFill>
                  <a:srgbClr val="096634"/>
                </a:solidFill>
              </a:rPr>
              <a:t> </a:t>
            </a:r>
            <a:r>
              <a:rPr lang="en-US" sz="2800" b="1" dirty="0" err="1">
                <a:solidFill>
                  <a:srgbClr val="096634"/>
                </a:solidFill>
              </a:rPr>
              <a:t>hacia</a:t>
            </a:r>
            <a:r>
              <a:rPr lang="en-US" sz="2800" b="1" dirty="0">
                <a:solidFill>
                  <a:srgbClr val="096634"/>
                </a:solidFill>
              </a:rPr>
              <a:t> </a:t>
            </a:r>
            <a:r>
              <a:rPr lang="en-US" sz="2800" b="1" dirty="0" err="1">
                <a:solidFill>
                  <a:srgbClr val="096634"/>
                </a:solidFill>
              </a:rPr>
              <a:t>el</a:t>
            </a:r>
            <a:r>
              <a:rPr lang="en-US" sz="2800" b="1" dirty="0">
                <a:solidFill>
                  <a:srgbClr val="096634"/>
                </a:solidFill>
              </a:rPr>
              <a:t> Derecho Humano a la </a:t>
            </a:r>
            <a:r>
              <a:rPr lang="en-US" sz="2800" b="1" dirty="0" err="1">
                <a:solidFill>
                  <a:srgbClr val="096634"/>
                </a:solidFill>
              </a:rPr>
              <a:t>alimentación</a:t>
            </a:r>
            <a:r>
              <a:rPr lang="en-US" sz="2800" b="1" dirty="0">
                <a:solidFill>
                  <a:srgbClr val="096634"/>
                </a:solidFill>
              </a:rPr>
              <a:t> </a:t>
            </a:r>
            <a:r>
              <a:rPr lang="en-US" sz="2800" dirty="0" err="1">
                <a:solidFill>
                  <a:srgbClr val="096634"/>
                </a:solidFill>
              </a:rPr>
              <a:t>el</a:t>
            </a:r>
            <a:r>
              <a:rPr lang="en-US" sz="2800" dirty="0">
                <a:solidFill>
                  <a:srgbClr val="096634"/>
                </a:solidFill>
              </a:rPr>
              <a:t> </a:t>
            </a:r>
            <a:r>
              <a:rPr lang="en-US" sz="2800" dirty="0" err="1">
                <a:solidFill>
                  <a:srgbClr val="096634"/>
                </a:solidFill>
              </a:rPr>
              <a:t>país</a:t>
            </a:r>
            <a:r>
              <a:rPr lang="en-US" sz="2800" dirty="0">
                <a:solidFill>
                  <a:srgbClr val="096634"/>
                </a:solidFill>
              </a:rPr>
              <a:t> </a:t>
            </a:r>
            <a:r>
              <a:rPr lang="en-US" sz="2800" dirty="0" err="1">
                <a:solidFill>
                  <a:srgbClr val="096634"/>
                </a:solidFill>
              </a:rPr>
              <a:t>enfrenta</a:t>
            </a:r>
            <a:r>
              <a:rPr lang="en-US" sz="2800" dirty="0">
                <a:solidFill>
                  <a:srgbClr val="096634"/>
                </a:solidFill>
              </a:rPr>
              <a:t> </a:t>
            </a:r>
            <a:r>
              <a:rPr lang="en-US" sz="2800" dirty="0" err="1">
                <a:solidFill>
                  <a:srgbClr val="096634"/>
                </a:solidFill>
              </a:rPr>
              <a:t>los</a:t>
            </a:r>
            <a:r>
              <a:rPr lang="en-US" sz="2800" dirty="0">
                <a:solidFill>
                  <a:srgbClr val="096634"/>
                </a:solidFill>
              </a:rPr>
              <a:t> </a:t>
            </a:r>
            <a:r>
              <a:rPr lang="en-US" sz="2800" dirty="0" err="1">
                <a:solidFill>
                  <a:srgbClr val="096634"/>
                </a:solidFill>
              </a:rPr>
              <a:t>siguientes</a:t>
            </a:r>
            <a:r>
              <a:rPr lang="en-US" sz="2800" dirty="0">
                <a:solidFill>
                  <a:srgbClr val="096634"/>
                </a:solidFill>
              </a:rPr>
              <a:t> </a:t>
            </a:r>
            <a:r>
              <a:rPr lang="en-US" sz="2800" dirty="0" err="1">
                <a:solidFill>
                  <a:srgbClr val="096634"/>
                </a:solidFill>
              </a:rPr>
              <a:t>retos</a:t>
            </a:r>
            <a:r>
              <a:rPr lang="en-US" sz="2800" dirty="0">
                <a:solidFill>
                  <a:srgbClr val="096634"/>
                </a:solidFill>
              </a:rPr>
              <a:t>:</a:t>
            </a:r>
            <a:endParaRPr lang="en-US" sz="2800" b="1" dirty="0">
              <a:solidFill>
                <a:srgbClr val="096634"/>
              </a:solidFill>
            </a:endParaRP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A535A845-F679-492D-0AF9-0CCF3014C43E}"/>
              </a:ext>
            </a:extLst>
          </p:cNvPr>
          <p:cNvSpPr txBox="1"/>
          <p:nvPr/>
        </p:nvSpPr>
        <p:spPr>
          <a:xfrm>
            <a:off x="8140518" y="2998118"/>
            <a:ext cx="3335458" cy="3820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2475"/>
              </a:lnSpc>
              <a:spcBef>
                <a:spcPct val="0"/>
              </a:spcBef>
            </a:pPr>
            <a:r>
              <a:rPr lang="es-ES_tradnl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 de cada 4 hogares colombianos sufren de inseguridad alimentaria </a:t>
            </a:r>
            <a:r>
              <a:rPr lang="es-ES_trad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moderada</a:t>
            </a:r>
            <a:br>
              <a:rPr lang="es-ES_trad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s-ES_trad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 grave, con disparidades significativas y una mayor vulnerabilidad de grupos poblacionales como las mujeres, las personas </a:t>
            </a:r>
            <a:br>
              <a:rPr lang="es-ES_trad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s-ES_trad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la tercera edad, comunidades étnicas</a:t>
            </a:r>
            <a:br>
              <a:rPr lang="es-ES_trad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s-ES_tradnl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y niños”.</a:t>
            </a: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DE42A577-EA13-767B-CE33-AD8F74906D1D}"/>
              </a:ext>
            </a:extLst>
          </p:cNvPr>
          <p:cNvSpPr/>
          <p:nvPr/>
        </p:nvSpPr>
        <p:spPr>
          <a:xfrm rot="-10800000">
            <a:off x="8139489" y="2294016"/>
            <a:ext cx="942815" cy="672933"/>
          </a:xfrm>
          <a:custGeom>
            <a:avLst/>
            <a:gdLst/>
            <a:ahLst/>
            <a:cxnLst/>
            <a:rect l="l" t="t" r="r" b="b"/>
            <a:pathLst>
              <a:path w="659397" h="470644">
                <a:moveTo>
                  <a:pt x="0" y="0"/>
                </a:moveTo>
                <a:lnTo>
                  <a:pt x="659397" y="0"/>
                </a:lnTo>
                <a:lnTo>
                  <a:pt x="659397" y="470644"/>
                </a:lnTo>
                <a:lnTo>
                  <a:pt x="0" y="470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pic>
        <p:nvPicPr>
          <p:cNvPr id="31" name="Imagen 30" descr="Un dibujo de un pájaro&#10;&#10;Descripción generada automáticamente con confianza media">
            <a:extLst>
              <a:ext uri="{FF2B5EF4-FFF2-40B4-BE49-F238E27FC236}">
                <a16:creationId xmlns:a16="http://schemas.microsoft.com/office/drawing/2014/main" id="{D2B6E31C-1ED8-738F-D69D-B0D103C4016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335" y="933248"/>
            <a:ext cx="3744565" cy="249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25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0" descr="A white bowl with steam and text&#10;&#10;Description automatically generated">
            <a:extLst>
              <a:ext uri="{FF2B5EF4-FFF2-40B4-BE49-F238E27FC236}">
                <a16:creationId xmlns:a16="http://schemas.microsoft.com/office/drawing/2014/main" id="{937F6C61-43AB-9030-32DB-94CB6F3BC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045" y="1081651"/>
            <a:ext cx="762012" cy="876508"/>
          </a:xfrm>
          <a:prstGeom prst="rect">
            <a:avLst/>
          </a:prstGeom>
        </p:spPr>
      </p:pic>
      <p:sp>
        <p:nvSpPr>
          <p:cNvPr id="19" name="TextBox 14">
            <a:extLst>
              <a:ext uri="{FF2B5EF4-FFF2-40B4-BE49-F238E27FC236}">
                <a16:creationId xmlns:a16="http://schemas.microsoft.com/office/drawing/2014/main" id="{57A218EF-6AB5-9A4B-1A84-516F145FD191}"/>
              </a:ext>
            </a:extLst>
          </p:cNvPr>
          <p:cNvSpPr txBox="1"/>
          <p:nvPr/>
        </p:nvSpPr>
        <p:spPr>
          <a:xfrm>
            <a:off x="798681" y="2429203"/>
            <a:ext cx="4141088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marR="0" lvl="0" indent="-3429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38AFAADD-CAF9-66F7-3C1A-E425B35E3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607" y="1496951"/>
            <a:ext cx="9499369" cy="607156"/>
          </a:xfrm>
        </p:spPr>
        <p:txBody>
          <a:bodyPr/>
          <a:lstStyle/>
          <a:p>
            <a:r>
              <a:rPr lang="es-CO" sz="2800" dirty="0"/>
              <a:t>Transitando hacia la garantía del</a:t>
            </a:r>
            <a:r>
              <a:rPr lang="es-CO" dirty="0"/>
              <a:t> </a:t>
            </a:r>
            <a:br>
              <a:rPr lang="es-CO" dirty="0"/>
            </a:br>
            <a:r>
              <a:rPr lang="es-CO" dirty="0"/>
              <a:t>Derecho Humano a la Alimentación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3579EB5-A7A5-2997-1F02-42583B72CDA6}"/>
              </a:ext>
            </a:extLst>
          </p:cNvPr>
          <p:cNvSpPr/>
          <p:nvPr/>
        </p:nvSpPr>
        <p:spPr>
          <a:xfrm>
            <a:off x="3272476" y="2356284"/>
            <a:ext cx="8203500" cy="46873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lnSpc>
                <a:spcPts val="2037"/>
              </a:lnSpc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rgbClr val="09663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Derecho humano a la alimentación: </a:t>
            </a:r>
            <a:r>
              <a:rPr lang="es-ES_tradnl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Promover la coordinación intersectorial y el respeto a cosmovisión de pueblos indígenas y afrodescendientes.</a:t>
            </a:r>
          </a:p>
          <a:p>
            <a:pPr marL="342900" lvl="1" indent="-342900">
              <a:lnSpc>
                <a:spcPts val="2037"/>
              </a:lnSpc>
              <a:buFont typeface="Arial" panose="020B0604020202020204" pitchFamily="34" charset="0"/>
              <a:buChar char="•"/>
            </a:pPr>
            <a:endParaRPr lang="es-ES_tradnl" dirty="0">
              <a:solidFill>
                <a:srgbClr val="09663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lvl="1" indent="-342900">
              <a:lnSpc>
                <a:spcPts val="2037"/>
              </a:lnSpc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rgbClr val="09663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Fortalecer programas de nutrición</a:t>
            </a:r>
            <a:r>
              <a:rPr lang="es-ES_tradnl" b="1" dirty="0">
                <a:solidFill>
                  <a:srgbClr val="658BC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es-ES_tradnl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Estrategias de generación de ingresos y desarrollo local a mujeres embarazadas, niños y grupos vulnerables.</a:t>
            </a:r>
          </a:p>
          <a:p>
            <a:pPr marL="342900" lvl="1" indent="-342900">
              <a:lnSpc>
                <a:spcPts val="2037"/>
              </a:lnSpc>
              <a:buFont typeface="Arial" panose="020B0604020202020204" pitchFamily="34" charset="0"/>
              <a:buChar char="•"/>
            </a:pPr>
            <a:endParaRPr lang="es-ES_tradnl" dirty="0">
              <a:solidFill>
                <a:srgbClr val="09663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ts val="2037"/>
              </a:lnSpc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rgbClr val="09663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Promover la agricultura familiar: </a:t>
            </a:r>
            <a:r>
              <a:rPr lang="es-ES_tradnl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Políticas de acceso a tierra, asistencia técnica y crédito.</a:t>
            </a:r>
          </a:p>
          <a:p>
            <a:pPr marL="342900" indent="-342900">
              <a:lnSpc>
                <a:spcPts val="2037"/>
              </a:lnSpc>
              <a:buFont typeface="Arial" panose="020B0604020202020204" pitchFamily="34" charset="0"/>
              <a:buChar char="•"/>
            </a:pPr>
            <a:endParaRPr lang="es-ES_tradnl" dirty="0">
              <a:solidFill>
                <a:srgbClr val="09663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ts val="2037"/>
              </a:lnSpc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rgbClr val="09663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Invertir en infraestructura rural: </a:t>
            </a:r>
            <a:r>
              <a:rPr lang="es-ES_tradnl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Mejora de vías de acceso, sistemas de riego y almacenamiento, especialmente en regiones vulnerables a inseguridad alimentaria.</a:t>
            </a:r>
          </a:p>
          <a:p>
            <a:pPr marL="342900" indent="-342900">
              <a:lnSpc>
                <a:spcPts val="2037"/>
              </a:lnSpc>
              <a:buFont typeface="Arial" panose="020B0604020202020204" pitchFamily="34" charset="0"/>
              <a:buChar char="•"/>
            </a:pPr>
            <a:endParaRPr lang="es-ES_tradnl" dirty="0">
              <a:solidFill>
                <a:srgbClr val="09663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lnSpc>
                <a:spcPts val="2037"/>
              </a:lnSpc>
              <a:buFont typeface="Arial" panose="020B0604020202020204" pitchFamily="34" charset="0"/>
              <a:buChar char="•"/>
            </a:pPr>
            <a:r>
              <a:rPr lang="es-ES_tradnl" b="1" dirty="0">
                <a:solidFill>
                  <a:srgbClr val="09663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Establecer mecanismos de financiamiento innovador: </a:t>
            </a:r>
            <a:br>
              <a:rPr lang="es-ES_tradnl" b="1" dirty="0">
                <a:solidFill>
                  <a:srgbClr val="658BC5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s-ES_tradnl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Fondos de ecualización y alianzas público privadas</a:t>
            </a:r>
          </a:p>
          <a:p>
            <a:pPr>
              <a:lnSpc>
                <a:spcPts val="2037"/>
              </a:lnSpc>
            </a:pPr>
            <a:endParaRPr lang="es-ES_tradnl" sz="16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Imagen 12" descr="Mujer sonriendo con un sombrero verde&#10;&#10;Descripción generada automáticamente con confianza media">
            <a:extLst>
              <a:ext uri="{FF2B5EF4-FFF2-40B4-BE49-F238E27FC236}">
                <a16:creationId xmlns:a16="http://schemas.microsoft.com/office/drawing/2014/main" id="{D5069EC7-B6B8-DB81-2F6D-DF252BFA53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9858" r="18750"/>
          <a:stretch/>
        </p:blipFill>
        <p:spPr>
          <a:xfrm flipH="1">
            <a:off x="-670051" y="2267696"/>
            <a:ext cx="4257829" cy="4651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855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55C4948-52FA-45C0-A78C-DBFA9DA33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525" y="2120900"/>
            <a:ext cx="10515600" cy="1632393"/>
          </a:xfrm>
        </p:spPr>
        <p:txBody>
          <a:bodyPr/>
          <a:lstStyle/>
          <a:p>
            <a:r>
              <a:rPr lang="es-ES" sz="3200" dirty="0">
                <a:solidFill>
                  <a:schemeClr val="accent6">
                    <a:lumMod val="75000"/>
                  </a:schemeClr>
                </a:solidFill>
              </a:rPr>
              <a:t>Sinergias</a:t>
            </a:r>
            <a:endParaRPr lang="es-CO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529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C5F89C-1D19-78B1-E50F-766F0128D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088" y="1161019"/>
            <a:ext cx="9499369" cy="782951"/>
          </a:xfrm>
        </p:spPr>
        <p:txBody>
          <a:bodyPr/>
          <a:lstStyle/>
          <a:p>
            <a:r>
              <a:rPr lang="es-CO" sz="2200" dirty="0"/>
              <a:t>Existe una relación positiva entre la pobreza, el cambio climático y las ciudades y comunidades sostenibles.</a:t>
            </a:r>
            <a:endParaRPr lang="en-US" sz="2200" dirty="0"/>
          </a:p>
        </p:txBody>
      </p:sp>
      <p:sp>
        <p:nvSpPr>
          <p:cNvPr id="20" name="Rounded Rectangle 19"/>
          <p:cNvSpPr/>
          <p:nvPr/>
        </p:nvSpPr>
        <p:spPr>
          <a:xfrm>
            <a:off x="365252" y="2165003"/>
            <a:ext cx="6542043" cy="4405819"/>
          </a:xfrm>
          <a:prstGeom prst="roundRect">
            <a:avLst>
              <a:gd name="adj" fmla="val 2335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4199317997"/>
              </p:ext>
            </p:extLst>
          </p:nvPr>
        </p:nvGraphicFramePr>
        <p:xfrm>
          <a:off x="435874" y="2222884"/>
          <a:ext cx="6400800" cy="42900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594330097"/>
              </p:ext>
            </p:extLst>
          </p:nvPr>
        </p:nvGraphicFramePr>
        <p:xfrm>
          <a:off x="8522336" y="2553908"/>
          <a:ext cx="1998045" cy="2114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908272349"/>
              </p:ext>
            </p:extLst>
          </p:nvPr>
        </p:nvGraphicFramePr>
        <p:xfrm>
          <a:off x="7296854" y="4597881"/>
          <a:ext cx="1998045" cy="2114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1455177501"/>
              </p:ext>
            </p:extLst>
          </p:nvPr>
        </p:nvGraphicFramePr>
        <p:xfrm>
          <a:off x="9727195" y="4597881"/>
          <a:ext cx="1998045" cy="2114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Oval 9"/>
          <p:cNvSpPr/>
          <p:nvPr/>
        </p:nvSpPr>
        <p:spPr>
          <a:xfrm>
            <a:off x="9054919" y="3146880"/>
            <a:ext cx="932881" cy="932881"/>
          </a:xfrm>
          <a:prstGeom prst="ellipse">
            <a:avLst/>
          </a:prstGeom>
          <a:noFill/>
          <a:ln w="1905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37%</a:t>
            </a:r>
          </a:p>
        </p:txBody>
      </p:sp>
      <p:sp>
        <p:nvSpPr>
          <p:cNvPr id="12" name="Oval 11"/>
          <p:cNvSpPr/>
          <p:nvPr/>
        </p:nvSpPr>
        <p:spPr>
          <a:xfrm>
            <a:off x="7829437" y="5190854"/>
            <a:ext cx="932881" cy="932881"/>
          </a:xfrm>
          <a:prstGeom prst="ellipse">
            <a:avLst/>
          </a:prstGeom>
          <a:noFill/>
          <a:ln w="1905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57%</a:t>
            </a:r>
          </a:p>
        </p:txBody>
      </p:sp>
      <p:sp>
        <p:nvSpPr>
          <p:cNvPr id="13" name="Oval 12"/>
          <p:cNvSpPr/>
          <p:nvPr/>
        </p:nvSpPr>
        <p:spPr>
          <a:xfrm>
            <a:off x="10259778" y="5190854"/>
            <a:ext cx="932881" cy="932881"/>
          </a:xfrm>
          <a:prstGeom prst="ellipse">
            <a:avLst/>
          </a:prstGeom>
          <a:noFill/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39%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9DF4CB1-7B1A-3C8F-C469-5232846C7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703" y="264701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12F84C-B441-6928-7BEF-1BC5D0839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707" y="4271862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ABAE1E7-8EDD-5C38-9DB8-7DA23590B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6748" y="4237881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4">
            <a:extLst>
              <a:ext uri="{FF2B5EF4-FFF2-40B4-BE49-F238E27FC236}">
                <a16:creationId xmlns:a16="http://schemas.microsoft.com/office/drawing/2014/main" id="{F41203AF-69C2-E9DA-C228-EB08C14B2EDF}"/>
              </a:ext>
            </a:extLst>
          </p:cNvPr>
          <p:cNvSpPr/>
          <p:nvPr/>
        </p:nvSpPr>
        <p:spPr>
          <a:xfrm>
            <a:off x="7404590" y="1981035"/>
            <a:ext cx="42335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spcBef>
                <a:spcPct val="20000"/>
              </a:spcBef>
              <a:defRPr/>
            </a:pPr>
            <a:r>
              <a:rPr lang="es-CO" sz="1600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Avance promedio de ODS con relación positiva con respecto a la meta 2030</a:t>
            </a:r>
            <a:endParaRPr lang="en-US" sz="1600" b="1" dirty="0">
              <a:solidFill>
                <a:srgbClr val="262626">
                  <a:lumMod val="75000"/>
                  <a:lumOff val="25000"/>
                </a:srgbClr>
              </a:solidFill>
              <a:latin typeface="Roboto Condensed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814EB13-278E-BE99-C608-E370E18EC0A2}"/>
              </a:ext>
            </a:extLst>
          </p:cNvPr>
          <p:cNvSpPr txBox="1"/>
          <p:nvPr/>
        </p:nvSpPr>
        <p:spPr>
          <a:xfrm>
            <a:off x="9294899" y="6581841"/>
            <a:ext cx="285046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Fuente: DANE, 2024. Elaboración DSEPP-DNP.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43308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1000"/>
                                        <p:tgtEl>
                                          <p:spTgt spid="1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1000"/>
                                        <p:tgtEl>
                                          <p:spTgt spid="1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1000"/>
                                        <p:tgtEl>
                                          <p:spTgt spid="1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Graphic spid="19" grpId="0" uiExpand="1">
        <p:bldSub>
          <a:bldChart bld="series"/>
        </p:bldSub>
      </p:bldGraphic>
      <p:bldGraphic spid="5" grpId="0">
        <p:bldAsOne/>
      </p:bldGraphic>
      <p:bldGraphic spid="7" grpId="0">
        <p:bldAsOne/>
      </p:bldGraphic>
      <p:bldGraphic spid="8" grpId="0">
        <p:bldAsOne/>
      </p:bldGraphic>
      <p:bldP spid="10" grpId="0" animBg="1"/>
      <p:bldP spid="12" grpId="0" animBg="1"/>
      <p:bldP spid="13" grpId="0" animBg="1"/>
      <p:bldP spid="9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2" descr="Código QR&#10;&#10;Descripción generada automáticamente">
            <a:extLst>
              <a:ext uri="{FF2B5EF4-FFF2-40B4-BE49-F238E27FC236}">
                <a16:creationId xmlns:a16="http://schemas.microsoft.com/office/drawing/2014/main" id="{EA2895DE-BFCA-C707-3871-2D2784ADA469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981" y="1752600"/>
            <a:ext cx="2879725" cy="2879725"/>
          </a:xfrm>
        </p:spPr>
      </p:pic>
    </p:spTree>
    <p:extLst>
      <p:ext uri="{BB962C8B-B14F-4D97-AF65-F5344CB8AC3E}">
        <p14:creationId xmlns:p14="http://schemas.microsoft.com/office/powerpoint/2010/main" val="3041756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C8F004DE-8425-42CD-BA69-CEA848D33C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6563" y="1774861"/>
            <a:ext cx="11014075" cy="1208483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chemeClr val="accent6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 Agenda 2030: un compromiso global por la equidad y sostenibilidad</a:t>
            </a:r>
            <a:endParaRPr lang="es-CO" dirty="0">
              <a:solidFill>
                <a:schemeClr val="accent6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3E3B25-21B4-49AF-BFF5-65386F73EC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6369" y="4095606"/>
            <a:ext cx="11014270" cy="620712"/>
          </a:xfrm>
        </p:spPr>
        <p:txBody>
          <a:bodyPr>
            <a:normAutofit lnSpcReduction="10000"/>
          </a:bodyPr>
          <a:lstStyle/>
          <a:p>
            <a:r>
              <a:rPr lang="es-CO" sz="1600" dirty="0">
                <a:solidFill>
                  <a:srgbClr val="3165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Director de Seguimiento y Evaluación de Políticas Públicas </a:t>
            </a:r>
          </a:p>
          <a:p>
            <a:r>
              <a:rPr lang="es-CO" sz="1600" dirty="0">
                <a:solidFill>
                  <a:srgbClr val="31656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(DSEPP – DNP)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CAA5D8-BB0A-401D-8F2C-131A14621F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6369" y="3558026"/>
            <a:ext cx="11014270" cy="455522"/>
          </a:xfrm>
        </p:spPr>
        <p:txBody>
          <a:bodyPr>
            <a:normAutofit/>
          </a:bodyPr>
          <a:lstStyle/>
          <a:p>
            <a:r>
              <a:rPr lang="es-CO" sz="2400" dirty="0">
                <a:solidFill>
                  <a:schemeClr val="accent6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David Santamaria Tobar</a:t>
            </a:r>
          </a:p>
        </p:txBody>
      </p:sp>
    </p:spTree>
    <p:extLst>
      <p:ext uri="{BB962C8B-B14F-4D97-AF65-F5344CB8AC3E}">
        <p14:creationId xmlns:p14="http://schemas.microsoft.com/office/powerpoint/2010/main" val="759465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55C4948-52FA-45C0-A78C-DBFA9DA33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solidFill>
                  <a:schemeClr val="accent6">
                    <a:lumMod val="75000"/>
                  </a:schemeClr>
                </a:solidFill>
              </a:rPr>
              <a:t>La Agenda 2030</a:t>
            </a:r>
          </a:p>
        </p:txBody>
      </p:sp>
    </p:spTree>
    <p:extLst>
      <p:ext uri="{BB962C8B-B14F-4D97-AF65-F5344CB8AC3E}">
        <p14:creationId xmlns:p14="http://schemas.microsoft.com/office/powerpoint/2010/main" val="3453075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Carta&#10;&#10;Descripción generada automáticamente">
            <a:extLst>
              <a:ext uri="{FF2B5EF4-FFF2-40B4-BE49-F238E27FC236}">
                <a16:creationId xmlns:a16="http://schemas.microsoft.com/office/drawing/2014/main" id="{7415DC57-D5AC-791F-4FE9-B69826CB69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20" t="-1" b="-1"/>
          <a:stretch/>
        </p:blipFill>
        <p:spPr>
          <a:xfrm>
            <a:off x="4580964" y="10"/>
            <a:ext cx="7611035" cy="685799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13395E5A-C092-4C4F-8003-95CD1F44C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/>
              <a:t>Importancia de la Agenda 2030:</a:t>
            </a:r>
            <a:br>
              <a:rPr lang="es-ES" dirty="0"/>
            </a:br>
            <a:br>
              <a:rPr lang="es-ES" dirty="0"/>
            </a:br>
            <a:r>
              <a:rPr lang="es-ES" sz="2200" dirty="0"/>
              <a:t>Hacia un futuro sostenible y equitativo</a:t>
            </a:r>
            <a:br>
              <a:rPr lang="es-ES" sz="2200" dirty="0"/>
            </a:br>
            <a:endParaRPr lang="es-CO" dirty="0"/>
          </a:p>
        </p:txBody>
      </p:sp>
      <p:sp>
        <p:nvSpPr>
          <p:cNvPr id="2" name="Oval 20">
            <a:extLst>
              <a:ext uri="{FF2B5EF4-FFF2-40B4-BE49-F238E27FC236}">
                <a16:creationId xmlns:a16="http://schemas.microsoft.com/office/drawing/2014/main" id="{B6CBB0DC-B6C1-D45C-AA22-E6C2DACF6116}"/>
              </a:ext>
            </a:extLst>
          </p:cNvPr>
          <p:cNvSpPr/>
          <p:nvPr/>
        </p:nvSpPr>
        <p:spPr>
          <a:xfrm>
            <a:off x="5572430" y="1477245"/>
            <a:ext cx="778731" cy="77873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4799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0F6D4ED-0941-700B-7CB6-E7E148FE68FC}"/>
              </a:ext>
            </a:extLst>
          </p:cNvPr>
          <p:cNvSpPr txBox="1">
            <a:spLocks/>
          </p:cNvSpPr>
          <p:nvPr/>
        </p:nvSpPr>
        <p:spPr>
          <a:xfrm>
            <a:off x="6620180" y="1685543"/>
            <a:ext cx="4565308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9170">
              <a:spcBef>
                <a:spcPct val="20000"/>
              </a:spcBef>
              <a:defRPr/>
            </a:pPr>
            <a:r>
              <a:rPr lang="en-US" sz="2000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Visión</a:t>
            </a:r>
            <a:r>
              <a:rPr lang="en-US" sz="2000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</a:t>
            </a:r>
            <a:r>
              <a:rPr lang="en-US" sz="2000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transformadora</a:t>
            </a:r>
            <a:r>
              <a:rPr lang="en-US" sz="2000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global</a:t>
            </a:r>
          </a:p>
        </p:txBody>
      </p:sp>
      <p:sp>
        <p:nvSpPr>
          <p:cNvPr id="6" name="Oval 22">
            <a:extLst>
              <a:ext uri="{FF2B5EF4-FFF2-40B4-BE49-F238E27FC236}">
                <a16:creationId xmlns:a16="http://schemas.microsoft.com/office/drawing/2014/main" id="{DCF1E0D9-3BCC-C61D-A92D-A32A7E29E96A}"/>
              </a:ext>
            </a:extLst>
          </p:cNvPr>
          <p:cNvSpPr/>
          <p:nvPr/>
        </p:nvSpPr>
        <p:spPr>
          <a:xfrm>
            <a:off x="5572430" y="2762695"/>
            <a:ext cx="778731" cy="77873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4799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F8B93E6-CD0D-E2D0-7EA7-3CA361470FED}"/>
              </a:ext>
            </a:extLst>
          </p:cNvPr>
          <p:cNvSpPr txBox="1">
            <a:spLocks/>
          </p:cNvSpPr>
          <p:nvPr/>
        </p:nvSpPr>
        <p:spPr>
          <a:xfrm>
            <a:off x="6620180" y="2878923"/>
            <a:ext cx="4565308" cy="61555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9170">
              <a:spcBef>
                <a:spcPct val="20000"/>
              </a:spcBef>
              <a:defRPr/>
            </a:pPr>
            <a:r>
              <a:rPr lang="es-MX" sz="2000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Compromiso universal y alianzas tanto globales como locales</a:t>
            </a:r>
          </a:p>
        </p:txBody>
      </p:sp>
      <p:sp>
        <p:nvSpPr>
          <p:cNvPr id="8" name="Oval 24">
            <a:extLst>
              <a:ext uri="{FF2B5EF4-FFF2-40B4-BE49-F238E27FC236}">
                <a16:creationId xmlns:a16="http://schemas.microsoft.com/office/drawing/2014/main" id="{8B65EB93-B454-2B8B-2347-CA325949E1F7}"/>
              </a:ext>
            </a:extLst>
          </p:cNvPr>
          <p:cNvSpPr/>
          <p:nvPr/>
        </p:nvSpPr>
        <p:spPr>
          <a:xfrm>
            <a:off x="5572430" y="3930636"/>
            <a:ext cx="778731" cy="77873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4799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BFB2F03-36BA-AC57-72B2-134AFD595E92}"/>
              </a:ext>
            </a:extLst>
          </p:cNvPr>
          <p:cNvSpPr txBox="1">
            <a:spLocks/>
          </p:cNvSpPr>
          <p:nvPr/>
        </p:nvSpPr>
        <p:spPr>
          <a:xfrm>
            <a:off x="6620180" y="4166112"/>
            <a:ext cx="4565308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9170">
              <a:spcBef>
                <a:spcPct val="20000"/>
              </a:spcBef>
              <a:defRPr/>
            </a:pPr>
            <a:r>
              <a:rPr lang="en-US" sz="2000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Proceso</a:t>
            </a:r>
            <a:r>
              <a:rPr lang="en-US" sz="2000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</a:t>
            </a:r>
            <a:r>
              <a:rPr lang="en-US" sz="2000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participativo</a:t>
            </a:r>
            <a:r>
              <a:rPr lang="en-US" sz="2000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 sin </a:t>
            </a:r>
            <a:r>
              <a:rPr lang="en-US" sz="2000" b="1" dirty="0" err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precedentes</a:t>
            </a:r>
            <a:endParaRPr lang="en-US" sz="2000" b="1" dirty="0">
              <a:solidFill>
                <a:srgbClr val="262626">
                  <a:lumMod val="75000"/>
                  <a:lumOff val="25000"/>
                </a:srgbClr>
              </a:solidFill>
              <a:latin typeface="Roboto Condensed"/>
            </a:endParaRPr>
          </a:p>
        </p:txBody>
      </p:sp>
      <p:sp>
        <p:nvSpPr>
          <p:cNvPr id="10" name="Oval 26">
            <a:extLst>
              <a:ext uri="{FF2B5EF4-FFF2-40B4-BE49-F238E27FC236}">
                <a16:creationId xmlns:a16="http://schemas.microsoft.com/office/drawing/2014/main" id="{5CA8FDAF-B5C7-7E45-96D6-DC5BC754F184}"/>
              </a:ext>
            </a:extLst>
          </p:cNvPr>
          <p:cNvSpPr/>
          <p:nvPr/>
        </p:nvSpPr>
        <p:spPr>
          <a:xfrm>
            <a:off x="5572430" y="5181413"/>
            <a:ext cx="778731" cy="77873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 sz="4799">
              <a:solidFill>
                <a:prstClr val="white"/>
              </a:solidFill>
              <a:latin typeface="Lato Light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16E5126-CEAD-B812-D33B-459BFDAE2D38}"/>
              </a:ext>
            </a:extLst>
          </p:cNvPr>
          <p:cNvSpPr txBox="1">
            <a:spLocks/>
          </p:cNvSpPr>
          <p:nvPr/>
        </p:nvSpPr>
        <p:spPr>
          <a:xfrm>
            <a:off x="6620180" y="5416889"/>
            <a:ext cx="4565308" cy="30777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9170">
              <a:spcBef>
                <a:spcPct val="20000"/>
              </a:spcBef>
              <a:defRPr/>
            </a:pPr>
            <a:r>
              <a:rPr lang="es-MX" sz="2000" b="1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Guía para políticas y estrategias globales</a:t>
            </a:r>
            <a:endParaRPr lang="en-US" sz="2000" b="1" dirty="0">
              <a:solidFill>
                <a:srgbClr val="262626">
                  <a:lumMod val="75000"/>
                  <a:lumOff val="25000"/>
                </a:srgbClr>
              </a:solidFill>
              <a:latin typeface="Roboto Condensed"/>
            </a:endParaRPr>
          </a:p>
        </p:txBody>
      </p:sp>
      <p:sp>
        <p:nvSpPr>
          <p:cNvPr id="12" name="Freeform 363">
            <a:extLst>
              <a:ext uri="{FF2B5EF4-FFF2-40B4-BE49-F238E27FC236}">
                <a16:creationId xmlns:a16="http://schemas.microsoft.com/office/drawing/2014/main" id="{A01F388B-0506-5DB5-3B75-EBECD9979133}"/>
              </a:ext>
            </a:extLst>
          </p:cNvPr>
          <p:cNvSpPr>
            <a:spLocks noEditPoints="1"/>
          </p:cNvSpPr>
          <p:nvPr/>
        </p:nvSpPr>
        <p:spPr bwMode="auto">
          <a:xfrm>
            <a:off x="5779809" y="5347529"/>
            <a:ext cx="363972" cy="446501"/>
          </a:xfrm>
          <a:custGeom>
            <a:avLst/>
            <a:gdLst/>
            <a:ahLst/>
            <a:cxnLst>
              <a:cxn ang="0">
                <a:pos x="19" y="108"/>
              </a:cxn>
              <a:cxn ang="0">
                <a:pos x="17" y="104"/>
              </a:cxn>
              <a:cxn ang="0">
                <a:pos x="58" y="102"/>
              </a:cxn>
              <a:cxn ang="0">
                <a:pos x="60" y="106"/>
              </a:cxn>
              <a:cxn ang="0">
                <a:pos x="62" y="90"/>
              </a:cxn>
              <a:cxn ang="0">
                <a:pos x="17" y="87"/>
              </a:cxn>
              <a:cxn ang="0">
                <a:pos x="19" y="83"/>
              </a:cxn>
              <a:cxn ang="0">
                <a:pos x="65" y="85"/>
              </a:cxn>
              <a:cxn ang="0">
                <a:pos x="62" y="90"/>
              </a:cxn>
              <a:cxn ang="0">
                <a:pos x="19" y="54"/>
              </a:cxn>
              <a:cxn ang="0">
                <a:pos x="17" y="50"/>
              </a:cxn>
              <a:cxn ang="0">
                <a:pos x="73" y="48"/>
              </a:cxn>
              <a:cxn ang="0">
                <a:pos x="75" y="52"/>
              </a:cxn>
              <a:cxn ang="0">
                <a:pos x="73" y="73"/>
              </a:cxn>
              <a:cxn ang="0">
                <a:pos x="17" y="71"/>
              </a:cxn>
              <a:cxn ang="0">
                <a:pos x="19" y="67"/>
              </a:cxn>
              <a:cxn ang="0">
                <a:pos x="75" y="69"/>
              </a:cxn>
              <a:cxn ang="0">
                <a:pos x="73" y="73"/>
              </a:cxn>
              <a:cxn ang="0">
                <a:pos x="93" y="132"/>
              </a:cxn>
              <a:cxn ang="0">
                <a:pos x="87" y="132"/>
              </a:cxn>
              <a:cxn ang="0">
                <a:pos x="76" y="118"/>
              </a:cxn>
              <a:cxn ang="0">
                <a:pos x="89" y="123"/>
              </a:cxn>
              <a:cxn ang="0">
                <a:pos x="109" y="107"/>
              </a:cxn>
              <a:cxn ang="0">
                <a:pos x="92" y="92"/>
              </a:cxn>
              <a:cxn ang="0">
                <a:pos x="92" y="146"/>
              </a:cxn>
              <a:cxn ang="0">
                <a:pos x="92" y="92"/>
              </a:cxn>
              <a:cxn ang="0">
                <a:pos x="8" y="131"/>
              </a:cxn>
              <a:cxn ang="0">
                <a:pos x="0" y="23"/>
              </a:cxn>
              <a:cxn ang="0">
                <a:pos x="23" y="15"/>
              </a:cxn>
              <a:cxn ang="0">
                <a:pos x="33" y="27"/>
              </a:cxn>
              <a:cxn ang="0">
                <a:pos x="71" y="17"/>
              </a:cxn>
              <a:cxn ang="0">
                <a:pos x="83" y="15"/>
              </a:cxn>
              <a:cxn ang="0">
                <a:pos x="94" y="86"/>
              </a:cxn>
              <a:cxn ang="0">
                <a:pos x="83" y="87"/>
              </a:cxn>
              <a:cxn ang="0">
                <a:pos x="11" y="38"/>
              </a:cxn>
              <a:cxn ang="0">
                <a:pos x="58" y="121"/>
              </a:cxn>
              <a:cxn ang="0">
                <a:pos x="47" y="11"/>
              </a:cxn>
              <a:cxn ang="0">
                <a:pos x="47" y="4"/>
              </a:cxn>
              <a:cxn ang="0">
                <a:pos x="47" y="11"/>
              </a:cxn>
              <a:cxn ang="0">
                <a:pos x="57" y="11"/>
              </a:cxn>
              <a:cxn ang="0">
                <a:pos x="54" y="7"/>
              </a:cxn>
              <a:cxn ang="0">
                <a:pos x="47" y="0"/>
              </a:cxn>
              <a:cxn ang="0">
                <a:pos x="40" y="7"/>
              </a:cxn>
              <a:cxn ang="0">
                <a:pos x="33" y="11"/>
              </a:cxn>
              <a:cxn ang="0">
                <a:pos x="27" y="17"/>
              </a:cxn>
              <a:cxn ang="0">
                <a:pos x="60" y="23"/>
              </a:cxn>
              <a:cxn ang="0">
                <a:pos x="67" y="17"/>
              </a:cxn>
            </a:cxnLst>
            <a:rect l="0" t="0" r="r" b="b"/>
            <a:pathLst>
              <a:path w="119" h="146">
                <a:moveTo>
                  <a:pt x="58" y="108"/>
                </a:moveTo>
                <a:cubicBezTo>
                  <a:pt x="19" y="108"/>
                  <a:pt x="19" y="108"/>
                  <a:pt x="19" y="108"/>
                </a:cubicBezTo>
                <a:cubicBezTo>
                  <a:pt x="18" y="108"/>
                  <a:pt x="17" y="107"/>
                  <a:pt x="17" y="106"/>
                </a:cubicBezTo>
                <a:cubicBezTo>
                  <a:pt x="17" y="104"/>
                  <a:pt x="17" y="104"/>
                  <a:pt x="17" y="104"/>
                </a:cubicBezTo>
                <a:cubicBezTo>
                  <a:pt x="17" y="103"/>
                  <a:pt x="18" y="102"/>
                  <a:pt x="19" y="102"/>
                </a:cubicBezTo>
                <a:cubicBezTo>
                  <a:pt x="58" y="102"/>
                  <a:pt x="58" y="102"/>
                  <a:pt x="58" y="102"/>
                </a:cubicBezTo>
                <a:cubicBezTo>
                  <a:pt x="59" y="102"/>
                  <a:pt x="60" y="103"/>
                  <a:pt x="60" y="104"/>
                </a:cubicBezTo>
                <a:cubicBezTo>
                  <a:pt x="60" y="106"/>
                  <a:pt x="60" y="106"/>
                  <a:pt x="60" y="106"/>
                </a:cubicBezTo>
                <a:cubicBezTo>
                  <a:pt x="60" y="107"/>
                  <a:pt x="59" y="108"/>
                  <a:pt x="58" y="108"/>
                </a:cubicBezTo>
                <a:moveTo>
                  <a:pt x="62" y="90"/>
                </a:moveTo>
                <a:cubicBezTo>
                  <a:pt x="19" y="90"/>
                  <a:pt x="19" y="90"/>
                  <a:pt x="19" y="90"/>
                </a:cubicBezTo>
                <a:cubicBezTo>
                  <a:pt x="18" y="90"/>
                  <a:pt x="17" y="89"/>
                  <a:pt x="17" y="87"/>
                </a:cubicBezTo>
                <a:cubicBezTo>
                  <a:pt x="17" y="85"/>
                  <a:pt x="17" y="85"/>
                  <a:pt x="17" y="85"/>
                </a:cubicBezTo>
                <a:cubicBezTo>
                  <a:pt x="17" y="84"/>
                  <a:pt x="18" y="83"/>
                  <a:pt x="19" y="83"/>
                </a:cubicBezTo>
                <a:cubicBezTo>
                  <a:pt x="62" y="83"/>
                  <a:pt x="62" y="83"/>
                  <a:pt x="62" y="83"/>
                </a:cubicBezTo>
                <a:cubicBezTo>
                  <a:pt x="64" y="83"/>
                  <a:pt x="65" y="84"/>
                  <a:pt x="65" y="85"/>
                </a:cubicBezTo>
                <a:cubicBezTo>
                  <a:pt x="65" y="87"/>
                  <a:pt x="65" y="87"/>
                  <a:pt x="65" y="87"/>
                </a:cubicBezTo>
                <a:cubicBezTo>
                  <a:pt x="65" y="89"/>
                  <a:pt x="64" y="90"/>
                  <a:pt x="62" y="90"/>
                </a:cubicBezTo>
                <a:moveTo>
                  <a:pt x="73" y="54"/>
                </a:moveTo>
                <a:cubicBezTo>
                  <a:pt x="19" y="54"/>
                  <a:pt x="19" y="54"/>
                  <a:pt x="19" y="54"/>
                </a:cubicBezTo>
                <a:cubicBezTo>
                  <a:pt x="18" y="54"/>
                  <a:pt x="17" y="53"/>
                  <a:pt x="17" y="52"/>
                </a:cubicBezTo>
                <a:cubicBezTo>
                  <a:pt x="17" y="50"/>
                  <a:pt x="17" y="50"/>
                  <a:pt x="17" y="50"/>
                </a:cubicBezTo>
                <a:cubicBezTo>
                  <a:pt x="17" y="49"/>
                  <a:pt x="18" y="48"/>
                  <a:pt x="19" y="48"/>
                </a:cubicBezTo>
                <a:cubicBezTo>
                  <a:pt x="73" y="48"/>
                  <a:pt x="73" y="48"/>
                  <a:pt x="73" y="48"/>
                </a:cubicBezTo>
                <a:cubicBezTo>
                  <a:pt x="74" y="48"/>
                  <a:pt x="75" y="49"/>
                  <a:pt x="75" y="50"/>
                </a:cubicBezTo>
                <a:cubicBezTo>
                  <a:pt x="75" y="52"/>
                  <a:pt x="75" y="52"/>
                  <a:pt x="75" y="52"/>
                </a:cubicBezTo>
                <a:cubicBezTo>
                  <a:pt x="75" y="53"/>
                  <a:pt x="74" y="54"/>
                  <a:pt x="73" y="54"/>
                </a:cubicBezTo>
                <a:moveTo>
                  <a:pt x="73" y="73"/>
                </a:moveTo>
                <a:cubicBezTo>
                  <a:pt x="19" y="73"/>
                  <a:pt x="19" y="73"/>
                  <a:pt x="19" y="73"/>
                </a:cubicBezTo>
                <a:cubicBezTo>
                  <a:pt x="18" y="73"/>
                  <a:pt x="17" y="72"/>
                  <a:pt x="17" y="71"/>
                </a:cubicBezTo>
                <a:cubicBezTo>
                  <a:pt x="17" y="69"/>
                  <a:pt x="17" y="69"/>
                  <a:pt x="17" y="69"/>
                </a:cubicBezTo>
                <a:cubicBezTo>
                  <a:pt x="17" y="68"/>
                  <a:pt x="18" y="67"/>
                  <a:pt x="19" y="67"/>
                </a:cubicBezTo>
                <a:cubicBezTo>
                  <a:pt x="73" y="67"/>
                  <a:pt x="73" y="67"/>
                  <a:pt x="73" y="67"/>
                </a:cubicBezTo>
                <a:cubicBezTo>
                  <a:pt x="74" y="67"/>
                  <a:pt x="75" y="68"/>
                  <a:pt x="75" y="69"/>
                </a:cubicBezTo>
                <a:cubicBezTo>
                  <a:pt x="75" y="71"/>
                  <a:pt x="75" y="71"/>
                  <a:pt x="75" y="71"/>
                </a:cubicBezTo>
                <a:cubicBezTo>
                  <a:pt x="75" y="72"/>
                  <a:pt x="74" y="73"/>
                  <a:pt x="73" y="73"/>
                </a:cubicBezTo>
                <a:moveTo>
                  <a:pt x="109" y="113"/>
                </a:moveTo>
                <a:cubicBezTo>
                  <a:pt x="93" y="132"/>
                  <a:pt x="93" y="132"/>
                  <a:pt x="93" y="132"/>
                </a:cubicBezTo>
                <a:cubicBezTo>
                  <a:pt x="92" y="133"/>
                  <a:pt x="91" y="133"/>
                  <a:pt x="89" y="133"/>
                </a:cubicBezTo>
                <a:cubicBezTo>
                  <a:pt x="89" y="133"/>
                  <a:pt x="88" y="133"/>
                  <a:pt x="87" y="132"/>
                </a:cubicBezTo>
                <a:cubicBezTo>
                  <a:pt x="76" y="124"/>
                  <a:pt x="76" y="124"/>
                  <a:pt x="76" y="124"/>
                </a:cubicBezTo>
                <a:cubicBezTo>
                  <a:pt x="75" y="123"/>
                  <a:pt x="74" y="120"/>
                  <a:pt x="76" y="118"/>
                </a:cubicBezTo>
                <a:cubicBezTo>
                  <a:pt x="77" y="116"/>
                  <a:pt x="80" y="116"/>
                  <a:pt x="82" y="118"/>
                </a:cubicBezTo>
                <a:cubicBezTo>
                  <a:pt x="89" y="123"/>
                  <a:pt x="89" y="123"/>
                  <a:pt x="89" y="123"/>
                </a:cubicBezTo>
                <a:cubicBezTo>
                  <a:pt x="103" y="108"/>
                  <a:pt x="103" y="108"/>
                  <a:pt x="103" y="108"/>
                </a:cubicBezTo>
                <a:cubicBezTo>
                  <a:pt x="105" y="106"/>
                  <a:pt x="107" y="106"/>
                  <a:pt x="109" y="107"/>
                </a:cubicBezTo>
                <a:cubicBezTo>
                  <a:pt x="111" y="109"/>
                  <a:pt x="111" y="111"/>
                  <a:pt x="109" y="113"/>
                </a:cubicBezTo>
                <a:moveTo>
                  <a:pt x="92" y="92"/>
                </a:moveTo>
                <a:cubicBezTo>
                  <a:pt x="77" y="92"/>
                  <a:pt x="65" y="104"/>
                  <a:pt x="65" y="119"/>
                </a:cubicBezTo>
                <a:cubicBezTo>
                  <a:pt x="65" y="134"/>
                  <a:pt x="77" y="146"/>
                  <a:pt x="92" y="146"/>
                </a:cubicBezTo>
                <a:cubicBezTo>
                  <a:pt x="106" y="146"/>
                  <a:pt x="119" y="134"/>
                  <a:pt x="119" y="119"/>
                </a:cubicBezTo>
                <a:cubicBezTo>
                  <a:pt x="119" y="104"/>
                  <a:pt x="106" y="92"/>
                  <a:pt x="92" y="92"/>
                </a:cubicBezTo>
                <a:moveTo>
                  <a:pt x="61" y="131"/>
                </a:moveTo>
                <a:cubicBezTo>
                  <a:pt x="8" y="131"/>
                  <a:pt x="8" y="131"/>
                  <a:pt x="8" y="131"/>
                </a:cubicBezTo>
                <a:cubicBezTo>
                  <a:pt x="4" y="131"/>
                  <a:pt x="0" y="127"/>
                  <a:pt x="0" y="123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8"/>
                  <a:pt x="4" y="15"/>
                  <a:pt x="6" y="15"/>
                </a:cubicBezTo>
                <a:cubicBezTo>
                  <a:pt x="23" y="15"/>
                  <a:pt x="23" y="15"/>
                  <a:pt x="23" y="15"/>
                </a:cubicBezTo>
                <a:cubicBezTo>
                  <a:pt x="23" y="15"/>
                  <a:pt x="23" y="16"/>
                  <a:pt x="23" y="17"/>
                </a:cubicBezTo>
                <a:cubicBezTo>
                  <a:pt x="23" y="23"/>
                  <a:pt x="28" y="27"/>
                  <a:pt x="33" y="27"/>
                </a:cubicBezTo>
                <a:cubicBezTo>
                  <a:pt x="60" y="27"/>
                  <a:pt x="60" y="27"/>
                  <a:pt x="60" y="27"/>
                </a:cubicBezTo>
                <a:cubicBezTo>
                  <a:pt x="66" y="27"/>
                  <a:pt x="71" y="23"/>
                  <a:pt x="71" y="17"/>
                </a:cubicBezTo>
                <a:cubicBezTo>
                  <a:pt x="71" y="16"/>
                  <a:pt x="71" y="15"/>
                  <a:pt x="71" y="15"/>
                </a:cubicBezTo>
                <a:cubicBezTo>
                  <a:pt x="83" y="15"/>
                  <a:pt x="83" y="15"/>
                  <a:pt x="83" y="15"/>
                </a:cubicBezTo>
                <a:cubicBezTo>
                  <a:pt x="90" y="15"/>
                  <a:pt x="94" y="18"/>
                  <a:pt x="94" y="23"/>
                </a:cubicBezTo>
                <a:cubicBezTo>
                  <a:pt x="94" y="86"/>
                  <a:pt x="94" y="86"/>
                  <a:pt x="94" y="86"/>
                </a:cubicBezTo>
                <a:cubicBezTo>
                  <a:pt x="93" y="85"/>
                  <a:pt x="92" y="85"/>
                  <a:pt x="92" y="85"/>
                </a:cubicBezTo>
                <a:cubicBezTo>
                  <a:pt x="89" y="85"/>
                  <a:pt x="86" y="86"/>
                  <a:pt x="83" y="87"/>
                </a:cubicBezTo>
                <a:cubicBezTo>
                  <a:pt x="83" y="38"/>
                  <a:pt x="83" y="38"/>
                  <a:pt x="83" y="38"/>
                </a:cubicBezTo>
                <a:cubicBezTo>
                  <a:pt x="11" y="38"/>
                  <a:pt x="11" y="38"/>
                  <a:pt x="11" y="38"/>
                </a:cubicBezTo>
                <a:cubicBezTo>
                  <a:pt x="11" y="121"/>
                  <a:pt x="11" y="121"/>
                  <a:pt x="11" y="121"/>
                </a:cubicBezTo>
                <a:cubicBezTo>
                  <a:pt x="58" y="121"/>
                  <a:pt x="58" y="121"/>
                  <a:pt x="58" y="121"/>
                </a:cubicBezTo>
                <a:cubicBezTo>
                  <a:pt x="59" y="124"/>
                  <a:pt x="59" y="128"/>
                  <a:pt x="61" y="131"/>
                </a:cubicBezTo>
                <a:moveTo>
                  <a:pt x="47" y="11"/>
                </a:moveTo>
                <a:cubicBezTo>
                  <a:pt x="45" y="11"/>
                  <a:pt x="44" y="9"/>
                  <a:pt x="44" y="7"/>
                </a:cubicBezTo>
                <a:cubicBezTo>
                  <a:pt x="44" y="6"/>
                  <a:pt x="45" y="4"/>
                  <a:pt x="47" y="4"/>
                </a:cubicBezTo>
                <a:cubicBezTo>
                  <a:pt x="49" y="4"/>
                  <a:pt x="50" y="6"/>
                  <a:pt x="50" y="7"/>
                </a:cubicBezTo>
                <a:cubicBezTo>
                  <a:pt x="50" y="9"/>
                  <a:pt x="49" y="11"/>
                  <a:pt x="47" y="11"/>
                </a:cubicBezTo>
                <a:moveTo>
                  <a:pt x="60" y="11"/>
                </a:moveTo>
                <a:cubicBezTo>
                  <a:pt x="57" y="11"/>
                  <a:pt x="57" y="11"/>
                  <a:pt x="57" y="11"/>
                </a:cubicBezTo>
                <a:cubicBezTo>
                  <a:pt x="56" y="11"/>
                  <a:pt x="54" y="9"/>
                  <a:pt x="54" y="7"/>
                </a:cubicBezTo>
                <a:cubicBezTo>
                  <a:pt x="54" y="7"/>
                  <a:pt x="54" y="7"/>
                  <a:pt x="54" y="7"/>
                </a:cubicBezTo>
                <a:cubicBezTo>
                  <a:pt x="54" y="3"/>
                  <a:pt x="51" y="0"/>
                  <a:pt x="47" y="0"/>
                </a:cubicBezTo>
                <a:cubicBezTo>
                  <a:pt x="47" y="0"/>
                  <a:pt x="47" y="0"/>
                  <a:pt x="47" y="0"/>
                </a:cubicBezTo>
                <a:cubicBezTo>
                  <a:pt x="43" y="0"/>
                  <a:pt x="40" y="3"/>
                  <a:pt x="40" y="7"/>
                </a:cubicBezTo>
                <a:cubicBezTo>
                  <a:pt x="40" y="7"/>
                  <a:pt x="40" y="7"/>
                  <a:pt x="40" y="7"/>
                </a:cubicBezTo>
                <a:cubicBezTo>
                  <a:pt x="40" y="9"/>
                  <a:pt x="38" y="11"/>
                  <a:pt x="37" y="11"/>
                </a:cubicBezTo>
                <a:cubicBezTo>
                  <a:pt x="33" y="11"/>
                  <a:pt x="33" y="11"/>
                  <a:pt x="33" y="11"/>
                </a:cubicBezTo>
                <a:cubicBezTo>
                  <a:pt x="30" y="11"/>
                  <a:pt x="27" y="13"/>
                  <a:pt x="27" y="17"/>
                </a:cubicBezTo>
                <a:cubicBezTo>
                  <a:pt x="27" y="17"/>
                  <a:pt x="27" y="17"/>
                  <a:pt x="27" y="17"/>
                </a:cubicBezTo>
                <a:cubicBezTo>
                  <a:pt x="27" y="20"/>
                  <a:pt x="30" y="23"/>
                  <a:pt x="33" y="23"/>
                </a:cubicBezTo>
                <a:cubicBezTo>
                  <a:pt x="60" y="23"/>
                  <a:pt x="60" y="23"/>
                  <a:pt x="60" y="23"/>
                </a:cubicBezTo>
                <a:cubicBezTo>
                  <a:pt x="64" y="23"/>
                  <a:pt x="67" y="20"/>
                  <a:pt x="67" y="17"/>
                </a:cubicBezTo>
                <a:cubicBezTo>
                  <a:pt x="67" y="17"/>
                  <a:pt x="67" y="17"/>
                  <a:pt x="67" y="17"/>
                </a:cubicBezTo>
                <a:cubicBezTo>
                  <a:pt x="67" y="13"/>
                  <a:pt x="64" y="11"/>
                  <a:pt x="60" y="11"/>
                </a:cubicBezTo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121889" tIns="60944" rIns="121889" bIns="60944" numCol="1" anchor="t" anchorCtr="0" compatLnSpc="1">
            <a:prstTxWarp prst="textNoShape">
              <a:avLst/>
            </a:prstTxWarp>
          </a:bodyPr>
          <a:lstStyle/>
          <a:p>
            <a:pPr defTabSz="914217"/>
            <a:endParaRPr lang="en-US" sz="4799">
              <a:solidFill>
                <a:srgbClr val="445469"/>
              </a:solidFill>
              <a:latin typeface="Lato Light"/>
            </a:endParaRPr>
          </a:p>
        </p:txBody>
      </p:sp>
      <p:pic>
        <p:nvPicPr>
          <p:cNvPr id="13" name="Gráfico 12" descr="Lluvia de ideas de grupo con relleno sólido">
            <a:extLst>
              <a:ext uri="{FF2B5EF4-FFF2-40B4-BE49-F238E27FC236}">
                <a16:creationId xmlns:a16="http://schemas.microsoft.com/office/drawing/2014/main" id="{349E6BC1-124C-21F1-5229-7BFBC48800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89462" y="1592891"/>
            <a:ext cx="540000" cy="540000"/>
          </a:xfrm>
          <a:prstGeom prst="rect">
            <a:avLst/>
          </a:prstGeom>
        </p:spPr>
      </p:pic>
      <p:pic>
        <p:nvPicPr>
          <p:cNvPr id="14" name="Gráfico 13" descr="Apretón de manos con relleno sólido">
            <a:extLst>
              <a:ext uri="{FF2B5EF4-FFF2-40B4-BE49-F238E27FC236}">
                <a16:creationId xmlns:a16="http://schemas.microsoft.com/office/drawing/2014/main" id="{518D2127-9C10-1D05-0D6E-0F37D25934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83138" y="2916700"/>
            <a:ext cx="540000" cy="540000"/>
          </a:xfrm>
          <a:prstGeom prst="rect">
            <a:avLst/>
          </a:prstGeom>
        </p:spPr>
      </p:pic>
      <p:pic>
        <p:nvPicPr>
          <p:cNvPr id="15" name="Gráfico 14" descr="Reunión con relleno sólido">
            <a:extLst>
              <a:ext uri="{FF2B5EF4-FFF2-40B4-BE49-F238E27FC236}">
                <a16:creationId xmlns:a16="http://schemas.microsoft.com/office/drawing/2014/main" id="{CD82E53B-D74C-93EC-A7CF-BA45EBCD3B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91795" y="4036251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n 30">
            <a:extLst>
              <a:ext uri="{FF2B5EF4-FFF2-40B4-BE49-F238E27FC236}">
                <a16:creationId xmlns:a16="http://schemas.microsoft.com/office/drawing/2014/main" id="{FAC5E526-067D-AE16-02CF-7D8ED27DA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405" y="3135327"/>
            <a:ext cx="2202049" cy="2126949"/>
          </a:xfrm>
          <a:prstGeom prst="rect">
            <a:avLst/>
          </a:prstGeom>
        </p:spPr>
      </p:pic>
      <p:pic>
        <p:nvPicPr>
          <p:cNvPr id="35" name="Imagen 34" descr="Carta&#10;&#10;Descripción generada automáticamente">
            <a:extLst>
              <a:ext uri="{FF2B5EF4-FFF2-40B4-BE49-F238E27FC236}">
                <a16:creationId xmlns:a16="http://schemas.microsoft.com/office/drawing/2014/main" id="{753164DD-59D2-7838-6B42-577410CCFA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2522358" y="-38669"/>
            <a:ext cx="9669642" cy="685799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64CB789-38D3-4B7C-B357-123020499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346" y="1352381"/>
            <a:ext cx="9499369" cy="607156"/>
          </a:xfrm>
          <a:noFill/>
        </p:spPr>
        <p:txBody>
          <a:bodyPr/>
          <a:lstStyle/>
          <a:p>
            <a:pPr algn="just"/>
            <a:r>
              <a:rPr lang="es-ES" sz="2000" dirty="0"/>
              <a:t>Cumplir la Agenda 2030 impulsa la coordinación entre diversos actores para enfrentar los desafíos económicos, sociales y ambientales que son comunes tanto a nivel global como local.</a:t>
            </a:r>
            <a:endParaRPr lang="es-CO" sz="2000" dirty="0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237F9CEA-6C21-B907-E485-2F6947434269}"/>
              </a:ext>
            </a:extLst>
          </p:cNvPr>
          <p:cNvSpPr/>
          <p:nvPr/>
        </p:nvSpPr>
        <p:spPr>
          <a:xfrm rot="1930024">
            <a:off x="3654916" y="3401026"/>
            <a:ext cx="908301" cy="3127488"/>
          </a:xfrm>
          <a:custGeom>
            <a:avLst/>
            <a:gdLst>
              <a:gd name="connsiteX0" fmla="*/ 0 w 741521"/>
              <a:gd name="connsiteY0" fmla="*/ 21162 h 2553223"/>
              <a:gd name="connsiteX1" fmla="*/ 33648 w 741521"/>
              <a:gd name="connsiteY1" fmla="*/ 0 h 2553223"/>
              <a:gd name="connsiteX2" fmla="*/ 140831 w 741521"/>
              <a:gd name="connsiteY2" fmla="*/ 75784 h 2553223"/>
              <a:gd name="connsiteX3" fmla="*/ 503703 w 741521"/>
              <a:gd name="connsiteY3" fmla="*/ 476320 h 2553223"/>
              <a:gd name="connsiteX4" fmla="*/ 147194 w 741521"/>
              <a:gd name="connsiteY4" fmla="*/ 2519771 h 2553223"/>
              <a:gd name="connsiteX5" fmla="*/ 99521 w 741521"/>
              <a:gd name="connsiteY5" fmla="*/ 2553223 h 2553223"/>
              <a:gd name="connsiteX6" fmla="*/ 80698 w 741521"/>
              <a:gd name="connsiteY6" fmla="*/ 2523295 h 2553223"/>
              <a:gd name="connsiteX7" fmla="*/ 125407 w 741521"/>
              <a:gd name="connsiteY7" fmla="*/ 2491922 h 2553223"/>
              <a:gd name="connsiteX8" fmla="*/ 473775 w 741521"/>
              <a:gd name="connsiteY8" fmla="*/ 495145 h 2553223"/>
              <a:gd name="connsiteX9" fmla="*/ 13871 w 741521"/>
              <a:gd name="connsiteY9" fmla="*/ 29290 h 2553223"/>
              <a:gd name="connsiteX10" fmla="*/ 0 w 741521"/>
              <a:gd name="connsiteY10" fmla="*/ 21162 h 2553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41521" h="2553223">
                <a:moveTo>
                  <a:pt x="0" y="21162"/>
                </a:moveTo>
                <a:lnTo>
                  <a:pt x="33648" y="0"/>
                </a:lnTo>
                <a:lnTo>
                  <a:pt x="140831" y="75784"/>
                </a:lnTo>
                <a:cubicBezTo>
                  <a:pt x="280626" y="183919"/>
                  <a:pt x="404139" y="318013"/>
                  <a:pt x="503703" y="476320"/>
                </a:cubicBezTo>
                <a:cubicBezTo>
                  <a:pt x="930407" y="1154779"/>
                  <a:pt x="765745" y="2037098"/>
                  <a:pt x="147194" y="2519771"/>
                </a:cubicBezTo>
                <a:lnTo>
                  <a:pt x="99521" y="2553223"/>
                </a:lnTo>
                <a:lnTo>
                  <a:pt x="80698" y="2523295"/>
                </a:lnTo>
                <a:lnTo>
                  <a:pt x="125407" y="2491922"/>
                </a:lnTo>
                <a:cubicBezTo>
                  <a:pt x="729830" y="2020274"/>
                  <a:pt x="890732" y="1158106"/>
                  <a:pt x="473775" y="495145"/>
                </a:cubicBezTo>
                <a:cubicBezTo>
                  <a:pt x="352162" y="301780"/>
                  <a:pt x="193984" y="145384"/>
                  <a:pt x="13871" y="29290"/>
                </a:cubicBezTo>
                <a:lnTo>
                  <a:pt x="0" y="21162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FFFFFF"/>
              </a:solidFill>
              <a:latin typeface="Roboto Condensed"/>
            </a:endParaRPr>
          </a:p>
        </p:txBody>
      </p:sp>
      <p:sp>
        <p:nvSpPr>
          <p:cNvPr id="10" name="Oval 11">
            <a:extLst>
              <a:ext uri="{FF2B5EF4-FFF2-40B4-BE49-F238E27FC236}">
                <a16:creationId xmlns:a16="http://schemas.microsoft.com/office/drawing/2014/main" id="{36A43097-0CE2-B183-7067-8CF22C54D5DA}"/>
              </a:ext>
            </a:extLst>
          </p:cNvPr>
          <p:cNvSpPr/>
          <p:nvPr/>
        </p:nvSpPr>
        <p:spPr>
          <a:xfrm>
            <a:off x="2558445" y="5728113"/>
            <a:ext cx="701368" cy="701368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FFFFFF"/>
              </a:solidFill>
              <a:latin typeface="Roboto Condensed"/>
            </a:endParaRPr>
          </a:p>
        </p:txBody>
      </p:sp>
      <p:sp>
        <p:nvSpPr>
          <p:cNvPr id="11" name="Oval 12">
            <a:extLst>
              <a:ext uri="{FF2B5EF4-FFF2-40B4-BE49-F238E27FC236}">
                <a16:creationId xmlns:a16="http://schemas.microsoft.com/office/drawing/2014/main" id="{389002F4-7DF8-D555-0DB4-05640AAE4883}"/>
              </a:ext>
            </a:extLst>
          </p:cNvPr>
          <p:cNvSpPr/>
          <p:nvPr/>
        </p:nvSpPr>
        <p:spPr>
          <a:xfrm>
            <a:off x="4278082" y="3147396"/>
            <a:ext cx="701368" cy="70136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FFFFFF"/>
              </a:solidFill>
              <a:latin typeface="Roboto Condensed"/>
            </a:endParaRPr>
          </a:p>
        </p:txBody>
      </p:sp>
      <p:sp>
        <p:nvSpPr>
          <p:cNvPr id="12" name="Oval 13">
            <a:extLst>
              <a:ext uri="{FF2B5EF4-FFF2-40B4-BE49-F238E27FC236}">
                <a16:creationId xmlns:a16="http://schemas.microsoft.com/office/drawing/2014/main" id="{5B6885FA-3A8B-C174-4EF4-48A2A1CDE37B}"/>
              </a:ext>
            </a:extLst>
          </p:cNvPr>
          <p:cNvSpPr/>
          <p:nvPr/>
        </p:nvSpPr>
        <p:spPr>
          <a:xfrm>
            <a:off x="4345753" y="4288461"/>
            <a:ext cx="701368" cy="70136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FFFFFF"/>
              </a:solidFill>
              <a:latin typeface="Roboto Condensed"/>
            </a:endParaRPr>
          </a:p>
        </p:txBody>
      </p:sp>
      <p:sp>
        <p:nvSpPr>
          <p:cNvPr id="13" name="Oval 14">
            <a:extLst>
              <a:ext uri="{FF2B5EF4-FFF2-40B4-BE49-F238E27FC236}">
                <a16:creationId xmlns:a16="http://schemas.microsoft.com/office/drawing/2014/main" id="{3640840C-A138-80D4-DA36-538B8BD01A1F}"/>
              </a:ext>
            </a:extLst>
          </p:cNvPr>
          <p:cNvSpPr/>
          <p:nvPr/>
        </p:nvSpPr>
        <p:spPr>
          <a:xfrm>
            <a:off x="3729718" y="5305853"/>
            <a:ext cx="701368" cy="70136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FFFFFF"/>
              </a:solidFill>
              <a:latin typeface="Roboto Condensed"/>
            </a:endParaRPr>
          </a:p>
        </p:txBody>
      </p:sp>
      <p:grpSp>
        <p:nvGrpSpPr>
          <p:cNvPr id="14" name="Group 15">
            <a:extLst>
              <a:ext uri="{FF2B5EF4-FFF2-40B4-BE49-F238E27FC236}">
                <a16:creationId xmlns:a16="http://schemas.microsoft.com/office/drawing/2014/main" id="{609EF359-7C8D-774B-9AD1-095DCDD28D15}"/>
              </a:ext>
            </a:extLst>
          </p:cNvPr>
          <p:cNvGrpSpPr/>
          <p:nvPr/>
        </p:nvGrpSpPr>
        <p:grpSpPr>
          <a:xfrm>
            <a:off x="1033991" y="2313230"/>
            <a:ext cx="1933361" cy="1975777"/>
            <a:chOff x="6076950" y="2555876"/>
            <a:chExt cx="3076576" cy="3143249"/>
          </a:xfrm>
          <a:effectLst>
            <a:outerShdw blurRad="177800" dir="18900000" sy="23000" kx="-1200000" algn="bl" rotWithShape="0">
              <a:prstClr val="black">
                <a:alpha val="29000"/>
              </a:prstClr>
            </a:outerShdw>
          </a:effectLst>
        </p:grpSpPr>
        <p:sp>
          <p:nvSpPr>
            <p:cNvPr id="15" name="Freeform 21">
              <a:extLst>
                <a:ext uri="{FF2B5EF4-FFF2-40B4-BE49-F238E27FC236}">
                  <a16:creationId xmlns:a16="http://schemas.microsoft.com/office/drawing/2014/main" id="{E7404B35-7A5F-5A64-2861-41F5BF229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0788" y="5375275"/>
              <a:ext cx="312738" cy="323850"/>
            </a:xfrm>
            <a:custGeom>
              <a:avLst/>
              <a:gdLst>
                <a:gd name="T0" fmla="*/ 68 w 83"/>
                <a:gd name="T1" fmla="*/ 68 h 86"/>
                <a:gd name="T2" fmla="*/ 34 w 83"/>
                <a:gd name="T3" fmla="*/ 30 h 86"/>
                <a:gd name="T4" fmla="*/ 16 w 83"/>
                <a:gd name="T5" fmla="*/ 10 h 86"/>
                <a:gd name="T6" fmla="*/ 6 w 83"/>
                <a:gd name="T7" fmla="*/ 0 h 86"/>
                <a:gd name="T8" fmla="*/ 3 w 83"/>
                <a:gd name="T9" fmla="*/ 5 h 86"/>
                <a:gd name="T10" fmla="*/ 0 w 83"/>
                <a:gd name="T11" fmla="*/ 11 h 86"/>
                <a:gd name="T12" fmla="*/ 9 w 83"/>
                <a:gd name="T13" fmla="*/ 21 h 86"/>
                <a:gd name="T14" fmla="*/ 29 w 83"/>
                <a:gd name="T15" fmla="*/ 39 h 86"/>
                <a:gd name="T16" fmla="*/ 66 w 83"/>
                <a:gd name="T17" fmla="*/ 72 h 86"/>
                <a:gd name="T18" fmla="*/ 83 w 83"/>
                <a:gd name="T19" fmla="*/ 86 h 86"/>
                <a:gd name="T20" fmla="*/ 83 w 83"/>
                <a:gd name="T21" fmla="*/ 85 h 86"/>
                <a:gd name="T22" fmla="*/ 68 w 83"/>
                <a:gd name="T23" fmla="*/ 6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3" h="86">
                  <a:moveTo>
                    <a:pt x="68" y="68"/>
                  </a:moveTo>
                  <a:cubicBezTo>
                    <a:pt x="59" y="57"/>
                    <a:pt x="46" y="44"/>
                    <a:pt x="34" y="30"/>
                  </a:cubicBezTo>
                  <a:cubicBezTo>
                    <a:pt x="28" y="23"/>
                    <a:pt x="22" y="16"/>
                    <a:pt x="16" y="10"/>
                  </a:cubicBezTo>
                  <a:cubicBezTo>
                    <a:pt x="13" y="6"/>
                    <a:pt x="9" y="3"/>
                    <a:pt x="6" y="0"/>
                  </a:cubicBezTo>
                  <a:cubicBezTo>
                    <a:pt x="5" y="2"/>
                    <a:pt x="4" y="4"/>
                    <a:pt x="3" y="5"/>
                  </a:cubicBezTo>
                  <a:cubicBezTo>
                    <a:pt x="2" y="7"/>
                    <a:pt x="1" y="9"/>
                    <a:pt x="0" y="11"/>
                  </a:cubicBezTo>
                  <a:cubicBezTo>
                    <a:pt x="3" y="14"/>
                    <a:pt x="6" y="18"/>
                    <a:pt x="9" y="21"/>
                  </a:cubicBezTo>
                  <a:cubicBezTo>
                    <a:pt x="15" y="27"/>
                    <a:pt x="22" y="33"/>
                    <a:pt x="29" y="39"/>
                  </a:cubicBezTo>
                  <a:cubicBezTo>
                    <a:pt x="42" y="51"/>
                    <a:pt x="56" y="63"/>
                    <a:pt x="66" y="72"/>
                  </a:cubicBezTo>
                  <a:cubicBezTo>
                    <a:pt x="76" y="81"/>
                    <a:pt x="83" y="86"/>
                    <a:pt x="83" y="86"/>
                  </a:cubicBezTo>
                  <a:cubicBezTo>
                    <a:pt x="83" y="85"/>
                    <a:pt x="83" y="85"/>
                    <a:pt x="83" y="85"/>
                  </a:cubicBezTo>
                  <a:cubicBezTo>
                    <a:pt x="83" y="85"/>
                    <a:pt x="77" y="78"/>
                    <a:pt x="68" y="68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id-ID" sz="2400">
                <a:solidFill>
                  <a:srgbClr val="262626"/>
                </a:solidFill>
                <a:latin typeface="Roboto Condensed"/>
              </a:endParaRPr>
            </a:p>
          </p:txBody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A724756E-7863-7FBE-6632-BA137A459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9588" y="4606925"/>
              <a:ext cx="782638" cy="903287"/>
            </a:xfrm>
            <a:custGeom>
              <a:avLst/>
              <a:gdLst>
                <a:gd name="T0" fmla="*/ 204 w 208"/>
                <a:gd name="T1" fmla="*/ 156 h 240"/>
                <a:gd name="T2" fmla="*/ 48 w 208"/>
                <a:gd name="T3" fmla="*/ 0 h 240"/>
                <a:gd name="T4" fmla="*/ 48 w 208"/>
                <a:gd name="T5" fmla="*/ 0 h 240"/>
                <a:gd name="T6" fmla="*/ 35 w 208"/>
                <a:gd name="T7" fmla="*/ 53 h 240"/>
                <a:gd name="T8" fmla="*/ 0 w 208"/>
                <a:gd name="T9" fmla="*/ 84 h 240"/>
                <a:gd name="T10" fmla="*/ 156 w 208"/>
                <a:gd name="T11" fmla="*/ 240 h 240"/>
                <a:gd name="T12" fmla="*/ 189 w 208"/>
                <a:gd name="T13" fmla="*/ 215 h 240"/>
                <a:gd name="T14" fmla="*/ 192 w 208"/>
                <a:gd name="T15" fmla="*/ 209 h 240"/>
                <a:gd name="T16" fmla="*/ 195 w 208"/>
                <a:gd name="T17" fmla="*/ 204 h 240"/>
                <a:gd name="T18" fmla="*/ 204 w 208"/>
                <a:gd name="T19" fmla="*/ 15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8" h="240">
                  <a:moveTo>
                    <a:pt x="204" y="156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6"/>
                    <a:pt x="48" y="30"/>
                    <a:pt x="35" y="53"/>
                  </a:cubicBezTo>
                  <a:cubicBezTo>
                    <a:pt x="22" y="75"/>
                    <a:pt x="7" y="89"/>
                    <a:pt x="0" y="84"/>
                  </a:cubicBezTo>
                  <a:cubicBezTo>
                    <a:pt x="156" y="240"/>
                    <a:pt x="156" y="240"/>
                    <a:pt x="156" y="240"/>
                  </a:cubicBezTo>
                  <a:cubicBezTo>
                    <a:pt x="156" y="240"/>
                    <a:pt x="173" y="237"/>
                    <a:pt x="189" y="215"/>
                  </a:cubicBezTo>
                  <a:cubicBezTo>
                    <a:pt x="190" y="213"/>
                    <a:pt x="191" y="211"/>
                    <a:pt x="192" y="209"/>
                  </a:cubicBezTo>
                  <a:cubicBezTo>
                    <a:pt x="193" y="208"/>
                    <a:pt x="194" y="206"/>
                    <a:pt x="195" y="204"/>
                  </a:cubicBezTo>
                  <a:cubicBezTo>
                    <a:pt x="208" y="179"/>
                    <a:pt x="204" y="156"/>
                    <a:pt x="204" y="15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75000"/>
                    <a:lumOff val="25000"/>
                    <a:shade val="30000"/>
                    <a:satMod val="115000"/>
                  </a:schemeClr>
                </a:gs>
                <a:gs pos="50000">
                  <a:schemeClr val="tx1">
                    <a:lumMod val="75000"/>
                    <a:lumOff val="25000"/>
                    <a:shade val="67500"/>
                    <a:satMod val="115000"/>
                  </a:schemeClr>
                </a:gs>
                <a:gs pos="100000">
                  <a:schemeClr val="tx1">
                    <a:lumMod val="75000"/>
                    <a:lumOff val="2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id-ID" sz="2400">
                <a:solidFill>
                  <a:srgbClr val="262626"/>
                </a:solidFill>
                <a:latin typeface="Roboto Condensed"/>
              </a:endParaRPr>
            </a:p>
          </p:txBody>
        </p:sp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293169EA-8AA7-FD65-BDBD-EECB684AF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3713" y="4592638"/>
              <a:ext cx="219075" cy="349250"/>
            </a:xfrm>
            <a:custGeom>
              <a:avLst/>
              <a:gdLst>
                <a:gd name="T0" fmla="*/ 52 w 58"/>
                <a:gd name="T1" fmla="*/ 4 h 93"/>
                <a:gd name="T2" fmla="*/ 32 w 58"/>
                <a:gd name="T3" fmla="*/ 13 h 93"/>
                <a:gd name="T4" fmla="*/ 39 w 58"/>
                <a:gd name="T5" fmla="*/ 21 h 93"/>
                <a:gd name="T6" fmla="*/ 39 w 58"/>
                <a:gd name="T7" fmla="*/ 26 h 93"/>
                <a:gd name="T8" fmla="*/ 32 w 58"/>
                <a:gd name="T9" fmla="*/ 51 h 93"/>
                <a:gd name="T10" fmla="*/ 16 w 58"/>
                <a:gd name="T11" fmla="*/ 66 h 93"/>
                <a:gd name="T12" fmla="*/ 13 w 58"/>
                <a:gd name="T13" fmla="*/ 67 h 93"/>
                <a:gd name="T14" fmla="*/ 5 w 58"/>
                <a:gd name="T15" fmla="*/ 59 h 93"/>
                <a:gd name="T16" fmla="*/ 4 w 58"/>
                <a:gd name="T17" fmla="*/ 87 h 93"/>
                <a:gd name="T18" fmla="*/ 4 w 58"/>
                <a:gd name="T19" fmla="*/ 88 h 93"/>
                <a:gd name="T20" fmla="*/ 39 w 58"/>
                <a:gd name="T21" fmla="*/ 57 h 93"/>
                <a:gd name="T22" fmla="*/ 52 w 58"/>
                <a:gd name="T23" fmla="*/ 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93">
                  <a:moveTo>
                    <a:pt x="52" y="4"/>
                  </a:moveTo>
                  <a:cubicBezTo>
                    <a:pt x="48" y="0"/>
                    <a:pt x="40" y="4"/>
                    <a:pt x="32" y="13"/>
                  </a:cubicBezTo>
                  <a:cubicBezTo>
                    <a:pt x="37" y="18"/>
                    <a:pt x="39" y="21"/>
                    <a:pt x="39" y="21"/>
                  </a:cubicBezTo>
                  <a:cubicBezTo>
                    <a:pt x="39" y="21"/>
                    <a:pt x="40" y="23"/>
                    <a:pt x="39" y="26"/>
                  </a:cubicBezTo>
                  <a:cubicBezTo>
                    <a:pt x="39" y="31"/>
                    <a:pt x="38" y="40"/>
                    <a:pt x="32" y="51"/>
                  </a:cubicBezTo>
                  <a:cubicBezTo>
                    <a:pt x="25" y="61"/>
                    <a:pt x="20" y="65"/>
                    <a:pt x="16" y="66"/>
                  </a:cubicBezTo>
                  <a:cubicBezTo>
                    <a:pt x="14" y="67"/>
                    <a:pt x="13" y="67"/>
                    <a:pt x="13" y="67"/>
                  </a:cubicBezTo>
                  <a:cubicBezTo>
                    <a:pt x="13" y="67"/>
                    <a:pt x="10" y="64"/>
                    <a:pt x="5" y="59"/>
                  </a:cubicBezTo>
                  <a:cubicBezTo>
                    <a:pt x="1" y="72"/>
                    <a:pt x="0" y="83"/>
                    <a:pt x="4" y="87"/>
                  </a:cubicBezTo>
                  <a:cubicBezTo>
                    <a:pt x="4" y="88"/>
                    <a:pt x="4" y="88"/>
                    <a:pt x="4" y="88"/>
                  </a:cubicBezTo>
                  <a:cubicBezTo>
                    <a:pt x="11" y="93"/>
                    <a:pt x="26" y="79"/>
                    <a:pt x="39" y="57"/>
                  </a:cubicBezTo>
                  <a:cubicBezTo>
                    <a:pt x="52" y="34"/>
                    <a:pt x="58" y="10"/>
                    <a:pt x="52" y="4"/>
                  </a:cubicBezTo>
                  <a:close/>
                </a:path>
              </a:pathLst>
            </a:custGeom>
            <a:solidFill>
              <a:srgbClr val="B1B1B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id-ID" sz="2400">
                <a:solidFill>
                  <a:srgbClr val="262626"/>
                </a:solidFill>
                <a:latin typeface="Roboto Condensed"/>
              </a:endParaRPr>
            </a:p>
          </p:txBody>
        </p:sp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1EF8B05E-0EA7-626A-B0E3-56A4A7D98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6950" y="3233738"/>
              <a:ext cx="754063" cy="647700"/>
            </a:xfrm>
            <a:custGeom>
              <a:avLst/>
              <a:gdLst>
                <a:gd name="T0" fmla="*/ 82 w 200"/>
                <a:gd name="T1" fmla="*/ 64 h 172"/>
                <a:gd name="T2" fmla="*/ 200 w 200"/>
                <a:gd name="T3" fmla="*/ 38 h 172"/>
                <a:gd name="T4" fmla="*/ 200 w 200"/>
                <a:gd name="T5" fmla="*/ 36 h 172"/>
                <a:gd name="T6" fmla="*/ 73 w 200"/>
                <a:gd name="T7" fmla="*/ 14 h 172"/>
                <a:gd name="T8" fmla="*/ 8 w 200"/>
                <a:gd name="T9" fmla="*/ 126 h 172"/>
                <a:gd name="T10" fmla="*/ 63 w 200"/>
                <a:gd name="T11" fmla="*/ 172 h 172"/>
                <a:gd name="T12" fmla="*/ 82 w 200"/>
                <a:gd name="T13" fmla="*/ 6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0" h="172">
                  <a:moveTo>
                    <a:pt x="82" y="64"/>
                  </a:moveTo>
                  <a:cubicBezTo>
                    <a:pt x="105" y="25"/>
                    <a:pt x="156" y="22"/>
                    <a:pt x="200" y="38"/>
                  </a:cubicBezTo>
                  <a:cubicBezTo>
                    <a:pt x="200" y="37"/>
                    <a:pt x="199" y="36"/>
                    <a:pt x="200" y="36"/>
                  </a:cubicBezTo>
                  <a:cubicBezTo>
                    <a:pt x="159" y="13"/>
                    <a:pt x="108" y="0"/>
                    <a:pt x="73" y="14"/>
                  </a:cubicBezTo>
                  <a:cubicBezTo>
                    <a:pt x="5" y="41"/>
                    <a:pt x="0" y="80"/>
                    <a:pt x="8" y="126"/>
                  </a:cubicBezTo>
                  <a:cubicBezTo>
                    <a:pt x="13" y="151"/>
                    <a:pt x="34" y="167"/>
                    <a:pt x="63" y="172"/>
                  </a:cubicBezTo>
                  <a:cubicBezTo>
                    <a:pt x="57" y="136"/>
                    <a:pt x="63" y="96"/>
                    <a:pt x="82" y="64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id-ID" sz="2400">
                <a:solidFill>
                  <a:srgbClr val="262626"/>
                </a:solidFill>
                <a:latin typeface="Roboto Condensed"/>
              </a:endParaRPr>
            </a:p>
          </p:txBody>
        </p:sp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462415E4-35E2-0B88-423B-EDE04439F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4163" y="2638425"/>
              <a:ext cx="279400" cy="730250"/>
            </a:xfrm>
            <a:custGeom>
              <a:avLst/>
              <a:gdLst>
                <a:gd name="T0" fmla="*/ 40 w 74"/>
                <a:gd name="T1" fmla="*/ 38 h 194"/>
                <a:gd name="T2" fmla="*/ 74 w 74"/>
                <a:gd name="T3" fmla="*/ 0 h 194"/>
                <a:gd name="T4" fmla="*/ 1 w 74"/>
                <a:gd name="T5" fmla="*/ 100 h 194"/>
                <a:gd name="T6" fmla="*/ 52 w 74"/>
                <a:gd name="T7" fmla="*/ 194 h 194"/>
                <a:gd name="T8" fmla="*/ 52 w 74"/>
                <a:gd name="T9" fmla="*/ 194 h 194"/>
                <a:gd name="T10" fmla="*/ 40 w 74"/>
                <a:gd name="T11" fmla="*/ 38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194">
                  <a:moveTo>
                    <a:pt x="40" y="38"/>
                  </a:moveTo>
                  <a:cubicBezTo>
                    <a:pt x="50" y="21"/>
                    <a:pt x="62" y="9"/>
                    <a:pt x="74" y="0"/>
                  </a:cubicBezTo>
                  <a:cubicBezTo>
                    <a:pt x="32" y="10"/>
                    <a:pt x="0" y="31"/>
                    <a:pt x="1" y="100"/>
                  </a:cubicBezTo>
                  <a:cubicBezTo>
                    <a:pt x="1" y="132"/>
                    <a:pt x="23" y="166"/>
                    <a:pt x="52" y="194"/>
                  </a:cubicBezTo>
                  <a:cubicBezTo>
                    <a:pt x="52" y="194"/>
                    <a:pt x="52" y="194"/>
                    <a:pt x="52" y="194"/>
                  </a:cubicBezTo>
                  <a:cubicBezTo>
                    <a:pt x="29" y="143"/>
                    <a:pt x="18" y="77"/>
                    <a:pt x="40" y="38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id-ID" sz="2400">
                <a:solidFill>
                  <a:srgbClr val="262626"/>
                </a:solidFill>
                <a:latin typeface="Roboto Condensed"/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DBA6D34A-5A64-29D2-E9CD-35B8A831D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3316288"/>
              <a:ext cx="803275" cy="974725"/>
            </a:xfrm>
            <a:custGeom>
              <a:avLst/>
              <a:gdLst>
                <a:gd name="T0" fmla="*/ 199 w 213"/>
                <a:gd name="T1" fmla="*/ 83 h 259"/>
                <a:gd name="T2" fmla="*/ 143 w 213"/>
                <a:gd name="T3" fmla="*/ 16 h 259"/>
                <a:gd name="T4" fmla="*/ 25 w 213"/>
                <a:gd name="T5" fmla="*/ 42 h 259"/>
                <a:gd name="T6" fmla="*/ 6 w 213"/>
                <a:gd name="T7" fmla="*/ 150 h 259"/>
                <a:gd name="T8" fmla="*/ 39 w 213"/>
                <a:gd name="T9" fmla="*/ 218 h 259"/>
                <a:gd name="T10" fmla="*/ 172 w 213"/>
                <a:gd name="T11" fmla="*/ 190 h 259"/>
                <a:gd name="T12" fmla="*/ 211 w 213"/>
                <a:gd name="T13" fmla="*/ 104 h 259"/>
                <a:gd name="T14" fmla="*/ 213 w 213"/>
                <a:gd name="T15" fmla="*/ 99 h 259"/>
                <a:gd name="T16" fmla="*/ 212 w 213"/>
                <a:gd name="T17" fmla="*/ 98 h 259"/>
                <a:gd name="T18" fmla="*/ 199 w 213"/>
                <a:gd name="T19" fmla="*/ 83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259">
                  <a:moveTo>
                    <a:pt x="199" y="83"/>
                  </a:moveTo>
                  <a:cubicBezTo>
                    <a:pt x="173" y="54"/>
                    <a:pt x="145" y="23"/>
                    <a:pt x="143" y="16"/>
                  </a:cubicBezTo>
                  <a:cubicBezTo>
                    <a:pt x="99" y="0"/>
                    <a:pt x="48" y="3"/>
                    <a:pt x="25" y="42"/>
                  </a:cubicBezTo>
                  <a:cubicBezTo>
                    <a:pt x="6" y="74"/>
                    <a:pt x="0" y="114"/>
                    <a:pt x="6" y="150"/>
                  </a:cubicBezTo>
                  <a:cubicBezTo>
                    <a:pt x="11" y="176"/>
                    <a:pt x="22" y="201"/>
                    <a:pt x="39" y="218"/>
                  </a:cubicBezTo>
                  <a:cubicBezTo>
                    <a:pt x="80" y="259"/>
                    <a:pt x="140" y="246"/>
                    <a:pt x="172" y="190"/>
                  </a:cubicBezTo>
                  <a:cubicBezTo>
                    <a:pt x="191" y="158"/>
                    <a:pt x="207" y="130"/>
                    <a:pt x="211" y="104"/>
                  </a:cubicBezTo>
                  <a:cubicBezTo>
                    <a:pt x="212" y="102"/>
                    <a:pt x="213" y="101"/>
                    <a:pt x="213" y="99"/>
                  </a:cubicBezTo>
                  <a:cubicBezTo>
                    <a:pt x="213" y="99"/>
                    <a:pt x="213" y="98"/>
                    <a:pt x="212" y="98"/>
                  </a:cubicBezTo>
                  <a:cubicBezTo>
                    <a:pt x="207" y="92"/>
                    <a:pt x="203" y="87"/>
                    <a:pt x="199" y="83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id-ID" sz="2400">
                <a:solidFill>
                  <a:srgbClr val="262626"/>
                </a:solidFill>
                <a:latin typeface="Roboto Condensed"/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CBAAFF38-B428-469B-5465-4F1E056D9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2425" y="2555876"/>
              <a:ext cx="763588" cy="1065212"/>
            </a:xfrm>
            <a:custGeom>
              <a:avLst/>
              <a:gdLst>
                <a:gd name="T0" fmla="*/ 22 w 203"/>
                <a:gd name="T1" fmla="*/ 60 h 283"/>
                <a:gd name="T2" fmla="*/ 34 w 203"/>
                <a:gd name="T3" fmla="*/ 216 h 283"/>
                <a:gd name="T4" fmla="*/ 72 w 203"/>
                <a:gd name="T5" fmla="*/ 246 h 283"/>
                <a:gd name="T6" fmla="*/ 95 w 203"/>
                <a:gd name="T7" fmla="*/ 267 h 283"/>
                <a:gd name="T8" fmla="*/ 99 w 203"/>
                <a:gd name="T9" fmla="*/ 270 h 283"/>
                <a:gd name="T10" fmla="*/ 113 w 203"/>
                <a:gd name="T11" fmla="*/ 283 h 283"/>
                <a:gd name="T12" fmla="*/ 170 w 203"/>
                <a:gd name="T13" fmla="*/ 207 h 283"/>
                <a:gd name="T14" fmla="*/ 155 w 203"/>
                <a:gd name="T15" fmla="*/ 31 h 283"/>
                <a:gd name="T16" fmla="*/ 56 w 203"/>
                <a:gd name="T17" fmla="*/ 22 h 283"/>
                <a:gd name="T18" fmla="*/ 22 w 203"/>
                <a:gd name="T19" fmla="*/ 6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" h="283">
                  <a:moveTo>
                    <a:pt x="22" y="60"/>
                  </a:moveTo>
                  <a:cubicBezTo>
                    <a:pt x="0" y="99"/>
                    <a:pt x="11" y="165"/>
                    <a:pt x="34" y="216"/>
                  </a:cubicBezTo>
                  <a:cubicBezTo>
                    <a:pt x="37" y="216"/>
                    <a:pt x="55" y="231"/>
                    <a:pt x="72" y="246"/>
                  </a:cubicBezTo>
                  <a:cubicBezTo>
                    <a:pt x="79" y="252"/>
                    <a:pt x="87" y="259"/>
                    <a:pt x="95" y="267"/>
                  </a:cubicBezTo>
                  <a:cubicBezTo>
                    <a:pt x="97" y="268"/>
                    <a:pt x="98" y="269"/>
                    <a:pt x="99" y="270"/>
                  </a:cubicBezTo>
                  <a:cubicBezTo>
                    <a:pt x="103" y="274"/>
                    <a:pt x="108" y="278"/>
                    <a:pt x="113" y="283"/>
                  </a:cubicBezTo>
                  <a:cubicBezTo>
                    <a:pt x="133" y="272"/>
                    <a:pt x="150" y="241"/>
                    <a:pt x="170" y="207"/>
                  </a:cubicBezTo>
                  <a:cubicBezTo>
                    <a:pt x="203" y="151"/>
                    <a:pt x="196" y="72"/>
                    <a:pt x="155" y="31"/>
                  </a:cubicBezTo>
                  <a:cubicBezTo>
                    <a:pt x="126" y="2"/>
                    <a:pt x="88" y="0"/>
                    <a:pt x="56" y="22"/>
                  </a:cubicBezTo>
                  <a:cubicBezTo>
                    <a:pt x="44" y="31"/>
                    <a:pt x="32" y="43"/>
                    <a:pt x="22" y="6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id-ID" sz="2400">
                <a:solidFill>
                  <a:srgbClr val="262626"/>
                </a:solidFill>
                <a:latin typeface="Roboto Condensed"/>
              </a:endParaRPr>
            </a:p>
          </p:txBody>
        </p:sp>
        <p:sp>
          <p:nvSpPr>
            <p:cNvPr id="22" name="Freeform 28">
              <a:extLst>
                <a:ext uri="{FF2B5EF4-FFF2-40B4-BE49-F238E27FC236}">
                  <a16:creationId xmlns:a16="http://schemas.microsoft.com/office/drawing/2014/main" id="{F990CED4-0173-72E3-F5B5-216401EFB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6250" y="3368675"/>
              <a:ext cx="1438275" cy="1476375"/>
            </a:xfrm>
            <a:custGeom>
              <a:avLst/>
              <a:gdLst>
                <a:gd name="T0" fmla="*/ 381 w 382"/>
                <a:gd name="T1" fmla="*/ 346 h 392"/>
                <a:gd name="T2" fmla="*/ 374 w 382"/>
                <a:gd name="T3" fmla="*/ 338 h 392"/>
                <a:gd name="T4" fmla="*/ 80 w 382"/>
                <a:gd name="T5" fmla="*/ 67 h 392"/>
                <a:gd name="T6" fmla="*/ 66 w 382"/>
                <a:gd name="T7" fmla="*/ 54 h 392"/>
                <a:gd name="T8" fmla="*/ 62 w 382"/>
                <a:gd name="T9" fmla="*/ 51 h 392"/>
                <a:gd name="T10" fmla="*/ 39 w 382"/>
                <a:gd name="T11" fmla="*/ 30 h 392"/>
                <a:gd name="T12" fmla="*/ 1 w 382"/>
                <a:gd name="T13" fmla="*/ 0 h 392"/>
                <a:gd name="T14" fmla="*/ 1 w 382"/>
                <a:gd name="T15" fmla="*/ 0 h 392"/>
                <a:gd name="T16" fmla="*/ 1 w 382"/>
                <a:gd name="T17" fmla="*/ 0 h 392"/>
                <a:gd name="T18" fmla="*/ 1 w 382"/>
                <a:gd name="T19" fmla="*/ 0 h 392"/>
                <a:gd name="T20" fmla="*/ 1 w 382"/>
                <a:gd name="T21" fmla="*/ 2 h 392"/>
                <a:gd name="T22" fmla="*/ 57 w 382"/>
                <a:gd name="T23" fmla="*/ 69 h 392"/>
                <a:gd name="T24" fmla="*/ 70 w 382"/>
                <a:gd name="T25" fmla="*/ 84 h 392"/>
                <a:gd name="T26" fmla="*/ 71 w 382"/>
                <a:gd name="T27" fmla="*/ 85 h 392"/>
                <a:gd name="T28" fmla="*/ 347 w 382"/>
                <a:gd name="T29" fmla="*/ 384 h 392"/>
                <a:gd name="T30" fmla="*/ 355 w 382"/>
                <a:gd name="T31" fmla="*/ 392 h 392"/>
                <a:gd name="T32" fmla="*/ 358 w 382"/>
                <a:gd name="T33" fmla="*/ 391 h 392"/>
                <a:gd name="T34" fmla="*/ 374 w 382"/>
                <a:gd name="T35" fmla="*/ 376 h 392"/>
                <a:gd name="T36" fmla="*/ 381 w 382"/>
                <a:gd name="T37" fmla="*/ 351 h 392"/>
                <a:gd name="T38" fmla="*/ 381 w 382"/>
                <a:gd name="T39" fmla="*/ 346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2" h="392">
                  <a:moveTo>
                    <a:pt x="381" y="346"/>
                  </a:moveTo>
                  <a:cubicBezTo>
                    <a:pt x="381" y="346"/>
                    <a:pt x="379" y="343"/>
                    <a:pt x="374" y="338"/>
                  </a:cubicBezTo>
                  <a:cubicBezTo>
                    <a:pt x="337" y="304"/>
                    <a:pt x="177" y="154"/>
                    <a:pt x="80" y="67"/>
                  </a:cubicBezTo>
                  <a:cubicBezTo>
                    <a:pt x="75" y="62"/>
                    <a:pt x="70" y="58"/>
                    <a:pt x="66" y="54"/>
                  </a:cubicBezTo>
                  <a:cubicBezTo>
                    <a:pt x="65" y="53"/>
                    <a:pt x="64" y="52"/>
                    <a:pt x="62" y="51"/>
                  </a:cubicBezTo>
                  <a:cubicBezTo>
                    <a:pt x="54" y="43"/>
                    <a:pt x="46" y="36"/>
                    <a:pt x="39" y="30"/>
                  </a:cubicBezTo>
                  <a:cubicBezTo>
                    <a:pt x="22" y="15"/>
                    <a:pt x="4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1"/>
                    <a:pt x="1" y="2"/>
                  </a:cubicBezTo>
                  <a:cubicBezTo>
                    <a:pt x="3" y="9"/>
                    <a:pt x="31" y="40"/>
                    <a:pt x="57" y="69"/>
                  </a:cubicBezTo>
                  <a:cubicBezTo>
                    <a:pt x="61" y="73"/>
                    <a:pt x="65" y="78"/>
                    <a:pt x="70" y="84"/>
                  </a:cubicBezTo>
                  <a:cubicBezTo>
                    <a:pt x="71" y="84"/>
                    <a:pt x="71" y="85"/>
                    <a:pt x="71" y="85"/>
                  </a:cubicBezTo>
                  <a:cubicBezTo>
                    <a:pt x="162" y="186"/>
                    <a:pt x="312" y="347"/>
                    <a:pt x="347" y="384"/>
                  </a:cubicBezTo>
                  <a:cubicBezTo>
                    <a:pt x="352" y="389"/>
                    <a:pt x="355" y="392"/>
                    <a:pt x="355" y="392"/>
                  </a:cubicBezTo>
                  <a:cubicBezTo>
                    <a:pt x="355" y="392"/>
                    <a:pt x="356" y="392"/>
                    <a:pt x="358" y="391"/>
                  </a:cubicBezTo>
                  <a:cubicBezTo>
                    <a:pt x="362" y="390"/>
                    <a:pt x="367" y="386"/>
                    <a:pt x="374" y="376"/>
                  </a:cubicBezTo>
                  <a:cubicBezTo>
                    <a:pt x="380" y="365"/>
                    <a:pt x="381" y="356"/>
                    <a:pt x="381" y="351"/>
                  </a:cubicBezTo>
                  <a:cubicBezTo>
                    <a:pt x="382" y="348"/>
                    <a:pt x="381" y="346"/>
                    <a:pt x="381" y="346"/>
                  </a:cubicBezTo>
                  <a:close/>
                </a:path>
              </a:pathLst>
            </a:cu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id-ID" sz="2400">
                <a:solidFill>
                  <a:srgbClr val="262626"/>
                </a:solidFill>
                <a:latin typeface="Roboto Condensed"/>
              </a:endParaRPr>
            </a:p>
          </p:txBody>
        </p:sp>
      </p:grpSp>
      <p:sp>
        <p:nvSpPr>
          <p:cNvPr id="23" name="Freeform 45">
            <a:extLst>
              <a:ext uri="{FF2B5EF4-FFF2-40B4-BE49-F238E27FC236}">
                <a16:creationId xmlns:a16="http://schemas.microsoft.com/office/drawing/2014/main" id="{E2E24773-D97D-689E-BF70-996A6DB1CEC0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6098624" y="2409431"/>
            <a:ext cx="196528" cy="196531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srgbClr val="262626"/>
              </a:solidFill>
              <a:latin typeface="Roboto Condensed"/>
            </a:endParaRP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288B5637-6B27-8AA1-26F6-8C456A1219C9}"/>
              </a:ext>
            </a:extLst>
          </p:cNvPr>
          <p:cNvSpPr txBox="1">
            <a:spLocks/>
          </p:cNvSpPr>
          <p:nvPr/>
        </p:nvSpPr>
        <p:spPr>
          <a:xfrm>
            <a:off x="6344618" y="2292252"/>
            <a:ext cx="4881386" cy="430887"/>
          </a:xfrm>
          <a:prstGeom prst="rect">
            <a:avLst/>
          </a:prstGeom>
        </p:spPr>
        <p:txBody>
          <a:bodyPr wrap="square" lIns="121920" tIns="60960" rIns="121920" bIns="6096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9170">
              <a:spcBef>
                <a:spcPct val="20000"/>
              </a:spcBef>
              <a:defRPr/>
            </a:pPr>
            <a:r>
              <a:rPr lang="es-ES" sz="2000" b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Superación de desafíos estructurales</a:t>
            </a:r>
          </a:p>
        </p:txBody>
      </p:sp>
      <p:sp>
        <p:nvSpPr>
          <p:cNvPr id="25" name="Freeform 45">
            <a:extLst>
              <a:ext uri="{FF2B5EF4-FFF2-40B4-BE49-F238E27FC236}">
                <a16:creationId xmlns:a16="http://schemas.microsoft.com/office/drawing/2014/main" id="{2C2FD088-FDB6-2CC1-5F68-23EBDBED3F6B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6098624" y="3397215"/>
            <a:ext cx="196528" cy="196531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srgbClr val="262626"/>
              </a:solidFill>
              <a:latin typeface="Roboto Condensed"/>
            </a:endParaRP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23FCFE6-F51D-F76C-E12D-BEA99B5BB6AE}"/>
              </a:ext>
            </a:extLst>
          </p:cNvPr>
          <p:cNvSpPr txBox="1">
            <a:spLocks/>
          </p:cNvSpPr>
          <p:nvPr/>
        </p:nvSpPr>
        <p:spPr>
          <a:xfrm>
            <a:off x="6344618" y="3288146"/>
            <a:ext cx="4881385" cy="430887"/>
          </a:xfrm>
          <a:prstGeom prst="rect">
            <a:avLst/>
          </a:prstGeom>
        </p:spPr>
        <p:txBody>
          <a:bodyPr wrap="square" lIns="121920" tIns="60960" rIns="121920" bIns="6096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9170">
              <a:spcBef>
                <a:spcPct val="20000"/>
              </a:spcBef>
              <a:defRPr/>
            </a:pPr>
            <a:r>
              <a:rPr lang="es-ES" sz="2000" b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Respuesta a la desigualdad</a:t>
            </a:r>
          </a:p>
        </p:txBody>
      </p:sp>
      <p:sp>
        <p:nvSpPr>
          <p:cNvPr id="27" name="Freeform 45">
            <a:extLst>
              <a:ext uri="{FF2B5EF4-FFF2-40B4-BE49-F238E27FC236}">
                <a16:creationId xmlns:a16="http://schemas.microsoft.com/office/drawing/2014/main" id="{34BA39C9-D309-CC1B-60E2-5010005E01BF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6098624" y="4546924"/>
            <a:ext cx="196528" cy="196531"/>
          </a:xfrm>
          <a:prstGeom prst="ellipse">
            <a:avLst/>
          </a:pr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srgbClr val="262626"/>
              </a:solidFill>
              <a:latin typeface="Roboto Condensed"/>
            </a:endParaRP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A7A4974C-2BC4-D429-C3B6-989B8726D78E}"/>
              </a:ext>
            </a:extLst>
          </p:cNvPr>
          <p:cNvSpPr txBox="1">
            <a:spLocks/>
          </p:cNvSpPr>
          <p:nvPr/>
        </p:nvSpPr>
        <p:spPr>
          <a:xfrm>
            <a:off x="6344617" y="4429745"/>
            <a:ext cx="4881385" cy="430887"/>
          </a:xfrm>
          <a:prstGeom prst="rect">
            <a:avLst/>
          </a:prstGeom>
        </p:spPr>
        <p:txBody>
          <a:bodyPr wrap="square" lIns="121920" tIns="60960" rIns="121920" bIns="6096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9170">
              <a:spcBef>
                <a:spcPct val="20000"/>
              </a:spcBef>
              <a:defRPr/>
            </a:pPr>
            <a:r>
              <a:rPr lang="es-ES" sz="2000" b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Sostenibilidad Ambiental</a:t>
            </a:r>
          </a:p>
        </p:txBody>
      </p:sp>
      <p:sp>
        <p:nvSpPr>
          <p:cNvPr id="29" name="Freeform 45">
            <a:extLst>
              <a:ext uri="{FF2B5EF4-FFF2-40B4-BE49-F238E27FC236}">
                <a16:creationId xmlns:a16="http://schemas.microsoft.com/office/drawing/2014/main" id="{E2A9BC9A-0AAE-16AF-04ED-5F9E03270258}"/>
              </a:ext>
            </a:extLst>
          </p:cNvPr>
          <p:cNvSpPr>
            <a:spLocks noEditPoints="1"/>
          </p:cNvSpPr>
          <p:nvPr/>
        </p:nvSpPr>
        <p:spPr bwMode="auto">
          <a:xfrm flipH="1">
            <a:off x="6098624" y="5725209"/>
            <a:ext cx="196528" cy="196531"/>
          </a:xfrm>
          <a:prstGeom prst="ellipse">
            <a:avLst/>
          </a:pr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2400">
              <a:solidFill>
                <a:srgbClr val="262626"/>
              </a:solidFill>
              <a:latin typeface="Roboto Condensed"/>
            </a:endParaRP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5A4C2810-19DB-0206-BBC9-C3DC7150EB3C}"/>
              </a:ext>
            </a:extLst>
          </p:cNvPr>
          <p:cNvSpPr txBox="1">
            <a:spLocks/>
          </p:cNvSpPr>
          <p:nvPr/>
        </p:nvSpPr>
        <p:spPr>
          <a:xfrm>
            <a:off x="6344616" y="5489984"/>
            <a:ext cx="4881385" cy="738664"/>
          </a:xfrm>
          <a:prstGeom prst="rect">
            <a:avLst/>
          </a:prstGeom>
        </p:spPr>
        <p:txBody>
          <a:bodyPr wrap="square" lIns="121920" tIns="60960" rIns="121920" bIns="60960" anchor="t" anchorCtr="0">
            <a:sp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1219170">
              <a:spcBef>
                <a:spcPct val="20000"/>
              </a:spcBef>
              <a:defRPr/>
            </a:pPr>
            <a:r>
              <a:rPr lang="es-ES" sz="2000" b="1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rPr>
              <a:t>Fortalecimiento del Seguimiento y Evaluación </a:t>
            </a:r>
          </a:p>
        </p:txBody>
      </p:sp>
      <p:pic>
        <p:nvPicPr>
          <p:cNvPr id="37" name="Gráfico 36" descr="Tribunal con relleno sólido">
            <a:extLst>
              <a:ext uri="{FF2B5EF4-FFF2-40B4-BE49-F238E27FC236}">
                <a16:creationId xmlns:a16="http://schemas.microsoft.com/office/drawing/2014/main" id="{1B48DA90-9143-6B00-8DAF-B2780670F3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65737" y="3211157"/>
            <a:ext cx="540000" cy="540000"/>
          </a:xfrm>
          <a:prstGeom prst="rect">
            <a:avLst/>
          </a:prstGeom>
        </p:spPr>
      </p:pic>
      <p:pic>
        <p:nvPicPr>
          <p:cNvPr id="39" name="Gráfico 38" descr="Pesos desiguales con relleno sólido">
            <a:extLst>
              <a:ext uri="{FF2B5EF4-FFF2-40B4-BE49-F238E27FC236}">
                <a16:creationId xmlns:a16="http://schemas.microsoft.com/office/drawing/2014/main" id="{D950D06D-882A-C20B-191D-F9DD81DF5B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20443" y="4367590"/>
            <a:ext cx="540000" cy="540000"/>
          </a:xfrm>
          <a:prstGeom prst="rect">
            <a:avLst/>
          </a:prstGeom>
        </p:spPr>
      </p:pic>
      <p:pic>
        <p:nvPicPr>
          <p:cNvPr id="41" name="Gráfico 40" descr="Escena de colina con relleno sólido">
            <a:extLst>
              <a:ext uri="{FF2B5EF4-FFF2-40B4-BE49-F238E27FC236}">
                <a16:creationId xmlns:a16="http://schemas.microsoft.com/office/drawing/2014/main" id="{2D9F95D3-1F38-3C3E-E95B-A2488050E6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09938" y="5393007"/>
            <a:ext cx="540000" cy="540000"/>
          </a:xfrm>
          <a:prstGeom prst="rect">
            <a:avLst/>
          </a:prstGeom>
        </p:spPr>
      </p:pic>
      <p:pic>
        <p:nvPicPr>
          <p:cNvPr id="45" name="Gráfico 44" descr="Diagrama de dispersión con relleno sólido">
            <a:extLst>
              <a:ext uri="{FF2B5EF4-FFF2-40B4-BE49-F238E27FC236}">
                <a16:creationId xmlns:a16="http://schemas.microsoft.com/office/drawing/2014/main" id="{976E1364-FE73-D5AD-D9EE-1554C6BF94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649352" y="5808797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46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23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55C4948-52FA-45C0-A78C-DBFA9DA33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525" y="2120900"/>
            <a:ext cx="10515600" cy="1632393"/>
          </a:xfrm>
        </p:spPr>
        <p:txBody>
          <a:bodyPr/>
          <a:lstStyle/>
          <a:p>
            <a:r>
              <a:rPr lang="es-ES" sz="3200" dirty="0">
                <a:solidFill>
                  <a:schemeClr val="accent6">
                    <a:lumMod val="75000"/>
                  </a:schemeClr>
                </a:solidFill>
              </a:rPr>
              <a:t>Institucionalidad de la Agenda 2030 en el país.</a:t>
            </a:r>
            <a:endParaRPr lang="es-CO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225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Imagen 111" descr="Carta&#10;&#10;Descripción generada automáticamente">
            <a:extLst>
              <a:ext uri="{FF2B5EF4-FFF2-40B4-BE49-F238E27FC236}">
                <a16:creationId xmlns:a16="http://schemas.microsoft.com/office/drawing/2014/main" id="{2B3D753D-4259-CEC2-CEED-AEEF02C4A4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5" name="Título 3">
            <a:extLst>
              <a:ext uri="{FF2B5EF4-FFF2-40B4-BE49-F238E27FC236}">
                <a16:creationId xmlns:a16="http://schemas.microsoft.com/office/drawing/2014/main" id="{FB476F41-52CC-6A4C-8655-B992E0F87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5346" y="1244656"/>
            <a:ext cx="9499369" cy="607156"/>
          </a:xfrm>
          <a:noFill/>
        </p:spPr>
        <p:txBody>
          <a:bodyPr/>
          <a:lstStyle/>
          <a:p>
            <a:r>
              <a:rPr lang="es-ES" sz="3600" dirty="0"/>
              <a:t>Marco institucional </a:t>
            </a:r>
            <a:endParaRPr lang="es-CO" sz="3600" dirty="0"/>
          </a:p>
        </p:txBody>
      </p:sp>
      <p:sp>
        <p:nvSpPr>
          <p:cNvPr id="21" name="TextBox 64">
            <a:extLst>
              <a:ext uri="{FF2B5EF4-FFF2-40B4-BE49-F238E27FC236}">
                <a16:creationId xmlns:a16="http://schemas.microsoft.com/office/drawing/2014/main" id="{9A2B2F00-2537-6D2E-7A1B-956060265309}"/>
              </a:ext>
            </a:extLst>
          </p:cNvPr>
          <p:cNvSpPr txBox="1"/>
          <p:nvPr/>
        </p:nvSpPr>
        <p:spPr>
          <a:xfrm>
            <a:off x="5685367" y="5567018"/>
            <a:ext cx="408248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133" b="1" dirty="0">
                <a:solidFill>
                  <a:srgbClr val="FFFFFF"/>
                </a:solidFill>
                <a:latin typeface="Roboto Condensed"/>
              </a:rPr>
              <a:t>01</a:t>
            </a:r>
          </a:p>
        </p:txBody>
      </p:sp>
      <p:grpSp>
        <p:nvGrpSpPr>
          <p:cNvPr id="55" name="Group 59">
            <a:extLst>
              <a:ext uri="{FF2B5EF4-FFF2-40B4-BE49-F238E27FC236}">
                <a16:creationId xmlns:a16="http://schemas.microsoft.com/office/drawing/2014/main" id="{43C5A477-29CF-BDA5-136E-AB0C2A7C5D90}"/>
              </a:ext>
            </a:extLst>
          </p:cNvPr>
          <p:cNvGrpSpPr/>
          <p:nvPr/>
        </p:nvGrpSpPr>
        <p:grpSpPr>
          <a:xfrm>
            <a:off x="4191747" y="3818066"/>
            <a:ext cx="3402731" cy="1783305"/>
            <a:chOff x="3572343" y="2576700"/>
            <a:chExt cx="1746928" cy="915531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DA0AE9C5-CA05-4FE9-C9C0-0A44943A1D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713" y="2853833"/>
              <a:ext cx="1009555" cy="638398"/>
            </a:xfrm>
            <a:custGeom>
              <a:avLst/>
              <a:gdLst>
                <a:gd name="T0" fmla="*/ 204 w 204"/>
                <a:gd name="T1" fmla="*/ 0 h 129"/>
                <a:gd name="T2" fmla="*/ 204 w 204"/>
                <a:gd name="T3" fmla="*/ 57 h 129"/>
                <a:gd name="T4" fmla="*/ 0 w 204"/>
                <a:gd name="T5" fmla="*/ 129 h 129"/>
                <a:gd name="T6" fmla="*/ 0 w 204"/>
                <a:gd name="T7" fmla="*/ 65 h 129"/>
                <a:gd name="T8" fmla="*/ 204 w 204"/>
                <a:gd name="T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4" h="129">
                  <a:moveTo>
                    <a:pt x="204" y="0"/>
                  </a:moveTo>
                  <a:lnTo>
                    <a:pt x="204" y="57"/>
                  </a:lnTo>
                  <a:lnTo>
                    <a:pt x="0" y="129"/>
                  </a:lnTo>
                  <a:lnTo>
                    <a:pt x="0" y="65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 sz="2400">
                <a:solidFill>
                  <a:srgbClr val="262626"/>
                </a:solidFill>
                <a:latin typeface="Roboto Condensed"/>
              </a:endParaRPr>
            </a:p>
          </p:txBody>
        </p:sp>
        <p:sp>
          <p:nvSpPr>
            <p:cNvPr id="57" name="Freeform 24">
              <a:extLst>
                <a:ext uri="{FF2B5EF4-FFF2-40B4-BE49-F238E27FC236}">
                  <a16:creationId xmlns:a16="http://schemas.microsoft.com/office/drawing/2014/main" id="{2783339F-A9B8-43A8-7640-D27E3C13B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2343" y="2804345"/>
              <a:ext cx="737373" cy="687886"/>
            </a:xfrm>
            <a:custGeom>
              <a:avLst/>
              <a:gdLst>
                <a:gd name="T0" fmla="*/ 149 w 149"/>
                <a:gd name="T1" fmla="*/ 75 h 139"/>
                <a:gd name="T2" fmla="*/ 149 w 149"/>
                <a:gd name="T3" fmla="*/ 139 h 139"/>
                <a:gd name="T4" fmla="*/ 0 w 149"/>
                <a:gd name="T5" fmla="*/ 55 h 139"/>
                <a:gd name="T6" fmla="*/ 0 w 149"/>
                <a:gd name="T7" fmla="*/ 0 h 139"/>
                <a:gd name="T8" fmla="*/ 149 w 149"/>
                <a:gd name="T9" fmla="*/ 7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39">
                  <a:moveTo>
                    <a:pt x="149" y="75"/>
                  </a:moveTo>
                  <a:lnTo>
                    <a:pt x="149" y="139"/>
                  </a:lnTo>
                  <a:lnTo>
                    <a:pt x="0" y="55"/>
                  </a:lnTo>
                  <a:lnTo>
                    <a:pt x="0" y="0"/>
                  </a:lnTo>
                  <a:lnTo>
                    <a:pt x="149" y="75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 sz="2400">
                <a:solidFill>
                  <a:srgbClr val="262626"/>
                </a:solidFill>
                <a:latin typeface="Roboto Condensed"/>
              </a:endParaRPr>
            </a:p>
          </p:txBody>
        </p:sp>
        <p:sp>
          <p:nvSpPr>
            <p:cNvPr id="58" name="Freeform 25">
              <a:extLst>
                <a:ext uri="{FF2B5EF4-FFF2-40B4-BE49-F238E27FC236}">
                  <a16:creationId xmlns:a16="http://schemas.microsoft.com/office/drawing/2014/main" id="{7717A408-D2FD-0AAC-9241-2956AC698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2343" y="2576700"/>
              <a:ext cx="1746928" cy="598807"/>
            </a:xfrm>
            <a:custGeom>
              <a:avLst/>
              <a:gdLst>
                <a:gd name="T0" fmla="*/ 0 w 353"/>
                <a:gd name="T1" fmla="*/ 46 h 121"/>
                <a:gd name="T2" fmla="*/ 149 w 353"/>
                <a:gd name="T3" fmla="*/ 121 h 121"/>
                <a:gd name="T4" fmla="*/ 353 w 353"/>
                <a:gd name="T5" fmla="*/ 56 h 121"/>
                <a:gd name="T6" fmla="*/ 176 w 353"/>
                <a:gd name="T7" fmla="*/ 0 h 121"/>
                <a:gd name="T8" fmla="*/ 0 w 353"/>
                <a:gd name="T9" fmla="*/ 4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3" h="121">
                  <a:moveTo>
                    <a:pt x="0" y="46"/>
                  </a:moveTo>
                  <a:lnTo>
                    <a:pt x="149" y="121"/>
                  </a:lnTo>
                  <a:lnTo>
                    <a:pt x="353" y="56"/>
                  </a:lnTo>
                  <a:lnTo>
                    <a:pt x="176" y="0"/>
                  </a:lnTo>
                  <a:lnTo>
                    <a:pt x="0" y="4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 sz="2400">
                <a:solidFill>
                  <a:srgbClr val="262626"/>
                </a:solidFill>
                <a:latin typeface="Roboto Condensed"/>
              </a:endParaRPr>
            </a:p>
          </p:txBody>
        </p:sp>
        <p:sp>
          <p:nvSpPr>
            <p:cNvPr id="59" name="Freeform 26">
              <a:extLst>
                <a:ext uri="{FF2B5EF4-FFF2-40B4-BE49-F238E27FC236}">
                  <a16:creationId xmlns:a16="http://schemas.microsoft.com/office/drawing/2014/main" id="{8D8FD09A-C8EC-31E9-27D1-96F4C0F428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2343" y="2576700"/>
              <a:ext cx="1746928" cy="598807"/>
            </a:xfrm>
            <a:custGeom>
              <a:avLst/>
              <a:gdLst>
                <a:gd name="T0" fmla="*/ 0 w 353"/>
                <a:gd name="T1" fmla="*/ 46 h 121"/>
                <a:gd name="T2" fmla="*/ 149 w 353"/>
                <a:gd name="T3" fmla="*/ 121 h 121"/>
                <a:gd name="T4" fmla="*/ 353 w 353"/>
                <a:gd name="T5" fmla="*/ 56 h 121"/>
                <a:gd name="T6" fmla="*/ 176 w 353"/>
                <a:gd name="T7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3" h="121">
                  <a:moveTo>
                    <a:pt x="0" y="46"/>
                  </a:moveTo>
                  <a:lnTo>
                    <a:pt x="149" y="121"/>
                  </a:lnTo>
                  <a:lnTo>
                    <a:pt x="353" y="56"/>
                  </a:lnTo>
                  <a:lnTo>
                    <a:pt x="1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 sz="2400">
                <a:solidFill>
                  <a:srgbClr val="262626"/>
                </a:solidFill>
                <a:latin typeface="Roboto Condensed"/>
              </a:endParaRPr>
            </a:p>
          </p:txBody>
        </p:sp>
      </p:grpSp>
      <p:grpSp>
        <p:nvGrpSpPr>
          <p:cNvPr id="60" name="Group 60">
            <a:extLst>
              <a:ext uri="{FF2B5EF4-FFF2-40B4-BE49-F238E27FC236}">
                <a16:creationId xmlns:a16="http://schemas.microsoft.com/office/drawing/2014/main" id="{8A7A0971-B721-2E6D-E3D2-D34813E95787}"/>
              </a:ext>
            </a:extLst>
          </p:cNvPr>
          <p:cNvGrpSpPr/>
          <p:nvPr/>
        </p:nvGrpSpPr>
        <p:grpSpPr>
          <a:xfrm>
            <a:off x="4750840" y="3153709"/>
            <a:ext cx="3373811" cy="1580872"/>
            <a:chOff x="3849476" y="2220386"/>
            <a:chExt cx="1732081" cy="811604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61" name="Freeform 20">
              <a:extLst>
                <a:ext uri="{FF2B5EF4-FFF2-40B4-BE49-F238E27FC236}">
                  <a16:creationId xmlns:a16="http://schemas.microsoft.com/office/drawing/2014/main" id="{81A4929B-E92B-4993-CA5E-C71C73AE5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1387" y="2457928"/>
              <a:ext cx="950170" cy="574062"/>
            </a:xfrm>
            <a:custGeom>
              <a:avLst/>
              <a:gdLst>
                <a:gd name="T0" fmla="*/ 192 w 192"/>
                <a:gd name="T1" fmla="*/ 0 h 116"/>
                <a:gd name="T2" fmla="*/ 192 w 192"/>
                <a:gd name="T3" fmla="*/ 56 h 116"/>
                <a:gd name="T4" fmla="*/ 0 w 192"/>
                <a:gd name="T5" fmla="*/ 116 h 116"/>
                <a:gd name="T6" fmla="*/ 0 w 192"/>
                <a:gd name="T7" fmla="*/ 48 h 116"/>
                <a:gd name="T8" fmla="*/ 192 w 192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116">
                  <a:moveTo>
                    <a:pt x="192" y="0"/>
                  </a:moveTo>
                  <a:lnTo>
                    <a:pt x="192" y="56"/>
                  </a:lnTo>
                  <a:lnTo>
                    <a:pt x="0" y="116"/>
                  </a:lnTo>
                  <a:lnTo>
                    <a:pt x="0" y="48"/>
                  </a:lnTo>
                  <a:lnTo>
                    <a:pt x="19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 sz="2400">
                <a:solidFill>
                  <a:srgbClr val="262626"/>
                </a:solidFill>
                <a:latin typeface="Roboto Condensed"/>
              </a:endParaRPr>
            </a:p>
          </p:txBody>
        </p:sp>
        <p:sp>
          <p:nvSpPr>
            <p:cNvPr id="62" name="Freeform 21">
              <a:extLst>
                <a:ext uri="{FF2B5EF4-FFF2-40B4-BE49-F238E27FC236}">
                  <a16:creationId xmlns:a16="http://schemas.microsoft.com/office/drawing/2014/main" id="{F787332D-E359-DCAD-988C-0CF9810C9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9476" y="2373797"/>
              <a:ext cx="781911" cy="658193"/>
            </a:xfrm>
            <a:custGeom>
              <a:avLst/>
              <a:gdLst>
                <a:gd name="T0" fmla="*/ 158 w 158"/>
                <a:gd name="T1" fmla="*/ 65 h 133"/>
                <a:gd name="T2" fmla="*/ 158 w 158"/>
                <a:gd name="T3" fmla="*/ 133 h 133"/>
                <a:gd name="T4" fmla="*/ 0 w 158"/>
                <a:gd name="T5" fmla="*/ 61 h 133"/>
                <a:gd name="T6" fmla="*/ 0 w 158"/>
                <a:gd name="T7" fmla="*/ 0 h 133"/>
                <a:gd name="T8" fmla="*/ 158 w 158"/>
                <a:gd name="T9" fmla="*/ 6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133">
                  <a:moveTo>
                    <a:pt x="158" y="65"/>
                  </a:moveTo>
                  <a:lnTo>
                    <a:pt x="158" y="133"/>
                  </a:lnTo>
                  <a:lnTo>
                    <a:pt x="0" y="61"/>
                  </a:lnTo>
                  <a:lnTo>
                    <a:pt x="0" y="0"/>
                  </a:lnTo>
                  <a:lnTo>
                    <a:pt x="158" y="65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 sz="2400">
                <a:solidFill>
                  <a:srgbClr val="262626"/>
                </a:solidFill>
                <a:latin typeface="Roboto Condensed"/>
              </a:endParaRPr>
            </a:p>
          </p:txBody>
        </p:sp>
        <p:sp>
          <p:nvSpPr>
            <p:cNvPr id="63" name="Freeform 22">
              <a:extLst>
                <a:ext uri="{FF2B5EF4-FFF2-40B4-BE49-F238E27FC236}">
                  <a16:creationId xmlns:a16="http://schemas.microsoft.com/office/drawing/2014/main" id="{584FB45C-5E31-85F2-261F-5BC16782C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9476" y="2220386"/>
              <a:ext cx="1732080" cy="475086"/>
            </a:xfrm>
            <a:custGeom>
              <a:avLst/>
              <a:gdLst>
                <a:gd name="T0" fmla="*/ 0 w 350"/>
                <a:gd name="T1" fmla="*/ 31 h 96"/>
                <a:gd name="T2" fmla="*/ 158 w 350"/>
                <a:gd name="T3" fmla="*/ 96 h 96"/>
                <a:gd name="T4" fmla="*/ 350 w 350"/>
                <a:gd name="T5" fmla="*/ 48 h 96"/>
                <a:gd name="T6" fmla="*/ 187 w 350"/>
                <a:gd name="T7" fmla="*/ 0 h 96"/>
                <a:gd name="T8" fmla="*/ 0 w 350"/>
                <a:gd name="T9" fmla="*/ 31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0" h="96">
                  <a:moveTo>
                    <a:pt x="0" y="31"/>
                  </a:moveTo>
                  <a:lnTo>
                    <a:pt x="158" y="96"/>
                  </a:lnTo>
                  <a:lnTo>
                    <a:pt x="350" y="48"/>
                  </a:lnTo>
                  <a:lnTo>
                    <a:pt x="187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 sz="2400">
                <a:solidFill>
                  <a:srgbClr val="262626"/>
                </a:solidFill>
                <a:latin typeface="Roboto Condensed"/>
              </a:endParaRPr>
            </a:p>
          </p:txBody>
        </p:sp>
      </p:grpSp>
      <p:grpSp>
        <p:nvGrpSpPr>
          <p:cNvPr id="64" name="Group 61">
            <a:extLst>
              <a:ext uri="{FF2B5EF4-FFF2-40B4-BE49-F238E27FC236}">
                <a16:creationId xmlns:a16="http://schemas.microsoft.com/office/drawing/2014/main" id="{605D6C3B-4EA5-7D0E-F843-481C8E29AEF5}"/>
              </a:ext>
            </a:extLst>
          </p:cNvPr>
          <p:cNvGrpSpPr/>
          <p:nvPr/>
        </p:nvGrpSpPr>
        <p:grpSpPr>
          <a:xfrm>
            <a:off x="4119452" y="2653990"/>
            <a:ext cx="3547320" cy="1561595"/>
            <a:chOff x="3537700" y="1933355"/>
            <a:chExt cx="1821159" cy="801707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65" name="Freeform 17">
              <a:extLst>
                <a:ext uri="{FF2B5EF4-FFF2-40B4-BE49-F238E27FC236}">
                  <a16:creationId xmlns:a16="http://schemas.microsoft.com/office/drawing/2014/main" id="{3B63767A-92E1-64F3-D57F-FFDFE5FC8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9713" y="2175845"/>
              <a:ext cx="1049146" cy="559217"/>
            </a:xfrm>
            <a:custGeom>
              <a:avLst/>
              <a:gdLst>
                <a:gd name="T0" fmla="*/ 212 w 212"/>
                <a:gd name="T1" fmla="*/ 0 h 113"/>
                <a:gd name="T2" fmla="*/ 212 w 212"/>
                <a:gd name="T3" fmla="*/ 57 h 113"/>
                <a:gd name="T4" fmla="*/ 0 w 212"/>
                <a:gd name="T5" fmla="*/ 113 h 113"/>
                <a:gd name="T6" fmla="*/ 0 w 212"/>
                <a:gd name="T7" fmla="*/ 40 h 113"/>
                <a:gd name="T8" fmla="*/ 212 w 212"/>
                <a:gd name="T9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2" h="113">
                  <a:moveTo>
                    <a:pt x="212" y="0"/>
                  </a:moveTo>
                  <a:lnTo>
                    <a:pt x="212" y="57"/>
                  </a:lnTo>
                  <a:lnTo>
                    <a:pt x="0" y="113"/>
                  </a:lnTo>
                  <a:lnTo>
                    <a:pt x="0" y="40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 sz="2400">
                <a:solidFill>
                  <a:srgbClr val="262626"/>
                </a:solidFill>
                <a:latin typeface="Roboto Condensed"/>
              </a:endParaRPr>
            </a:p>
          </p:txBody>
        </p:sp>
        <p:sp>
          <p:nvSpPr>
            <p:cNvPr id="66" name="Freeform 18">
              <a:extLst>
                <a:ext uri="{FF2B5EF4-FFF2-40B4-BE49-F238E27FC236}">
                  <a16:creationId xmlns:a16="http://schemas.microsoft.com/office/drawing/2014/main" id="{D9B36BF4-C539-1081-CF66-0F1D9462E2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7700" y="2151102"/>
              <a:ext cx="772013" cy="583959"/>
            </a:xfrm>
            <a:custGeom>
              <a:avLst/>
              <a:gdLst>
                <a:gd name="T0" fmla="*/ 156 w 156"/>
                <a:gd name="T1" fmla="*/ 45 h 118"/>
                <a:gd name="T2" fmla="*/ 156 w 156"/>
                <a:gd name="T3" fmla="*/ 118 h 118"/>
                <a:gd name="T4" fmla="*/ 0 w 156"/>
                <a:gd name="T5" fmla="*/ 55 h 118"/>
                <a:gd name="T6" fmla="*/ 0 w 156"/>
                <a:gd name="T7" fmla="*/ 0 h 118"/>
                <a:gd name="T8" fmla="*/ 156 w 156"/>
                <a:gd name="T9" fmla="*/ 4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118">
                  <a:moveTo>
                    <a:pt x="156" y="45"/>
                  </a:moveTo>
                  <a:lnTo>
                    <a:pt x="156" y="118"/>
                  </a:lnTo>
                  <a:lnTo>
                    <a:pt x="0" y="55"/>
                  </a:lnTo>
                  <a:lnTo>
                    <a:pt x="0" y="0"/>
                  </a:lnTo>
                  <a:lnTo>
                    <a:pt x="156" y="45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 sz="2400">
                <a:solidFill>
                  <a:srgbClr val="262626"/>
                </a:solidFill>
                <a:latin typeface="Roboto Condensed"/>
              </a:endParaRPr>
            </a:p>
          </p:txBody>
        </p:sp>
        <p:sp>
          <p:nvSpPr>
            <p:cNvPr id="67" name="Freeform 19">
              <a:extLst>
                <a:ext uri="{FF2B5EF4-FFF2-40B4-BE49-F238E27FC236}">
                  <a16:creationId xmlns:a16="http://schemas.microsoft.com/office/drawing/2014/main" id="{74D4B635-942A-B87F-32B3-3C40DC88D5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7700" y="1933355"/>
              <a:ext cx="1821159" cy="440446"/>
            </a:xfrm>
            <a:custGeom>
              <a:avLst/>
              <a:gdLst>
                <a:gd name="T0" fmla="*/ 0 w 368"/>
                <a:gd name="T1" fmla="*/ 44 h 89"/>
                <a:gd name="T2" fmla="*/ 156 w 368"/>
                <a:gd name="T3" fmla="*/ 89 h 89"/>
                <a:gd name="T4" fmla="*/ 368 w 368"/>
                <a:gd name="T5" fmla="*/ 49 h 89"/>
                <a:gd name="T6" fmla="*/ 178 w 368"/>
                <a:gd name="T7" fmla="*/ 0 h 89"/>
                <a:gd name="T8" fmla="*/ 0 w 368"/>
                <a:gd name="T9" fmla="*/ 4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8" h="89">
                  <a:moveTo>
                    <a:pt x="0" y="44"/>
                  </a:moveTo>
                  <a:lnTo>
                    <a:pt x="156" y="89"/>
                  </a:lnTo>
                  <a:lnTo>
                    <a:pt x="368" y="49"/>
                  </a:lnTo>
                  <a:lnTo>
                    <a:pt x="178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 sz="2400">
                <a:solidFill>
                  <a:srgbClr val="262626"/>
                </a:solidFill>
                <a:latin typeface="Roboto Condensed"/>
              </a:endParaRPr>
            </a:p>
          </p:txBody>
        </p:sp>
      </p:grpSp>
      <p:sp>
        <p:nvSpPr>
          <p:cNvPr id="72" name="TextBox 64">
            <a:extLst>
              <a:ext uri="{FF2B5EF4-FFF2-40B4-BE49-F238E27FC236}">
                <a16:creationId xmlns:a16="http://schemas.microsoft.com/office/drawing/2014/main" id="{7853023D-D048-B516-4215-10A52849B59F}"/>
              </a:ext>
            </a:extLst>
          </p:cNvPr>
          <p:cNvSpPr txBox="1"/>
          <p:nvPr/>
        </p:nvSpPr>
        <p:spPr>
          <a:xfrm>
            <a:off x="5685367" y="5011204"/>
            <a:ext cx="48923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2133" b="1" dirty="0">
                <a:solidFill>
                  <a:srgbClr val="FFFFFF"/>
                </a:solidFill>
                <a:latin typeface="Roboto Condensed"/>
              </a:rPr>
              <a:t>01</a:t>
            </a:r>
          </a:p>
        </p:txBody>
      </p:sp>
      <p:sp>
        <p:nvSpPr>
          <p:cNvPr id="73" name="TextBox 65">
            <a:extLst>
              <a:ext uri="{FF2B5EF4-FFF2-40B4-BE49-F238E27FC236}">
                <a16:creationId xmlns:a16="http://schemas.microsoft.com/office/drawing/2014/main" id="{FC8B36A3-1D1C-EA7C-7DA2-41A8EEF33697}"/>
              </a:ext>
            </a:extLst>
          </p:cNvPr>
          <p:cNvSpPr txBox="1"/>
          <p:nvPr/>
        </p:nvSpPr>
        <p:spPr>
          <a:xfrm>
            <a:off x="5685367" y="3567316"/>
            <a:ext cx="48923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ar-SA" sz="2133" b="1" dirty="0">
                <a:solidFill>
                  <a:srgbClr val="FFFFFF"/>
                </a:solidFill>
                <a:latin typeface="Roboto Condensed"/>
              </a:rPr>
              <a:t>03</a:t>
            </a:r>
            <a:endParaRPr lang="en-US" sz="2133" b="1" dirty="0">
              <a:solidFill>
                <a:srgbClr val="FFFFFF"/>
              </a:solidFill>
              <a:latin typeface="Roboto Condensed"/>
            </a:endParaRPr>
          </a:p>
        </p:txBody>
      </p:sp>
      <p:sp>
        <p:nvSpPr>
          <p:cNvPr id="74" name="TextBox 66">
            <a:extLst>
              <a:ext uri="{FF2B5EF4-FFF2-40B4-BE49-F238E27FC236}">
                <a16:creationId xmlns:a16="http://schemas.microsoft.com/office/drawing/2014/main" id="{8097C7EA-C762-3C44-1CAA-31EB1ED88C72}"/>
              </a:ext>
            </a:extLst>
          </p:cNvPr>
          <p:cNvSpPr txBox="1"/>
          <p:nvPr/>
        </p:nvSpPr>
        <p:spPr>
          <a:xfrm>
            <a:off x="6353616" y="4114937"/>
            <a:ext cx="489236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ar-SA" sz="2133" b="1" dirty="0">
                <a:solidFill>
                  <a:srgbClr val="FFFFFF"/>
                </a:solidFill>
                <a:latin typeface="Roboto Condensed"/>
              </a:rPr>
              <a:t>02</a:t>
            </a:r>
            <a:endParaRPr lang="en-US" sz="2133" b="1" dirty="0">
              <a:solidFill>
                <a:srgbClr val="FFFFFF"/>
              </a:solidFill>
              <a:latin typeface="Roboto Condensed"/>
            </a:endParaRPr>
          </a:p>
        </p:txBody>
      </p:sp>
      <p:grpSp>
        <p:nvGrpSpPr>
          <p:cNvPr id="79" name="Group 74">
            <a:extLst>
              <a:ext uri="{FF2B5EF4-FFF2-40B4-BE49-F238E27FC236}">
                <a16:creationId xmlns:a16="http://schemas.microsoft.com/office/drawing/2014/main" id="{2EC5012C-9444-D292-97A2-262091B352C4}"/>
              </a:ext>
            </a:extLst>
          </p:cNvPr>
          <p:cNvGrpSpPr/>
          <p:nvPr/>
        </p:nvGrpSpPr>
        <p:grpSpPr>
          <a:xfrm flipV="1">
            <a:off x="7936402" y="3982123"/>
            <a:ext cx="2735949" cy="304225"/>
            <a:chOff x="5222306" y="1564584"/>
            <a:chExt cx="3829310" cy="501637"/>
          </a:xfrm>
        </p:grpSpPr>
        <p:cxnSp>
          <p:nvCxnSpPr>
            <p:cNvPr id="80" name="Straight Connector 75">
              <a:extLst>
                <a:ext uri="{FF2B5EF4-FFF2-40B4-BE49-F238E27FC236}">
                  <a16:creationId xmlns:a16="http://schemas.microsoft.com/office/drawing/2014/main" id="{D46BF1FA-86C0-E754-D294-23D07E2CF346}"/>
                </a:ext>
              </a:extLst>
            </p:cNvPr>
            <p:cNvCxnSpPr/>
            <p:nvPr/>
          </p:nvCxnSpPr>
          <p:spPr>
            <a:xfrm flipV="1">
              <a:off x="5222306" y="1564584"/>
              <a:ext cx="490554" cy="501637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76">
              <a:extLst>
                <a:ext uri="{FF2B5EF4-FFF2-40B4-BE49-F238E27FC236}">
                  <a16:creationId xmlns:a16="http://schemas.microsoft.com/office/drawing/2014/main" id="{863B8FDC-9D04-D852-A433-3E8717343578}"/>
                </a:ext>
              </a:extLst>
            </p:cNvPr>
            <p:cNvCxnSpPr/>
            <p:nvPr/>
          </p:nvCxnSpPr>
          <p:spPr>
            <a:xfrm>
              <a:off x="5704924" y="1566961"/>
              <a:ext cx="3346692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77">
            <a:extLst>
              <a:ext uri="{FF2B5EF4-FFF2-40B4-BE49-F238E27FC236}">
                <a16:creationId xmlns:a16="http://schemas.microsoft.com/office/drawing/2014/main" id="{CD03F123-7BCC-AB77-5A3E-02427943F903}"/>
              </a:ext>
            </a:extLst>
          </p:cNvPr>
          <p:cNvGrpSpPr/>
          <p:nvPr/>
        </p:nvGrpSpPr>
        <p:grpSpPr>
          <a:xfrm flipH="1">
            <a:off x="1599192" y="3165281"/>
            <a:ext cx="2735949" cy="304225"/>
            <a:chOff x="5222306" y="1564584"/>
            <a:chExt cx="3829310" cy="501637"/>
          </a:xfrm>
        </p:grpSpPr>
        <p:cxnSp>
          <p:nvCxnSpPr>
            <p:cNvPr id="83" name="Straight Connector 78">
              <a:extLst>
                <a:ext uri="{FF2B5EF4-FFF2-40B4-BE49-F238E27FC236}">
                  <a16:creationId xmlns:a16="http://schemas.microsoft.com/office/drawing/2014/main" id="{B027C3F1-CF95-8FE2-7D84-8D19E0073305}"/>
                </a:ext>
              </a:extLst>
            </p:cNvPr>
            <p:cNvCxnSpPr/>
            <p:nvPr/>
          </p:nvCxnSpPr>
          <p:spPr>
            <a:xfrm flipV="1">
              <a:off x="5222306" y="1564584"/>
              <a:ext cx="490554" cy="501637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79">
              <a:extLst>
                <a:ext uri="{FF2B5EF4-FFF2-40B4-BE49-F238E27FC236}">
                  <a16:creationId xmlns:a16="http://schemas.microsoft.com/office/drawing/2014/main" id="{3C79D3BB-6807-CC55-9297-F5D13BA2B5B6}"/>
                </a:ext>
              </a:extLst>
            </p:cNvPr>
            <p:cNvCxnSpPr/>
            <p:nvPr/>
          </p:nvCxnSpPr>
          <p:spPr>
            <a:xfrm>
              <a:off x="5704924" y="1566961"/>
              <a:ext cx="3346692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0">
            <a:extLst>
              <a:ext uri="{FF2B5EF4-FFF2-40B4-BE49-F238E27FC236}">
                <a16:creationId xmlns:a16="http://schemas.microsoft.com/office/drawing/2014/main" id="{03030E4F-1C5E-23E7-C445-A455A1207AE7}"/>
              </a:ext>
            </a:extLst>
          </p:cNvPr>
          <p:cNvGrpSpPr/>
          <p:nvPr/>
        </p:nvGrpSpPr>
        <p:grpSpPr>
          <a:xfrm flipH="1" flipV="1">
            <a:off x="1599192" y="4593439"/>
            <a:ext cx="2735949" cy="304225"/>
            <a:chOff x="5222306" y="1564584"/>
            <a:chExt cx="3829310" cy="501637"/>
          </a:xfrm>
        </p:grpSpPr>
        <p:cxnSp>
          <p:nvCxnSpPr>
            <p:cNvPr id="86" name="Straight Connector 81">
              <a:extLst>
                <a:ext uri="{FF2B5EF4-FFF2-40B4-BE49-F238E27FC236}">
                  <a16:creationId xmlns:a16="http://schemas.microsoft.com/office/drawing/2014/main" id="{7BD7C9A5-7371-C1E7-CAF4-90FC46D6ED86}"/>
                </a:ext>
              </a:extLst>
            </p:cNvPr>
            <p:cNvCxnSpPr/>
            <p:nvPr/>
          </p:nvCxnSpPr>
          <p:spPr>
            <a:xfrm flipV="1">
              <a:off x="5222306" y="1564584"/>
              <a:ext cx="490554" cy="501637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2">
              <a:extLst>
                <a:ext uri="{FF2B5EF4-FFF2-40B4-BE49-F238E27FC236}">
                  <a16:creationId xmlns:a16="http://schemas.microsoft.com/office/drawing/2014/main" id="{42AE82A6-E8A3-C58D-7A63-0A88A9E2B595}"/>
                </a:ext>
              </a:extLst>
            </p:cNvPr>
            <p:cNvCxnSpPr/>
            <p:nvPr/>
          </p:nvCxnSpPr>
          <p:spPr>
            <a:xfrm>
              <a:off x="5704924" y="1566961"/>
              <a:ext cx="3346692" cy="0"/>
            </a:xfrm>
            <a:prstGeom prst="line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8" name="Group 85">
            <a:extLst>
              <a:ext uri="{FF2B5EF4-FFF2-40B4-BE49-F238E27FC236}">
                <a16:creationId xmlns:a16="http://schemas.microsoft.com/office/drawing/2014/main" id="{59446155-4DF7-84ED-B84F-87F8921FA429}"/>
              </a:ext>
            </a:extLst>
          </p:cNvPr>
          <p:cNvGrpSpPr/>
          <p:nvPr/>
        </p:nvGrpSpPr>
        <p:grpSpPr>
          <a:xfrm>
            <a:off x="1028700" y="2795951"/>
            <a:ext cx="2830601" cy="950208"/>
            <a:chOff x="1174059" y="2048833"/>
            <a:chExt cx="1769663" cy="712655"/>
          </a:xfrm>
        </p:grpSpPr>
        <p:sp>
          <p:nvSpPr>
            <p:cNvPr id="89" name="TextBox 83">
              <a:extLst>
                <a:ext uri="{FF2B5EF4-FFF2-40B4-BE49-F238E27FC236}">
                  <a16:creationId xmlns:a16="http://schemas.microsoft.com/office/drawing/2014/main" id="{4CF9677B-57D9-EB4D-5C5F-05963ACE774F}"/>
                </a:ext>
              </a:extLst>
            </p:cNvPr>
            <p:cNvSpPr txBox="1"/>
            <p:nvPr/>
          </p:nvSpPr>
          <p:spPr>
            <a:xfrm flipH="1">
              <a:off x="1174060" y="2345990"/>
              <a:ext cx="1769662" cy="415498"/>
            </a:xfrm>
            <a:prstGeom prst="rect">
              <a:avLst/>
            </a:prstGeom>
            <a:noFill/>
          </p:spPr>
          <p:txBody>
            <a:bodyPr wrap="square" lIns="121920" tIns="60960" rIns="121920" bIns="60960" rtlCol="0" anchor="t">
              <a:spAutoFit/>
            </a:bodyPr>
            <a:lstStyle/>
            <a:p>
              <a:pPr defTabSz="1219170">
                <a:spcBef>
                  <a:spcPct val="20000"/>
                </a:spcBef>
                <a:defRPr/>
              </a:pPr>
              <a:r>
                <a:rPr lang="en-US" sz="1400" dirty="0" err="1">
                  <a:solidFill>
                    <a:srgbClr val="262626">
                      <a:lumMod val="75000"/>
                      <a:lumOff val="25000"/>
                    </a:srgbClr>
                  </a:solidFill>
                  <a:latin typeface="Roboto Condensed"/>
                </a:rPr>
                <a:t>Estrategia</a:t>
              </a:r>
              <a:r>
                <a:rPr lang="en-US" sz="1400" dirty="0">
                  <a:solidFill>
                    <a:srgbClr val="262626">
                      <a:lumMod val="75000"/>
                      <a:lumOff val="25000"/>
                    </a:srgbClr>
                  </a:solidFill>
                  <a:latin typeface="Roboto Condensed"/>
                </a:rPr>
                <a:t> para la </a:t>
              </a:r>
              <a:r>
                <a:rPr lang="en-US" sz="1400" dirty="0" err="1">
                  <a:solidFill>
                    <a:srgbClr val="262626">
                      <a:lumMod val="75000"/>
                      <a:lumOff val="25000"/>
                    </a:srgbClr>
                  </a:solidFill>
                  <a:latin typeface="Roboto Condensed"/>
                </a:rPr>
                <a:t>implementación</a:t>
              </a:r>
              <a:r>
                <a:rPr lang="en-US" sz="1400" dirty="0">
                  <a:solidFill>
                    <a:srgbClr val="262626">
                      <a:lumMod val="75000"/>
                      <a:lumOff val="25000"/>
                    </a:srgbClr>
                  </a:solidFill>
                  <a:latin typeface="Roboto Condensed"/>
                </a:rPr>
                <a:t> de los ODS </a:t>
              </a:r>
              <a:r>
                <a:rPr lang="en-US" sz="1400" dirty="0" err="1">
                  <a:solidFill>
                    <a:srgbClr val="262626">
                      <a:lumMod val="75000"/>
                      <a:lumOff val="25000"/>
                    </a:srgbClr>
                  </a:solidFill>
                  <a:latin typeface="Roboto Condensed"/>
                </a:rPr>
                <a:t>en</a:t>
              </a:r>
              <a:r>
                <a:rPr lang="en-US" sz="1400" dirty="0">
                  <a:solidFill>
                    <a:srgbClr val="262626">
                      <a:lumMod val="75000"/>
                      <a:lumOff val="25000"/>
                    </a:srgbClr>
                  </a:solidFill>
                  <a:latin typeface="Roboto Condensed"/>
                </a:rPr>
                <a:t> Colombia.</a:t>
              </a:r>
            </a:p>
          </p:txBody>
        </p:sp>
        <p:sp>
          <p:nvSpPr>
            <p:cNvPr id="90" name="Rectangle 84">
              <a:extLst>
                <a:ext uri="{FF2B5EF4-FFF2-40B4-BE49-F238E27FC236}">
                  <a16:creationId xmlns:a16="http://schemas.microsoft.com/office/drawing/2014/main" id="{ED58A5A6-DC53-8553-A9A2-13B33BDA6CE4}"/>
                </a:ext>
              </a:extLst>
            </p:cNvPr>
            <p:cNvSpPr/>
            <p:nvPr/>
          </p:nvSpPr>
          <p:spPr>
            <a:xfrm>
              <a:off x="1174059" y="2048833"/>
              <a:ext cx="1769663" cy="253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>
                <a:spcBef>
                  <a:spcPct val="20000"/>
                </a:spcBef>
                <a:defRPr/>
              </a:pPr>
              <a:r>
                <a:rPr lang="es-CO" sz="1600" b="1" dirty="0">
                  <a:solidFill>
                    <a:srgbClr val="262626">
                      <a:lumMod val="75000"/>
                      <a:lumOff val="25000"/>
                    </a:srgbClr>
                  </a:solidFill>
                  <a:latin typeface="Roboto Condensed"/>
                </a:rPr>
                <a:t>C</a:t>
              </a:r>
              <a:r>
                <a:rPr lang="en-US" sz="1600" b="1" dirty="0">
                  <a:solidFill>
                    <a:srgbClr val="262626">
                      <a:lumMod val="75000"/>
                      <a:lumOff val="25000"/>
                    </a:srgbClr>
                  </a:solidFill>
                  <a:latin typeface="Roboto Condensed"/>
                </a:rPr>
                <a:t>ONPES 3918 de 2018</a:t>
              </a:r>
            </a:p>
          </p:txBody>
        </p:sp>
      </p:grpSp>
      <p:grpSp>
        <p:nvGrpSpPr>
          <p:cNvPr id="91" name="Group 86">
            <a:extLst>
              <a:ext uri="{FF2B5EF4-FFF2-40B4-BE49-F238E27FC236}">
                <a16:creationId xmlns:a16="http://schemas.microsoft.com/office/drawing/2014/main" id="{5A078A2C-18F0-CB5C-0BAD-BADEE0C7683C}"/>
              </a:ext>
            </a:extLst>
          </p:cNvPr>
          <p:cNvGrpSpPr/>
          <p:nvPr/>
        </p:nvGrpSpPr>
        <p:grpSpPr>
          <a:xfrm>
            <a:off x="1028700" y="4514779"/>
            <a:ext cx="2830601" cy="1596538"/>
            <a:chOff x="1174059" y="2048833"/>
            <a:chExt cx="1769663" cy="1197403"/>
          </a:xfrm>
        </p:grpSpPr>
        <p:sp>
          <p:nvSpPr>
            <p:cNvPr id="92" name="TextBox 87">
              <a:extLst>
                <a:ext uri="{FF2B5EF4-FFF2-40B4-BE49-F238E27FC236}">
                  <a16:creationId xmlns:a16="http://schemas.microsoft.com/office/drawing/2014/main" id="{FFD01C8E-69BF-3CCB-7A5A-917FECFE804C}"/>
                </a:ext>
              </a:extLst>
            </p:cNvPr>
            <p:cNvSpPr txBox="1"/>
            <p:nvPr/>
          </p:nvSpPr>
          <p:spPr>
            <a:xfrm flipH="1">
              <a:off x="1174060" y="2345990"/>
              <a:ext cx="1769662" cy="900246"/>
            </a:xfrm>
            <a:prstGeom prst="rect">
              <a:avLst/>
            </a:prstGeom>
            <a:noFill/>
          </p:spPr>
          <p:txBody>
            <a:bodyPr wrap="square" lIns="121920" tIns="60960" rIns="121920" bIns="60960" rtlCol="0" anchor="t">
              <a:spAutoFit/>
            </a:bodyPr>
            <a:lstStyle/>
            <a:p>
              <a:pPr algn="just" defTabSz="1219170">
                <a:spcBef>
                  <a:spcPct val="20000"/>
                </a:spcBef>
                <a:defRPr/>
              </a:pPr>
              <a:r>
                <a:rPr lang="es-ES" sz="1400" dirty="0">
                  <a:solidFill>
                    <a:srgbClr val="262626">
                      <a:lumMod val="75000"/>
                      <a:lumOff val="25000"/>
                    </a:srgbClr>
                  </a:solidFill>
                  <a:latin typeface="Roboto Condensed"/>
                </a:rPr>
                <a:t>Comisión Interinstitucional de Alto Nivel para el alistamiento y la efectiva implementación de la Agenda de Desarrollo Post 2015 y sus ODS.</a:t>
              </a:r>
              <a:endParaRPr lang="en-US" sz="1400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endParaRPr>
            </a:p>
          </p:txBody>
        </p:sp>
        <p:sp>
          <p:nvSpPr>
            <p:cNvPr id="93" name="Rectangle 88">
              <a:extLst>
                <a:ext uri="{FF2B5EF4-FFF2-40B4-BE49-F238E27FC236}">
                  <a16:creationId xmlns:a16="http://schemas.microsoft.com/office/drawing/2014/main" id="{31EF5513-41CD-FDE1-C629-667E70B21CFA}"/>
                </a:ext>
              </a:extLst>
            </p:cNvPr>
            <p:cNvSpPr/>
            <p:nvPr/>
          </p:nvSpPr>
          <p:spPr>
            <a:xfrm>
              <a:off x="1174059" y="2048833"/>
              <a:ext cx="1769663" cy="253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>
                <a:spcBef>
                  <a:spcPct val="20000"/>
                </a:spcBef>
                <a:defRPr/>
              </a:pPr>
              <a:r>
                <a:rPr lang="en-US" sz="1600" b="1" dirty="0" err="1">
                  <a:solidFill>
                    <a:srgbClr val="262626">
                      <a:lumMod val="75000"/>
                      <a:lumOff val="25000"/>
                    </a:srgbClr>
                  </a:solidFill>
                  <a:latin typeface="Roboto Condensed"/>
                </a:rPr>
                <a:t>Decreto</a:t>
              </a:r>
              <a:r>
                <a:rPr lang="en-US" sz="1600" b="1" dirty="0">
                  <a:solidFill>
                    <a:srgbClr val="262626">
                      <a:lumMod val="75000"/>
                      <a:lumOff val="25000"/>
                    </a:srgbClr>
                  </a:solidFill>
                  <a:latin typeface="Roboto Condensed"/>
                </a:rPr>
                <a:t> 280 de 2015</a:t>
              </a:r>
            </a:p>
          </p:txBody>
        </p:sp>
      </p:grpSp>
      <p:grpSp>
        <p:nvGrpSpPr>
          <p:cNvPr id="97" name="Group 92">
            <a:extLst>
              <a:ext uri="{FF2B5EF4-FFF2-40B4-BE49-F238E27FC236}">
                <a16:creationId xmlns:a16="http://schemas.microsoft.com/office/drawing/2014/main" id="{59138B77-C489-962E-3D2D-0BEA96B52F90}"/>
              </a:ext>
            </a:extLst>
          </p:cNvPr>
          <p:cNvGrpSpPr/>
          <p:nvPr/>
        </p:nvGrpSpPr>
        <p:grpSpPr>
          <a:xfrm flipH="1">
            <a:off x="8390439" y="3905092"/>
            <a:ext cx="3064275" cy="2242868"/>
            <a:chOff x="864077" y="2048833"/>
            <a:chExt cx="2079645" cy="1682150"/>
          </a:xfrm>
        </p:grpSpPr>
        <p:sp>
          <p:nvSpPr>
            <p:cNvPr id="98" name="TextBox 93">
              <a:extLst>
                <a:ext uri="{FF2B5EF4-FFF2-40B4-BE49-F238E27FC236}">
                  <a16:creationId xmlns:a16="http://schemas.microsoft.com/office/drawing/2014/main" id="{A45BD4D4-C577-0802-78D6-43A36CEF4285}"/>
                </a:ext>
              </a:extLst>
            </p:cNvPr>
            <p:cNvSpPr txBox="1"/>
            <p:nvPr/>
          </p:nvSpPr>
          <p:spPr>
            <a:xfrm flipH="1">
              <a:off x="864077" y="2345990"/>
              <a:ext cx="2079645" cy="1384993"/>
            </a:xfrm>
            <a:prstGeom prst="rect">
              <a:avLst/>
            </a:prstGeom>
            <a:noFill/>
          </p:spPr>
          <p:txBody>
            <a:bodyPr wrap="square" lIns="121920" tIns="60960" rIns="121920" bIns="60960" rtlCol="0" anchor="t">
              <a:spAutoFit/>
            </a:bodyPr>
            <a:lstStyle/>
            <a:p>
              <a:pPr algn="just" defTabSz="1219170">
                <a:spcBef>
                  <a:spcPct val="20000"/>
                </a:spcBef>
                <a:defRPr/>
              </a:pPr>
              <a:r>
                <a:rPr lang="es-ES" sz="1400" dirty="0">
                  <a:solidFill>
                    <a:srgbClr val="262626">
                      <a:lumMod val="75000"/>
                      <a:lumOff val="25000"/>
                    </a:srgbClr>
                  </a:solidFill>
                  <a:latin typeface="Roboto Condensed"/>
                </a:rPr>
                <a:t>Delega al Director(a) DSEPP como Secretario Técnico de la Comisión ODS. En este marco se realizan los comités técnicos y se ha puesto en marcha la plataforma multiactor ODS (gobierno, sector privado, sociedad civil, academia, organismos internacionales, Congreso)</a:t>
              </a:r>
              <a:endParaRPr lang="en-US" sz="1400" dirty="0">
                <a:solidFill>
                  <a:srgbClr val="262626">
                    <a:lumMod val="75000"/>
                    <a:lumOff val="25000"/>
                  </a:srgbClr>
                </a:solidFill>
                <a:latin typeface="Roboto Condensed"/>
              </a:endParaRPr>
            </a:p>
          </p:txBody>
        </p:sp>
        <p:sp>
          <p:nvSpPr>
            <p:cNvPr id="99" name="Rectangle 94">
              <a:extLst>
                <a:ext uri="{FF2B5EF4-FFF2-40B4-BE49-F238E27FC236}">
                  <a16:creationId xmlns:a16="http://schemas.microsoft.com/office/drawing/2014/main" id="{6AB365FA-F07E-C970-3239-D2224E09F14A}"/>
                </a:ext>
              </a:extLst>
            </p:cNvPr>
            <p:cNvSpPr/>
            <p:nvPr/>
          </p:nvSpPr>
          <p:spPr>
            <a:xfrm>
              <a:off x="864077" y="2048833"/>
              <a:ext cx="2079645" cy="253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1219170">
                <a:spcBef>
                  <a:spcPct val="20000"/>
                </a:spcBef>
                <a:defRPr/>
              </a:pPr>
              <a:r>
                <a:rPr lang="en-US" sz="1600" b="1" dirty="0" err="1">
                  <a:solidFill>
                    <a:srgbClr val="262626">
                      <a:lumMod val="75000"/>
                      <a:lumOff val="25000"/>
                    </a:srgbClr>
                  </a:solidFill>
                  <a:latin typeface="Roboto Condensed"/>
                </a:rPr>
                <a:t>Resolución</a:t>
              </a:r>
              <a:r>
                <a:rPr lang="en-US" sz="1600" b="1" dirty="0">
                  <a:solidFill>
                    <a:srgbClr val="262626">
                      <a:lumMod val="75000"/>
                      <a:lumOff val="25000"/>
                    </a:srgbClr>
                  </a:solidFill>
                  <a:latin typeface="Roboto Condensed"/>
                </a:rPr>
                <a:t> 2532 de 2016</a:t>
              </a:r>
            </a:p>
          </p:txBody>
        </p:sp>
      </p:grpSp>
      <p:pic>
        <p:nvPicPr>
          <p:cNvPr id="107" name="Gráfico 106" descr="Libro cerrado con relleno sólido">
            <a:extLst>
              <a:ext uri="{FF2B5EF4-FFF2-40B4-BE49-F238E27FC236}">
                <a16:creationId xmlns:a16="http://schemas.microsoft.com/office/drawing/2014/main" id="{36632347-33FF-46FD-60E7-110BD9384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44647" y="4276998"/>
            <a:ext cx="540000" cy="540000"/>
          </a:xfrm>
          <a:prstGeom prst="rect">
            <a:avLst/>
          </a:prstGeom>
        </p:spPr>
      </p:pic>
      <p:pic>
        <p:nvPicPr>
          <p:cNvPr id="109" name="Gráfico 108" descr="Usuario con relleno sólido">
            <a:extLst>
              <a:ext uri="{FF2B5EF4-FFF2-40B4-BE49-F238E27FC236}">
                <a16:creationId xmlns:a16="http://schemas.microsoft.com/office/drawing/2014/main" id="{01464B5D-3EF3-D627-81F0-0E8840333B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358815" y="3724276"/>
            <a:ext cx="540000" cy="540000"/>
          </a:xfrm>
          <a:prstGeom prst="rect">
            <a:avLst/>
          </a:prstGeom>
        </p:spPr>
      </p:pic>
      <p:pic>
        <p:nvPicPr>
          <p:cNvPr id="111" name="Gráfico 110" descr="Documento con relleno sólido">
            <a:extLst>
              <a:ext uri="{FF2B5EF4-FFF2-40B4-BE49-F238E27FC236}">
                <a16:creationId xmlns:a16="http://schemas.microsoft.com/office/drawing/2014/main" id="{907DAF37-F0E7-1105-F498-43427ABB4C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49631" y="254731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4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72" grpId="0"/>
      <p:bldP spid="73" grpId="0"/>
      <p:bldP spid="7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 descr="Carta&#10;&#10;Descripción generada automáticamente">
            <a:extLst>
              <a:ext uri="{FF2B5EF4-FFF2-40B4-BE49-F238E27FC236}">
                <a16:creationId xmlns:a16="http://schemas.microsoft.com/office/drawing/2014/main" id="{DCA4625D-1D82-5791-6136-CD1E8CB8AE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5D44BED4-A616-3596-73C5-D3A153FE70E1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s-ES" sz="3600" dirty="0"/>
              <a:t>Decreto 280 de 2015: Comisión ODS</a:t>
            </a:r>
            <a:endParaRPr lang="en-US" sz="3600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FA69B248-223B-1BDA-9B75-433C4845C923}"/>
              </a:ext>
            </a:extLst>
          </p:cNvPr>
          <p:cNvSpPr/>
          <p:nvPr/>
        </p:nvSpPr>
        <p:spPr>
          <a:xfrm>
            <a:off x="3028407" y="2369047"/>
            <a:ext cx="6071017" cy="614597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Comisión Interinstitucional de Alto Nivel</a:t>
            </a:r>
            <a:b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Preside DNP</a:t>
            </a: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93E138C-CD59-708F-6F0D-3DBE0E9EE77F}"/>
              </a:ext>
            </a:extLst>
          </p:cNvPr>
          <p:cNvSpPr/>
          <p:nvPr/>
        </p:nvSpPr>
        <p:spPr>
          <a:xfrm>
            <a:off x="3028407" y="3022281"/>
            <a:ext cx="6071017" cy="116904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8" name="Tabla 10">
            <a:extLst>
              <a:ext uri="{FF2B5EF4-FFF2-40B4-BE49-F238E27FC236}">
                <a16:creationId xmlns:a16="http://schemas.microsoft.com/office/drawing/2014/main" id="{59D24F7C-4014-D950-B7E4-6E78234B8B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080871"/>
              </p:ext>
            </p:extLst>
          </p:nvPr>
        </p:nvGraphicFramePr>
        <p:xfrm>
          <a:off x="3133338" y="3043056"/>
          <a:ext cx="5812804" cy="13491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6402">
                  <a:extLst>
                    <a:ext uri="{9D8B030D-6E8A-4147-A177-3AD203B41FA5}">
                      <a16:colId xmlns:a16="http://schemas.microsoft.com/office/drawing/2014/main" val="2566827148"/>
                    </a:ext>
                  </a:extLst>
                </a:gridCol>
                <a:gridCol w="2906402">
                  <a:extLst>
                    <a:ext uri="{9D8B030D-6E8A-4147-A177-3AD203B41FA5}">
                      <a16:colId xmlns:a16="http://schemas.microsoft.com/office/drawing/2014/main" val="529852161"/>
                    </a:ext>
                  </a:extLst>
                </a:gridCol>
              </a:tblGrid>
              <a:tr h="134911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</a:rPr>
                        <a:t>Departamento Nacional de Planeación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</a:rPr>
                        <a:t>Ministerio de Hacienda y Crédito Público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</a:rPr>
                        <a:t>Ministerio de Relaciones Exteriores</a:t>
                      </a:r>
                    </a:p>
                    <a:p>
                      <a:endParaRPr lang="es-CO" sz="12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</a:rPr>
                        <a:t>Prosperidad Social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</a:rPr>
                        <a:t>Ministerio de Ambiente y Desarrollo Sostenible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s-MX" sz="1200" b="0" dirty="0">
                          <a:solidFill>
                            <a:schemeClr val="tx1"/>
                          </a:solidFill>
                        </a:rPr>
                        <a:t>Departamento Administrativo de la Presidencia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s-CO" sz="1200" b="0" dirty="0">
                          <a:solidFill>
                            <a:schemeClr val="tx1"/>
                          </a:solidFill>
                        </a:rPr>
                        <a:t>   DANE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2171193"/>
                  </a:ext>
                </a:extLst>
              </a:tr>
            </a:tbl>
          </a:graphicData>
        </a:graphic>
      </p:graphicFrame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535FCE07-D851-9F44-3E4E-E30A1BD25798}"/>
              </a:ext>
            </a:extLst>
          </p:cNvPr>
          <p:cNvSpPr/>
          <p:nvPr/>
        </p:nvSpPr>
        <p:spPr>
          <a:xfrm>
            <a:off x="4283245" y="4428555"/>
            <a:ext cx="3567663" cy="481557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Secretaría Técnica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DNP-DSEPP</a:t>
            </a:r>
            <a:endParaRPr kumimoji="0" lang="es-CO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D729C8F3-0AAB-16DF-5954-F2A23ADCA6E1}"/>
              </a:ext>
            </a:extLst>
          </p:cNvPr>
          <p:cNvSpPr/>
          <p:nvPr/>
        </p:nvSpPr>
        <p:spPr>
          <a:xfrm>
            <a:off x="8461460" y="4453367"/>
            <a:ext cx="2983040" cy="438085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Plataforma multiactor</a:t>
            </a:r>
            <a:endParaRPr kumimoji="0" lang="es-CO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61178AF-4866-CEF3-8139-313A1F92AB81}"/>
              </a:ext>
            </a:extLst>
          </p:cNvPr>
          <p:cNvSpPr/>
          <p:nvPr/>
        </p:nvSpPr>
        <p:spPr>
          <a:xfrm>
            <a:off x="8467781" y="4949574"/>
            <a:ext cx="2983040" cy="146654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Sociedad Civil organizada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Sector Privado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Academia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Organismos internacionales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Gobierno nacional y local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Congreso</a:t>
            </a: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4B888117-7823-7CF1-28C0-DCCC33BE7580}"/>
              </a:ext>
            </a:extLst>
          </p:cNvPr>
          <p:cNvSpPr/>
          <p:nvPr/>
        </p:nvSpPr>
        <p:spPr>
          <a:xfrm>
            <a:off x="683332" y="4453367"/>
            <a:ext cx="2983040" cy="438085"/>
          </a:xfrm>
          <a:prstGeom prst="round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Comité Técnico</a:t>
            </a:r>
            <a:endParaRPr kumimoji="0" lang="es-CO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DF5A429-7CE0-05C3-2F5B-DCB646738136}"/>
              </a:ext>
            </a:extLst>
          </p:cNvPr>
          <p:cNvSpPr/>
          <p:nvPr/>
        </p:nvSpPr>
        <p:spPr>
          <a:xfrm>
            <a:off x="683332" y="4949574"/>
            <a:ext cx="2983040" cy="1466541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Miembros: representantes de las 7 entidades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Secretaria técnica: DNP- DSEPP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Century Gothic"/>
              </a:rPr>
              <a:t>Invitados </a:t>
            </a:r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DB327AE3-1689-8F11-EBF9-408875BDDCE3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7850908" y="4669334"/>
            <a:ext cx="610552" cy="30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0CAF29A8-449C-A9F9-8961-F5BD6583B54E}"/>
              </a:ext>
            </a:extLst>
          </p:cNvPr>
          <p:cNvCxnSpPr>
            <a:cxnSpLocks/>
            <a:stCxn id="9" idx="0"/>
            <a:endCxn id="7" idx="2"/>
          </p:cNvCxnSpPr>
          <p:nvPr/>
        </p:nvCxnSpPr>
        <p:spPr>
          <a:xfrm flipH="1" flipV="1">
            <a:off x="6063916" y="4191322"/>
            <a:ext cx="3161" cy="237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F75BCF26-121D-8D9A-6BCD-8F56E24F5F1E}"/>
              </a:ext>
            </a:extLst>
          </p:cNvPr>
          <p:cNvCxnSpPr>
            <a:cxnSpLocks/>
            <a:stCxn id="12" idx="3"/>
            <a:endCxn id="9" idx="1"/>
          </p:cNvCxnSpPr>
          <p:nvPr/>
        </p:nvCxnSpPr>
        <p:spPr>
          <a:xfrm flipV="1">
            <a:off x="3666372" y="4669334"/>
            <a:ext cx="616873" cy="30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Marcador de texto 4">
            <a:extLst>
              <a:ext uri="{FF2B5EF4-FFF2-40B4-BE49-F238E27FC236}">
                <a16:creationId xmlns:a16="http://schemas.microsoft.com/office/drawing/2014/main" id="{3F75967A-B8E7-4C7E-324E-9F1EBBE400F1}"/>
              </a:ext>
            </a:extLst>
          </p:cNvPr>
          <p:cNvSpPr txBox="1">
            <a:spLocks/>
          </p:cNvSpPr>
          <p:nvPr/>
        </p:nvSpPr>
        <p:spPr>
          <a:xfrm>
            <a:off x="1992916" y="1871562"/>
            <a:ext cx="9957784" cy="3609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1800" dirty="0">
                <a:solidFill>
                  <a:schemeClr val="tx1"/>
                </a:solidFill>
                <a:ea typeface="Verdana" panose="020B0604030504040204" pitchFamily="34" charset="0"/>
              </a:rPr>
              <a:t>Instancia de articulación institucional de gobierno y con actores no gubernamentales</a:t>
            </a:r>
          </a:p>
          <a:p>
            <a:endParaRPr lang="es-CO" sz="1800" dirty="0">
              <a:solidFill>
                <a:schemeClr val="tx1"/>
              </a:solidFill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26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n 65" descr="Carta&#10;&#10;Descripción generada automáticamente">
            <a:extLst>
              <a:ext uri="{FF2B5EF4-FFF2-40B4-BE49-F238E27FC236}">
                <a16:creationId xmlns:a16="http://schemas.microsoft.com/office/drawing/2014/main" id="{55D31FF8-816B-66FC-27D1-706B25C650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4" r="-1" b="-1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56F2095A-654F-4EDD-C99C-F49D8CED63B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" b="187"/>
          <a:stretch/>
        </p:blipFill>
        <p:spPr>
          <a:xfrm>
            <a:off x="7302188" y="1219199"/>
            <a:ext cx="4051612" cy="5194301"/>
          </a:xfrm>
          <a:ln>
            <a:solidFill>
              <a:srgbClr val="549E72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1B85CAB-F326-403E-8946-C4DB6B36E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7583"/>
            <a:ext cx="5573233" cy="809578"/>
          </a:xfrm>
        </p:spPr>
        <p:txBody>
          <a:bodyPr>
            <a:normAutofit fontScale="90000"/>
          </a:bodyPr>
          <a:lstStyle/>
          <a:p>
            <a:r>
              <a:rPr lang="es-ES" sz="2400" dirty="0">
                <a:solidFill>
                  <a:srgbClr val="096634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CONPES 3918: hoja de ruta para implementación de los ODS.</a:t>
            </a:r>
            <a:endParaRPr lang="es-CO" sz="2400" dirty="0">
              <a:solidFill>
                <a:srgbClr val="096634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7" name="Group 60">
            <a:extLst>
              <a:ext uri="{FF2B5EF4-FFF2-40B4-BE49-F238E27FC236}">
                <a16:creationId xmlns:a16="http://schemas.microsoft.com/office/drawing/2014/main" id="{0583EB14-7E52-4D68-3FF9-B238D4C74055}"/>
              </a:ext>
            </a:extLst>
          </p:cNvPr>
          <p:cNvGrpSpPr/>
          <p:nvPr/>
        </p:nvGrpSpPr>
        <p:grpSpPr>
          <a:xfrm>
            <a:off x="2395317" y="2670995"/>
            <a:ext cx="4301518" cy="1542000"/>
            <a:chOff x="2529912" y="1524000"/>
            <a:chExt cx="2531573" cy="1156500"/>
          </a:xfrm>
        </p:grpSpPr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C44F8928-4D2F-C99F-AC55-DBF29B45DF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5668" y="1524000"/>
              <a:ext cx="1745817" cy="47034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 sz="2400">
                <a:solidFill>
                  <a:srgbClr val="262626"/>
                </a:solidFill>
                <a:latin typeface="Roboto Condensed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4B9162E-EBA4-058F-EFAE-4458745239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912" y="1524000"/>
              <a:ext cx="785756" cy="1156500"/>
            </a:xfrm>
            <a:custGeom>
              <a:avLst/>
              <a:gdLst>
                <a:gd name="T0" fmla="*/ 568 w 568"/>
                <a:gd name="T1" fmla="*/ 340 h 836"/>
                <a:gd name="T2" fmla="*/ 568 w 568"/>
                <a:gd name="T3" fmla="*/ 0 h 836"/>
                <a:gd name="T4" fmla="*/ 0 w 568"/>
                <a:gd name="T5" fmla="*/ 836 h 836"/>
                <a:gd name="T6" fmla="*/ 568 w 568"/>
                <a:gd name="T7" fmla="*/ 340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8" h="836">
                  <a:moveTo>
                    <a:pt x="568" y="340"/>
                  </a:moveTo>
                  <a:lnTo>
                    <a:pt x="568" y="0"/>
                  </a:lnTo>
                  <a:lnTo>
                    <a:pt x="0" y="836"/>
                  </a:lnTo>
                  <a:lnTo>
                    <a:pt x="568" y="34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 sz="2400">
                <a:solidFill>
                  <a:srgbClr val="262626"/>
                </a:solidFill>
                <a:latin typeface="Roboto Condensed"/>
              </a:endParaRPr>
            </a:p>
          </p:txBody>
        </p:sp>
      </p:grpSp>
      <p:grpSp>
        <p:nvGrpSpPr>
          <p:cNvPr id="10" name="Group 61">
            <a:extLst>
              <a:ext uri="{FF2B5EF4-FFF2-40B4-BE49-F238E27FC236}">
                <a16:creationId xmlns:a16="http://schemas.microsoft.com/office/drawing/2014/main" id="{755F4C6B-4B0E-DBAC-F41C-0A7F8933AF01}"/>
              </a:ext>
            </a:extLst>
          </p:cNvPr>
          <p:cNvGrpSpPr/>
          <p:nvPr/>
        </p:nvGrpSpPr>
        <p:grpSpPr>
          <a:xfrm>
            <a:off x="2395317" y="3513932"/>
            <a:ext cx="4301518" cy="699065"/>
            <a:chOff x="2529912" y="2156202"/>
            <a:chExt cx="2531573" cy="524299"/>
          </a:xfrm>
        </p:grpSpPr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1978ED5F-E314-F949-071A-218BED1223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15668" y="2156202"/>
              <a:ext cx="1745817" cy="47173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 sz="2400" dirty="0">
                <a:solidFill>
                  <a:srgbClr val="262626"/>
                </a:solidFill>
                <a:latin typeface="Roboto Condensed"/>
              </a:endParaRPr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EA2816DC-2E64-FADB-AA71-3C9BAAFE2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912" y="2156202"/>
              <a:ext cx="785756" cy="524299"/>
            </a:xfrm>
            <a:custGeom>
              <a:avLst/>
              <a:gdLst>
                <a:gd name="T0" fmla="*/ 568 w 568"/>
                <a:gd name="T1" fmla="*/ 0 h 379"/>
                <a:gd name="T2" fmla="*/ 0 w 568"/>
                <a:gd name="T3" fmla="*/ 379 h 379"/>
                <a:gd name="T4" fmla="*/ 568 w 568"/>
                <a:gd name="T5" fmla="*/ 341 h 379"/>
                <a:gd name="T6" fmla="*/ 568 w 568"/>
                <a:gd name="T7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8" h="379">
                  <a:moveTo>
                    <a:pt x="568" y="0"/>
                  </a:moveTo>
                  <a:lnTo>
                    <a:pt x="0" y="379"/>
                  </a:lnTo>
                  <a:lnTo>
                    <a:pt x="568" y="341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 sz="2400">
                <a:solidFill>
                  <a:srgbClr val="262626"/>
                </a:solidFill>
                <a:latin typeface="Roboto Condensed"/>
              </a:endParaRPr>
            </a:p>
          </p:txBody>
        </p:sp>
      </p:grpSp>
      <p:grpSp>
        <p:nvGrpSpPr>
          <p:cNvPr id="14" name="Group 62">
            <a:extLst>
              <a:ext uri="{FF2B5EF4-FFF2-40B4-BE49-F238E27FC236}">
                <a16:creationId xmlns:a16="http://schemas.microsoft.com/office/drawing/2014/main" id="{328FE402-0C0B-51A2-7663-BFBBC02C52AE}"/>
              </a:ext>
            </a:extLst>
          </p:cNvPr>
          <p:cNvGrpSpPr/>
          <p:nvPr/>
        </p:nvGrpSpPr>
        <p:grpSpPr>
          <a:xfrm>
            <a:off x="2395317" y="4297842"/>
            <a:ext cx="4301518" cy="699065"/>
            <a:chOff x="2529912" y="2744135"/>
            <a:chExt cx="2531573" cy="524299"/>
          </a:xfrm>
        </p:grpSpPr>
        <p:sp>
          <p:nvSpPr>
            <p:cNvPr id="15" name="Rectangle 6">
              <a:extLst>
                <a:ext uri="{FF2B5EF4-FFF2-40B4-BE49-F238E27FC236}">
                  <a16:creationId xmlns:a16="http://schemas.microsoft.com/office/drawing/2014/main" id="{AA28FE0E-BA2E-9C3F-5914-165FBC305CF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315668" y="2796703"/>
              <a:ext cx="1745817" cy="47173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 sz="2400">
                <a:solidFill>
                  <a:srgbClr val="262626"/>
                </a:solidFill>
                <a:latin typeface="Roboto Condensed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F11F78C1-B833-603B-7A02-FA5DA1FC97A7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529912" y="2744135"/>
              <a:ext cx="785756" cy="524299"/>
            </a:xfrm>
            <a:custGeom>
              <a:avLst/>
              <a:gdLst>
                <a:gd name="T0" fmla="*/ 568 w 568"/>
                <a:gd name="T1" fmla="*/ 0 h 379"/>
                <a:gd name="T2" fmla="*/ 0 w 568"/>
                <a:gd name="T3" fmla="*/ 379 h 379"/>
                <a:gd name="T4" fmla="*/ 568 w 568"/>
                <a:gd name="T5" fmla="*/ 341 h 379"/>
                <a:gd name="T6" fmla="*/ 568 w 568"/>
                <a:gd name="T7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8" h="379">
                  <a:moveTo>
                    <a:pt x="568" y="0"/>
                  </a:moveTo>
                  <a:lnTo>
                    <a:pt x="0" y="379"/>
                  </a:lnTo>
                  <a:lnTo>
                    <a:pt x="568" y="341"/>
                  </a:lnTo>
                  <a:lnTo>
                    <a:pt x="568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 sz="2400">
                <a:solidFill>
                  <a:srgbClr val="262626"/>
                </a:solidFill>
                <a:latin typeface="Roboto Condensed"/>
              </a:endParaRPr>
            </a:p>
          </p:txBody>
        </p:sp>
      </p:grpSp>
      <p:grpSp>
        <p:nvGrpSpPr>
          <p:cNvPr id="17" name="Group 63">
            <a:extLst>
              <a:ext uri="{FF2B5EF4-FFF2-40B4-BE49-F238E27FC236}">
                <a16:creationId xmlns:a16="http://schemas.microsoft.com/office/drawing/2014/main" id="{5F1FEEE0-2AA5-E0D9-B614-D7ACE48AFC86}"/>
              </a:ext>
            </a:extLst>
          </p:cNvPr>
          <p:cNvGrpSpPr/>
          <p:nvPr/>
        </p:nvGrpSpPr>
        <p:grpSpPr>
          <a:xfrm>
            <a:off x="2395317" y="4297843"/>
            <a:ext cx="4301518" cy="1542000"/>
            <a:chOff x="2529912" y="2744136"/>
            <a:chExt cx="2531573" cy="1156500"/>
          </a:xfrm>
        </p:grpSpPr>
        <p:sp>
          <p:nvSpPr>
            <p:cNvPr id="18" name="Rectangle 5">
              <a:extLst>
                <a:ext uri="{FF2B5EF4-FFF2-40B4-BE49-F238E27FC236}">
                  <a16:creationId xmlns:a16="http://schemas.microsoft.com/office/drawing/2014/main" id="{4EFB518F-4DF7-F4EF-6EBD-F39581DE146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3315668" y="3430289"/>
              <a:ext cx="1745817" cy="47034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 sz="2400">
                <a:solidFill>
                  <a:srgbClr val="262626"/>
                </a:solidFill>
                <a:latin typeface="Roboto Condensed"/>
              </a:endParaRPr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AB18B0DE-2E26-D019-AA94-3592CC0FB87E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2529912" y="2744136"/>
              <a:ext cx="785756" cy="1156500"/>
            </a:xfrm>
            <a:custGeom>
              <a:avLst/>
              <a:gdLst>
                <a:gd name="T0" fmla="*/ 568 w 568"/>
                <a:gd name="T1" fmla="*/ 340 h 836"/>
                <a:gd name="T2" fmla="*/ 568 w 568"/>
                <a:gd name="T3" fmla="*/ 0 h 836"/>
                <a:gd name="T4" fmla="*/ 0 w 568"/>
                <a:gd name="T5" fmla="*/ 836 h 836"/>
                <a:gd name="T6" fmla="*/ 568 w 568"/>
                <a:gd name="T7" fmla="*/ 340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8" h="836">
                  <a:moveTo>
                    <a:pt x="568" y="340"/>
                  </a:moveTo>
                  <a:lnTo>
                    <a:pt x="568" y="0"/>
                  </a:lnTo>
                  <a:lnTo>
                    <a:pt x="0" y="836"/>
                  </a:lnTo>
                  <a:lnTo>
                    <a:pt x="568" y="34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US" sz="2400">
                <a:solidFill>
                  <a:srgbClr val="262626"/>
                </a:solidFill>
                <a:latin typeface="Roboto Condensed"/>
              </a:endParaRPr>
            </a:p>
          </p:txBody>
        </p:sp>
      </p:grpSp>
      <p:grpSp>
        <p:nvGrpSpPr>
          <p:cNvPr id="20" name="Group 27">
            <a:extLst>
              <a:ext uri="{FF2B5EF4-FFF2-40B4-BE49-F238E27FC236}">
                <a16:creationId xmlns:a16="http://schemas.microsoft.com/office/drawing/2014/main" id="{D4950CF2-C226-43B7-F6EA-359683700F84}"/>
              </a:ext>
            </a:extLst>
          </p:cNvPr>
          <p:cNvGrpSpPr/>
          <p:nvPr/>
        </p:nvGrpSpPr>
        <p:grpSpPr>
          <a:xfrm rot="2433937">
            <a:off x="996499" y="3161681"/>
            <a:ext cx="1594392" cy="3078060"/>
            <a:chOff x="457200" y="1504950"/>
            <a:chExt cx="1371600" cy="2647950"/>
          </a:xfrm>
        </p:grpSpPr>
        <p:sp>
          <p:nvSpPr>
            <p:cNvPr id="21" name="Rectangle 23">
              <a:extLst>
                <a:ext uri="{FF2B5EF4-FFF2-40B4-BE49-F238E27FC236}">
                  <a16:creationId xmlns:a16="http://schemas.microsoft.com/office/drawing/2014/main" id="{914FA3C3-CE5E-6683-343C-8949F6260FA6}"/>
                </a:ext>
              </a:extLst>
            </p:cNvPr>
            <p:cNvSpPr/>
            <p:nvPr/>
          </p:nvSpPr>
          <p:spPr>
            <a:xfrm>
              <a:off x="975359" y="2854551"/>
              <a:ext cx="335282" cy="132489"/>
            </a:xfrm>
            <a:prstGeom prst="rect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srgbClr val="FFFFFF"/>
                </a:solidFill>
                <a:latin typeface="Roboto Condensed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56DA310-87E5-3F91-4BD9-282EF977E539}"/>
                </a:ext>
              </a:extLst>
            </p:cNvPr>
            <p:cNvSpPr/>
            <p:nvPr/>
          </p:nvSpPr>
          <p:spPr>
            <a:xfrm>
              <a:off x="457200" y="1504950"/>
              <a:ext cx="1371600" cy="1371600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srgbClr val="FFFFFF"/>
                </a:solidFill>
                <a:latin typeface="Roboto Condensed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3555974-3963-1DE1-367D-FF6E8131D611}"/>
                </a:ext>
              </a:extLst>
            </p:cNvPr>
            <p:cNvSpPr/>
            <p:nvPr/>
          </p:nvSpPr>
          <p:spPr>
            <a:xfrm>
              <a:off x="552450" y="1600200"/>
              <a:ext cx="1181100" cy="1181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srgbClr val="FFFFFF"/>
                </a:solidFill>
                <a:latin typeface="Roboto Condensed"/>
              </a:endParaRPr>
            </a:p>
          </p:txBody>
        </p:sp>
        <p:sp>
          <p:nvSpPr>
            <p:cNvPr id="24" name="Round Same Side Corner Rectangle 24">
              <a:extLst>
                <a:ext uri="{FF2B5EF4-FFF2-40B4-BE49-F238E27FC236}">
                  <a16:creationId xmlns:a16="http://schemas.microsoft.com/office/drawing/2014/main" id="{C05FC81A-BCC7-DB87-2C5A-5F983CA07E18}"/>
                </a:ext>
              </a:extLst>
            </p:cNvPr>
            <p:cNvSpPr/>
            <p:nvPr/>
          </p:nvSpPr>
          <p:spPr>
            <a:xfrm>
              <a:off x="944879" y="2984659"/>
              <a:ext cx="396242" cy="185829"/>
            </a:xfrm>
            <a:prstGeom prst="round2SameRect">
              <a:avLst>
                <a:gd name="adj1" fmla="val 15385"/>
                <a:gd name="adj2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FFFFFF"/>
                </a:solidFill>
                <a:latin typeface="Roboto Condensed"/>
              </a:endParaRPr>
            </a:p>
          </p:txBody>
        </p:sp>
        <p:sp>
          <p:nvSpPr>
            <p:cNvPr id="25" name="Round Same Side Corner Rectangle 26">
              <a:extLst>
                <a:ext uri="{FF2B5EF4-FFF2-40B4-BE49-F238E27FC236}">
                  <a16:creationId xmlns:a16="http://schemas.microsoft.com/office/drawing/2014/main" id="{76EB0CE1-AFAE-EDCD-AEA3-4B5AD82009AE}"/>
                </a:ext>
              </a:extLst>
            </p:cNvPr>
            <p:cNvSpPr/>
            <p:nvPr/>
          </p:nvSpPr>
          <p:spPr>
            <a:xfrm flipV="1">
              <a:off x="923924" y="3151246"/>
              <a:ext cx="438152" cy="1001654"/>
            </a:xfrm>
            <a:prstGeom prst="round2SameRect">
              <a:avLst>
                <a:gd name="adj1" fmla="val 15385"/>
                <a:gd name="adj2" fmla="val 0"/>
              </a:avLst>
            </a:prstGeom>
            <a:gradFill flip="none" rotWithShape="1">
              <a:gsLst>
                <a:gs pos="0">
                  <a:schemeClr val="tx1">
                    <a:lumMod val="50000"/>
                    <a:lumOff val="50000"/>
                    <a:shade val="30000"/>
                    <a:satMod val="115000"/>
                  </a:schemeClr>
                </a:gs>
                <a:gs pos="50000">
                  <a:schemeClr val="tx1">
                    <a:lumMod val="50000"/>
                    <a:lumOff val="50000"/>
                    <a:shade val="67500"/>
                    <a:satMod val="115000"/>
                  </a:schemeClr>
                </a:gs>
                <a:gs pos="100000">
                  <a:schemeClr val="tx1">
                    <a:lumMod val="50000"/>
                    <a:lumOff val="50000"/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FFFFFF"/>
                </a:solidFill>
                <a:latin typeface="Roboto Condensed"/>
              </a:endParaRPr>
            </a:p>
          </p:txBody>
        </p:sp>
      </p:grpSp>
      <p:sp>
        <p:nvSpPr>
          <p:cNvPr id="48" name="Rectangle 56">
            <a:extLst>
              <a:ext uri="{FF2B5EF4-FFF2-40B4-BE49-F238E27FC236}">
                <a16:creationId xmlns:a16="http://schemas.microsoft.com/office/drawing/2014/main" id="{B2EB238B-BE75-0616-9889-C1611D46BC7C}"/>
              </a:ext>
            </a:extLst>
          </p:cNvPr>
          <p:cNvSpPr/>
          <p:nvPr/>
        </p:nvSpPr>
        <p:spPr>
          <a:xfrm>
            <a:off x="3643433" y="2683279"/>
            <a:ext cx="2977098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spcBef>
                <a:spcPct val="20000"/>
              </a:spcBef>
              <a:defRPr/>
            </a:pPr>
            <a:r>
              <a:rPr lang="en-US" sz="1600" dirty="0" err="1">
                <a:solidFill>
                  <a:srgbClr val="FFFFFF"/>
                </a:solidFill>
                <a:latin typeface="Roboto Condensed"/>
              </a:rPr>
              <a:t>Esquema</a:t>
            </a:r>
            <a:r>
              <a:rPr lang="en-US" sz="1600" dirty="0">
                <a:solidFill>
                  <a:srgbClr val="FFFFFF"/>
                </a:solidFill>
                <a:latin typeface="Roboto Condensed"/>
              </a:rPr>
              <a:t> de </a:t>
            </a:r>
            <a:r>
              <a:rPr lang="en-US" sz="1600" dirty="0" err="1">
                <a:solidFill>
                  <a:srgbClr val="FFFFFF"/>
                </a:solidFill>
                <a:latin typeface="Roboto Condensed"/>
              </a:rPr>
              <a:t>seguimiento</a:t>
            </a:r>
            <a:r>
              <a:rPr lang="en-US" sz="1600" dirty="0">
                <a:solidFill>
                  <a:srgbClr val="FFFFFF"/>
                </a:solidFill>
                <a:latin typeface="Roboto Condensed"/>
              </a:rPr>
              <a:t> </a:t>
            </a:r>
          </a:p>
          <a:p>
            <a:pPr algn="ctr" defTabSz="1219170">
              <a:spcBef>
                <a:spcPct val="20000"/>
              </a:spcBef>
              <a:defRPr/>
            </a:pPr>
            <a:r>
              <a:rPr lang="en-US" sz="1600" dirty="0">
                <a:solidFill>
                  <a:srgbClr val="FFFFFF"/>
                </a:solidFill>
                <a:latin typeface="Roboto Condensed"/>
              </a:rPr>
              <a:t>y </a:t>
            </a:r>
            <a:r>
              <a:rPr lang="en-US" sz="1600" dirty="0" err="1">
                <a:solidFill>
                  <a:srgbClr val="FFFFFF"/>
                </a:solidFill>
                <a:latin typeface="Roboto Condensed"/>
              </a:rPr>
              <a:t>reporte</a:t>
            </a:r>
            <a:r>
              <a:rPr lang="en-US" sz="1600" dirty="0">
                <a:solidFill>
                  <a:srgbClr val="FFFFFF"/>
                </a:solidFill>
                <a:latin typeface="Roboto Condensed"/>
              </a:rPr>
              <a:t>.</a:t>
            </a:r>
          </a:p>
        </p:txBody>
      </p:sp>
      <p:sp>
        <p:nvSpPr>
          <p:cNvPr id="49" name="Rectangle 57">
            <a:extLst>
              <a:ext uri="{FF2B5EF4-FFF2-40B4-BE49-F238E27FC236}">
                <a16:creationId xmlns:a16="http://schemas.microsoft.com/office/drawing/2014/main" id="{BBC16BE9-59FE-B844-AFCA-8705348CBCB1}"/>
              </a:ext>
            </a:extLst>
          </p:cNvPr>
          <p:cNvSpPr/>
          <p:nvPr/>
        </p:nvSpPr>
        <p:spPr>
          <a:xfrm>
            <a:off x="3767255" y="3646814"/>
            <a:ext cx="24998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spcBef>
                <a:spcPct val="20000"/>
              </a:spcBef>
              <a:defRPr/>
            </a:pPr>
            <a:r>
              <a:rPr lang="en-US" sz="1600" dirty="0" err="1">
                <a:solidFill>
                  <a:srgbClr val="FFFFFF"/>
                </a:solidFill>
                <a:latin typeface="Roboto Condensed"/>
              </a:rPr>
              <a:t>Fortalecimiento</a:t>
            </a:r>
            <a:r>
              <a:rPr lang="en-US" sz="1600" dirty="0">
                <a:solidFill>
                  <a:srgbClr val="FFFFFF"/>
                </a:solidFill>
                <a:latin typeface="Roboto Condensed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Roboto Condensed"/>
              </a:rPr>
              <a:t>estadístico</a:t>
            </a:r>
            <a:r>
              <a:rPr lang="en-US" sz="1600" dirty="0">
                <a:solidFill>
                  <a:srgbClr val="FFFFFF"/>
                </a:solidFill>
                <a:latin typeface="Roboto Condensed"/>
              </a:rPr>
              <a:t>.</a:t>
            </a:r>
          </a:p>
        </p:txBody>
      </p:sp>
      <p:sp>
        <p:nvSpPr>
          <p:cNvPr id="50" name="Rectangle 58">
            <a:extLst>
              <a:ext uri="{FF2B5EF4-FFF2-40B4-BE49-F238E27FC236}">
                <a16:creationId xmlns:a16="http://schemas.microsoft.com/office/drawing/2014/main" id="{B1980066-BA7A-D7A8-851B-D2A59DB9E903}"/>
              </a:ext>
            </a:extLst>
          </p:cNvPr>
          <p:cNvSpPr/>
          <p:nvPr/>
        </p:nvSpPr>
        <p:spPr>
          <a:xfrm>
            <a:off x="3977661" y="4508006"/>
            <a:ext cx="21465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spcBef>
                <a:spcPct val="20000"/>
              </a:spcBef>
              <a:defRPr/>
            </a:pPr>
            <a:r>
              <a:rPr lang="en-US" sz="1600" dirty="0" err="1">
                <a:solidFill>
                  <a:srgbClr val="FFFFFF"/>
                </a:solidFill>
                <a:latin typeface="Roboto Condensed"/>
              </a:rPr>
              <a:t>Estrategia</a:t>
            </a:r>
            <a:r>
              <a:rPr lang="en-US" sz="1600" dirty="0">
                <a:solidFill>
                  <a:srgbClr val="FFFFFF"/>
                </a:solidFill>
                <a:latin typeface="Roboto Condensed"/>
              </a:rPr>
              <a:t> territorial.</a:t>
            </a:r>
          </a:p>
        </p:txBody>
      </p:sp>
      <p:sp>
        <p:nvSpPr>
          <p:cNvPr id="51" name="Rectangle 59">
            <a:extLst>
              <a:ext uri="{FF2B5EF4-FFF2-40B4-BE49-F238E27FC236}">
                <a16:creationId xmlns:a16="http://schemas.microsoft.com/office/drawing/2014/main" id="{1AEF442C-8320-938E-8D63-D38660F012BC}"/>
              </a:ext>
            </a:extLst>
          </p:cNvPr>
          <p:cNvSpPr/>
          <p:nvPr/>
        </p:nvSpPr>
        <p:spPr>
          <a:xfrm>
            <a:off x="3774549" y="5237206"/>
            <a:ext cx="26187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spcBef>
                <a:spcPct val="20000"/>
              </a:spcBef>
              <a:defRPr/>
            </a:pPr>
            <a:r>
              <a:rPr lang="en-US" sz="1600" dirty="0" err="1">
                <a:solidFill>
                  <a:srgbClr val="FFFFFF"/>
                </a:solidFill>
                <a:latin typeface="Roboto Condensed"/>
              </a:rPr>
              <a:t>Estrategia</a:t>
            </a:r>
            <a:r>
              <a:rPr lang="en-US" sz="1600" dirty="0">
                <a:solidFill>
                  <a:srgbClr val="FFFFFF"/>
                </a:solidFill>
                <a:latin typeface="Roboto Condensed"/>
              </a:rPr>
              <a:t> de </a:t>
            </a:r>
            <a:r>
              <a:rPr lang="en-US" sz="1600" dirty="0" err="1">
                <a:solidFill>
                  <a:srgbClr val="FFFFFF"/>
                </a:solidFill>
                <a:latin typeface="Roboto Condensed"/>
              </a:rPr>
              <a:t>dialogo</a:t>
            </a:r>
            <a:r>
              <a:rPr lang="en-US" sz="1600" dirty="0">
                <a:solidFill>
                  <a:srgbClr val="FFFFFF"/>
                </a:solidFill>
                <a:latin typeface="Roboto Condensed"/>
              </a:rPr>
              <a:t> de </a:t>
            </a:r>
            <a:r>
              <a:rPr lang="en-US" sz="1600" dirty="0" err="1">
                <a:solidFill>
                  <a:srgbClr val="FFFFFF"/>
                </a:solidFill>
                <a:latin typeface="Roboto Condensed"/>
              </a:rPr>
              <a:t>actores</a:t>
            </a:r>
            <a:r>
              <a:rPr lang="en-US" sz="1600" dirty="0">
                <a:solidFill>
                  <a:srgbClr val="FFFFFF"/>
                </a:solidFill>
                <a:latin typeface="Roboto Condensed"/>
              </a:rPr>
              <a:t> no </a:t>
            </a:r>
            <a:r>
              <a:rPr lang="en-US" sz="1600" dirty="0" err="1">
                <a:solidFill>
                  <a:srgbClr val="FFFFFF"/>
                </a:solidFill>
                <a:latin typeface="Roboto Condensed"/>
              </a:rPr>
              <a:t>gubernamentales</a:t>
            </a:r>
            <a:r>
              <a:rPr lang="en-US" sz="1600" dirty="0">
                <a:solidFill>
                  <a:srgbClr val="FFFFFF"/>
                </a:solidFill>
                <a:latin typeface="Roboto Condensed"/>
              </a:rPr>
              <a:t>.</a:t>
            </a:r>
          </a:p>
        </p:txBody>
      </p:sp>
      <p:pic>
        <p:nvPicPr>
          <p:cNvPr id="59" name="Gráfico 58" descr="Persona con idea con relleno sólido">
            <a:extLst>
              <a:ext uri="{FF2B5EF4-FFF2-40B4-BE49-F238E27FC236}">
                <a16:creationId xmlns:a16="http://schemas.microsoft.com/office/drawing/2014/main" id="{CA637A19-E00D-EFB9-EFBB-1A0F2CCD22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39740" y="5320970"/>
            <a:ext cx="432000" cy="432000"/>
          </a:xfrm>
          <a:prstGeom prst="rect">
            <a:avLst/>
          </a:prstGeom>
        </p:spPr>
      </p:pic>
      <p:pic>
        <p:nvPicPr>
          <p:cNvPr id="61" name="Gráfico 60" descr="Mapa con marcador con relleno sólido">
            <a:extLst>
              <a:ext uri="{FF2B5EF4-FFF2-40B4-BE49-F238E27FC236}">
                <a16:creationId xmlns:a16="http://schemas.microsoft.com/office/drawing/2014/main" id="{199F9CC4-8066-9893-3B7F-E8AE0329E6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19084" y="4472462"/>
            <a:ext cx="432000" cy="432000"/>
          </a:xfrm>
          <a:prstGeom prst="rect">
            <a:avLst/>
          </a:prstGeom>
        </p:spPr>
      </p:pic>
      <p:pic>
        <p:nvPicPr>
          <p:cNvPr id="63" name="Gráfico 62" descr="Presentación con gráfico circular con relleno sólido">
            <a:extLst>
              <a:ext uri="{FF2B5EF4-FFF2-40B4-BE49-F238E27FC236}">
                <a16:creationId xmlns:a16="http://schemas.microsoft.com/office/drawing/2014/main" id="{56B7F2BB-916F-C378-7CD2-B28151611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241914" y="2797367"/>
            <a:ext cx="432000" cy="432000"/>
          </a:xfrm>
          <a:prstGeom prst="rect">
            <a:avLst/>
          </a:prstGeom>
        </p:spPr>
      </p:pic>
      <p:pic>
        <p:nvPicPr>
          <p:cNvPr id="65" name="Gráfico 64" descr="Distribución normal con relleno sólido">
            <a:extLst>
              <a:ext uri="{FF2B5EF4-FFF2-40B4-BE49-F238E27FC236}">
                <a16:creationId xmlns:a16="http://schemas.microsoft.com/office/drawing/2014/main" id="{73F02950-6C10-7922-5179-D49AFB0DDE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239740" y="3612030"/>
            <a:ext cx="432000" cy="432000"/>
          </a:xfrm>
          <a:prstGeom prst="rect">
            <a:avLst/>
          </a:prstGeom>
        </p:spPr>
      </p:pic>
      <p:pic>
        <p:nvPicPr>
          <p:cNvPr id="4" name="Gráfico 3" descr="Documento con relleno sólido">
            <a:extLst>
              <a:ext uri="{FF2B5EF4-FFF2-40B4-BE49-F238E27FC236}">
                <a16:creationId xmlns:a16="http://schemas.microsoft.com/office/drawing/2014/main" id="{CBAED643-F828-877B-BC08-DC186AE6B0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834914" y="368221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3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OBIERNO DEL CAMBIO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3276</TotalTime>
  <Words>2611</Words>
  <Application>Microsoft Office PowerPoint</Application>
  <PresentationFormat>Panorámica</PresentationFormat>
  <Paragraphs>188</Paragraphs>
  <Slides>19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19</vt:i4>
      </vt:variant>
    </vt:vector>
  </HeadingPairs>
  <TitlesOfParts>
    <vt:vector size="21" baseType="lpstr">
      <vt:lpstr>Tema de Office</vt:lpstr>
      <vt:lpstr>1_Tema de Office</vt:lpstr>
      <vt:lpstr>Presentación de PowerPoint</vt:lpstr>
      <vt:lpstr>Presentación de PowerPoint</vt:lpstr>
      <vt:lpstr>La Agenda 2030</vt:lpstr>
      <vt:lpstr>Importancia de la Agenda 2030:  Hacia un futuro sostenible y equitativo </vt:lpstr>
      <vt:lpstr>Cumplir la Agenda 2030 impulsa la coordinación entre diversos actores para enfrentar los desafíos económicos, sociales y ambientales que son comunes tanto a nivel global como local.</vt:lpstr>
      <vt:lpstr>Institucionalidad de la Agenda 2030 en el país.</vt:lpstr>
      <vt:lpstr>Marco institucional </vt:lpstr>
      <vt:lpstr>Decreto 280 de 2015: Comisión ODS</vt:lpstr>
      <vt:lpstr>CONPES 3918: hoja de ruta para implementación de los ODS.</vt:lpstr>
      <vt:lpstr>Avance de los ODS y el Reporte Nacional Voluntario</vt:lpstr>
      <vt:lpstr>Colombia tiene un avance del 58% en la implementación de los ODS</vt:lpstr>
      <vt:lpstr>El Cuarto Reporte Nacional Voluntario de Colombia, presentado ante la plenaria de las Naciones Unidas en julio de 2024, refuerza el compromiso global con la erradicación del hambre.</vt:lpstr>
      <vt:lpstr>Construcción participativa del Reporte Nacional Voluntario </vt:lpstr>
      <vt:lpstr>Una apuesta por el  Derecho Humano a la Alimentación</vt:lpstr>
      <vt:lpstr>Para avanzar hacia el Derecho Humano a la alimentación el país enfrenta los siguientes retos:</vt:lpstr>
      <vt:lpstr>Transitando hacia la garantía del  Derecho Humano a la Alimentación</vt:lpstr>
      <vt:lpstr>Sinergias</vt:lpstr>
      <vt:lpstr>Existe una relación positiva entre la pobreza, el cambio climático y las ciudades y comunidades sostenibles.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salzate</dc:creator>
  <cp:lastModifiedBy>Nathalia Calderón</cp:lastModifiedBy>
  <cp:revision>40</cp:revision>
  <dcterms:created xsi:type="dcterms:W3CDTF">2021-08-27T14:03:23Z</dcterms:created>
  <dcterms:modified xsi:type="dcterms:W3CDTF">2024-08-30T21:32:03Z</dcterms:modified>
</cp:coreProperties>
</file>