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6"/>
  </p:notesMasterIdLst>
  <p:handoutMasterIdLst>
    <p:handoutMasterId r:id="rId17"/>
  </p:handoutMasterIdLst>
  <p:sldIdLst>
    <p:sldId id="271" r:id="rId4"/>
    <p:sldId id="272" r:id="rId5"/>
    <p:sldId id="276" r:id="rId6"/>
    <p:sldId id="280" r:id="rId7"/>
    <p:sldId id="286" r:id="rId8"/>
    <p:sldId id="284" r:id="rId9"/>
    <p:sldId id="292" r:id="rId10"/>
    <p:sldId id="281" r:id="rId11"/>
    <p:sldId id="285" r:id="rId12"/>
    <p:sldId id="291" r:id="rId13"/>
    <p:sldId id="289" r:id="rId14"/>
    <p:sldId id="283" r:id="rId1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498605-CACE-615B-8266-EC158AE96C80}" name="SINDY ESTEFANY LOPEZ CARDONA" initials="SELC" userId="S::SINDY.LOPEZ@epm.com.co::7a362e1e-911f-4479-ac4b-24f7efd5c8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096634"/>
    <a:srgbClr val="549E72"/>
    <a:srgbClr val="316564"/>
    <a:srgbClr val="418584"/>
    <a:srgbClr val="0090BA"/>
    <a:srgbClr val="0462A2"/>
    <a:srgbClr val="135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0" autoAdjust="0"/>
    <p:restoredTop sz="86002" autoAdjust="0"/>
  </p:normalViewPr>
  <p:slideViewPr>
    <p:cSldViewPr snapToGrid="0">
      <p:cViewPr varScale="1">
        <p:scale>
          <a:sx n="57" d="100"/>
          <a:sy n="57" d="100"/>
        </p:scale>
        <p:origin x="11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0CAB06-FB19-4D17-9AC6-0AA27A99D98C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E6D542BB-9E0C-4D01-B1C4-DB9EB96665FD}">
      <dgm:prSet phldrT="[Texto]" custT="1"/>
      <dgm:spPr>
        <a:xfrm>
          <a:off x="2524913" y="1465"/>
          <a:ext cx="1204812" cy="1204812"/>
        </a:xfrm>
        <a:prstGeom prst="ellipse">
          <a:avLst/>
        </a:prstGeom>
      </dgm:spPr>
      <dgm:t>
        <a:bodyPr/>
        <a:lstStyle/>
        <a:p>
          <a:r>
            <a:rPr lang="es-CO" sz="1200" dirty="0"/>
            <a:t> </a:t>
          </a:r>
          <a:r>
            <a:rPr lang="es-CO" sz="1100" dirty="0">
              <a:latin typeface="Arial Rounded MT Bold" panose="020F0704030504030204" pitchFamily="34" charset="0"/>
            </a:rPr>
            <a:t>Gestión</a:t>
          </a:r>
        </a:p>
        <a:p>
          <a:r>
            <a:rPr lang="es-CO" sz="1100" dirty="0">
              <a:latin typeface="Arial Rounded MT Bold" panose="020F0704030504030204" pitchFamily="34" charset="0"/>
            </a:rPr>
            <a:t>(Rendición de la cuenta)</a:t>
          </a:r>
        </a:p>
      </dgm:t>
    </dgm:pt>
    <dgm:pt modelId="{0FBACE64-4A9E-4282-84A0-8A339032168D}" type="parTrans" cxnId="{69087BF7-7E03-403B-9626-EB7E963D48FC}">
      <dgm:prSet/>
      <dgm:spPr/>
      <dgm:t>
        <a:bodyPr/>
        <a:lstStyle/>
        <a:p>
          <a:endParaRPr lang="es-CO"/>
        </a:p>
      </dgm:t>
    </dgm:pt>
    <dgm:pt modelId="{CA057BF8-C0C5-432D-9A91-8F0EC0AA262B}" type="sibTrans" cxnId="{69087BF7-7E03-403B-9626-EB7E963D48FC}">
      <dgm:prSet/>
      <dgm:spPr>
        <a:xfrm rot="2160000">
          <a:off x="3691653" y="926926"/>
          <a:ext cx="320299" cy="406624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s-CO"/>
        </a:p>
      </dgm:t>
    </dgm:pt>
    <dgm:pt modelId="{A75D6F79-3FD2-4A1B-A6BB-8633A6329402}">
      <dgm:prSet phldrT="[Texto]" custT="1"/>
      <dgm:spPr>
        <a:xfrm>
          <a:off x="3988547" y="1064856"/>
          <a:ext cx="1204812" cy="1204812"/>
        </a:xfrm>
        <a:prstGeom prst="ellipse">
          <a:avLst/>
        </a:prstGeom>
      </dgm:spPr>
      <dgm:t>
        <a:bodyPr/>
        <a:lstStyle/>
        <a:p>
          <a:r>
            <a:rPr lang="es-CO" sz="1100" dirty="0">
              <a:latin typeface="Arial Rounded MT Bold" panose="020F0704030504030204" pitchFamily="34" charset="0"/>
            </a:rPr>
            <a:t>Informe cuatrienio y empalme    </a:t>
          </a:r>
        </a:p>
      </dgm:t>
    </dgm:pt>
    <dgm:pt modelId="{2EB24A3D-EC24-43C8-BD6D-A6F11FA4E0F1}" type="parTrans" cxnId="{8F4DE6CB-222A-40D7-8719-712553F804FC}">
      <dgm:prSet/>
      <dgm:spPr/>
      <dgm:t>
        <a:bodyPr/>
        <a:lstStyle/>
        <a:p>
          <a:endParaRPr lang="es-CO"/>
        </a:p>
      </dgm:t>
    </dgm:pt>
    <dgm:pt modelId="{3A9659E6-5274-4C72-B9C4-212ABFBD21CB}" type="sibTrans" cxnId="{8F4DE6CB-222A-40D7-8719-712553F804FC}">
      <dgm:prSet/>
      <dgm:spPr>
        <a:xfrm rot="6480000">
          <a:off x="4157920" y="2311356"/>
          <a:ext cx="315386" cy="406624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s-CO"/>
        </a:p>
      </dgm:t>
    </dgm:pt>
    <dgm:pt modelId="{BEC9B4A7-7B45-4401-B4D8-10FBE5A303AB}">
      <dgm:prSet phldrT="[Texto]" custT="1"/>
      <dgm:spPr>
        <a:xfrm>
          <a:off x="1061280" y="1064856"/>
          <a:ext cx="1204812" cy="1204812"/>
        </a:xfrm>
        <a:prstGeom prst="ellipse">
          <a:avLst/>
        </a:prstGeom>
      </dgm:spPr>
      <dgm:t>
        <a:bodyPr/>
        <a:lstStyle/>
        <a:p>
          <a:r>
            <a:rPr lang="es-CO" sz="1100" dirty="0">
              <a:latin typeface="Arial Rounded MT Bold" panose="020F0704030504030204" pitchFamily="34" charset="0"/>
            </a:rPr>
            <a:t>Informes a demanda</a:t>
          </a:r>
        </a:p>
      </dgm:t>
    </dgm:pt>
    <dgm:pt modelId="{ECC276CF-11A9-4665-9752-A4B0676912A8}" type="parTrans" cxnId="{4C9FB660-10F4-4D6B-A43A-FD438F122FA4}">
      <dgm:prSet/>
      <dgm:spPr/>
      <dgm:t>
        <a:bodyPr/>
        <a:lstStyle/>
        <a:p>
          <a:endParaRPr lang="es-CO"/>
        </a:p>
      </dgm:t>
    </dgm:pt>
    <dgm:pt modelId="{153BEAEB-A310-43D3-96BA-01055487B50F}" type="sibTrans" cxnId="{4C9FB660-10F4-4D6B-A43A-FD438F122FA4}">
      <dgm:prSet/>
      <dgm:spPr>
        <a:xfrm rot="19440000">
          <a:off x="2228020" y="937583"/>
          <a:ext cx="320299" cy="406624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s-CO"/>
        </a:p>
      </dgm:t>
    </dgm:pt>
    <dgm:pt modelId="{69B82CD0-0C1F-49DF-9867-FE3898506BBF}">
      <dgm:prSet phldrT="[Texto]" custT="1"/>
      <dgm:spPr>
        <a:xfrm>
          <a:off x="1620338" y="2785460"/>
          <a:ext cx="1204812" cy="1204812"/>
        </a:xfrm>
        <a:prstGeom prst="ellipse">
          <a:avLst/>
        </a:prstGeom>
      </dgm:spPr>
      <dgm:t>
        <a:bodyPr/>
        <a:lstStyle/>
        <a:p>
          <a:r>
            <a:rPr lang="es-CO" sz="1100" dirty="0">
              <a:latin typeface="Arial Rounded MT Bold" panose="020F0704030504030204" pitchFamily="34" charset="0"/>
            </a:rPr>
            <a:t>Super-</a:t>
          </a:r>
        </a:p>
        <a:p>
          <a:r>
            <a:rPr lang="es-CO" sz="1100" dirty="0">
              <a:latin typeface="Arial Rounded MT Bold" panose="020F0704030504030204" pitchFamily="34" charset="0"/>
            </a:rPr>
            <a:t>financiera      </a:t>
          </a:r>
        </a:p>
      </dgm:t>
    </dgm:pt>
    <dgm:pt modelId="{031A037A-DEFC-4034-8C8E-C71A26487BCE}" type="sibTrans" cxnId="{E88B0FE4-DBF3-49AD-96CF-FF967A999666}">
      <dgm:prSet/>
      <dgm:spPr>
        <a:xfrm rot="15120000">
          <a:off x="1785867" y="2332874"/>
          <a:ext cx="320299" cy="406624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s-CO"/>
        </a:p>
      </dgm:t>
    </dgm:pt>
    <dgm:pt modelId="{10E52627-774C-465A-96AA-4F436C22C016}" type="parTrans" cxnId="{E88B0FE4-DBF3-49AD-96CF-FF967A999666}">
      <dgm:prSet/>
      <dgm:spPr/>
      <dgm:t>
        <a:bodyPr/>
        <a:lstStyle/>
        <a:p>
          <a:endParaRPr lang="es-CO"/>
        </a:p>
      </dgm:t>
    </dgm:pt>
    <dgm:pt modelId="{2CCC2623-4AEC-4645-B2C4-84B7A0503704}">
      <dgm:prSet phldrT="[Texto]" custT="1"/>
      <dgm:spPr>
        <a:xfrm>
          <a:off x="3304067" y="2785460"/>
          <a:ext cx="1455654" cy="1204812"/>
        </a:xfrm>
        <a:prstGeom prst="ellipse">
          <a:avLst/>
        </a:prstGeom>
        <a:solidFill>
          <a:srgbClr val="096634"/>
        </a:solidFill>
      </dgm:spPr>
      <dgm:t>
        <a:bodyPr/>
        <a:lstStyle/>
        <a:p>
          <a:r>
            <a:rPr lang="es-CO" sz="1100" dirty="0">
              <a:latin typeface="Arial Rounded MT Bold" panose="020F0704030504030204" pitchFamily="34" charset="0"/>
            </a:rPr>
            <a:t>Información para inversionistas  </a:t>
          </a:r>
        </a:p>
      </dgm:t>
    </dgm:pt>
    <dgm:pt modelId="{DD4039A9-BB43-46B2-97DE-0BC6682B3EF1}" type="sibTrans" cxnId="{4A92E7CE-44B2-412D-B9B7-5C672506C0D4}">
      <dgm:prSet/>
      <dgm:spPr>
        <a:xfrm rot="10800000">
          <a:off x="2944880" y="3184554"/>
          <a:ext cx="253825" cy="406624"/>
        </a:xfrm>
        <a:prstGeom prst="rightArrow">
          <a:avLst>
            <a:gd name="adj1" fmla="val 60000"/>
            <a:gd name="adj2" fmla="val 50000"/>
          </a:avLst>
        </a:prstGeom>
        <a:solidFill>
          <a:srgbClr val="096634"/>
        </a:solidFill>
      </dgm:spPr>
      <dgm:t>
        <a:bodyPr/>
        <a:lstStyle/>
        <a:p>
          <a:endParaRPr lang="es-CO"/>
        </a:p>
      </dgm:t>
    </dgm:pt>
    <dgm:pt modelId="{E99E6E39-590B-4D0F-A9E2-37651899DA6B}" type="parTrans" cxnId="{4A92E7CE-44B2-412D-B9B7-5C672506C0D4}">
      <dgm:prSet/>
      <dgm:spPr/>
      <dgm:t>
        <a:bodyPr/>
        <a:lstStyle/>
        <a:p>
          <a:endParaRPr lang="es-CO"/>
        </a:p>
      </dgm:t>
    </dgm:pt>
    <dgm:pt modelId="{53D344F9-C9EF-4F5B-B3F9-9EE7A6B37E34}" type="pres">
      <dgm:prSet presAssocID="{940CAB06-FB19-4D17-9AC6-0AA27A99D98C}" presName="cycle" presStyleCnt="0">
        <dgm:presLayoutVars>
          <dgm:dir/>
          <dgm:resizeHandles val="exact"/>
        </dgm:presLayoutVars>
      </dgm:prSet>
      <dgm:spPr/>
    </dgm:pt>
    <dgm:pt modelId="{02616473-E2ED-4D6E-8774-86D7814DF307}" type="pres">
      <dgm:prSet presAssocID="{E6D542BB-9E0C-4D01-B1C4-DB9EB96665FD}" presName="node" presStyleLbl="node1" presStyleIdx="0" presStyleCnt="5" custScaleX="108096" custScaleY="105015">
        <dgm:presLayoutVars>
          <dgm:bulletEnabled val="1"/>
        </dgm:presLayoutVars>
      </dgm:prSet>
      <dgm:spPr/>
    </dgm:pt>
    <dgm:pt modelId="{77CF1A69-F524-48B2-8BCC-63F7BC99DAA8}" type="pres">
      <dgm:prSet presAssocID="{CA057BF8-C0C5-432D-9A91-8F0EC0AA262B}" presName="sibTrans" presStyleLbl="sibTrans2D1" presStyleIdx="0" presStyleCnt="5"/>
      <dgm:spPr/>
    </dgm:pt>
    <dgm:pt modelId="{2F58ECEC-C49E-4489-9FF5-13B925225336}" type="pres">
      <dgm:prSet presAssocID="{CA057BF8-C0C5-432D-9A91-8F0EC0AA262B}" presName="connectorText" presStyleLbl="sibTrans2D1" presStyleIdx="0" presStyleCnt="5"/>
      <dgm:spPr/>
    </dgm:pt>
    <dgm:pt modelId="{EBD2735A-628D-43F9-91CF-E1A52BB698E7}" type="pres">
      <dgm:prSet presAssocID="{A75D6F79-3FD2-4A1B-A6BB-8633A6329402}" presName="node" presStyleLbl="node1" presStyleIdx="1" presStyleCnt="5" custScaleX="108096" custScaleY="105015">
        <dgm:presLayoutVars>
          <dgm:bulletEnabled val="1"/>
        </dgm:presLayoutVars>
      </dgm:prSet>
      <dgm:spPr/>
    </dgm:pt>
    <dgm:pt modelId="{DA2C9B36-FF8A-4482-9067-D7393976A778}" type="pres">
      <dgm:prSet presAssocID="{3A9659E6-5274-4C72-B9C4-212ABFBD21CB}" presName="sibTrans" presStyleLbl="sibTrans2D1" presStyleIdx="1" presStyleCnt="5"/>
      <dgm:spPr/>
    </dgm:pt>
    <dgm:pt modelId="{27119D84-9246-410A-83E4-7D44DB8DE3A8}" type="pres">
      <dgm:prSet presAssocID="{3A9659E6-5274-4C72-B9C4-212ABFBD21CB}" presName="connectorText" presStyleLbl="sibTrans2D1" presStyleIdx="1" presStyleCnt="5"/>
      <dgm:spPr/>
    </dgm:pt>
    <dgm:pt modelId="{04D14983-CF27-4318-866C-D955028F2F12}" type="pres">
      <dgm:prSet presAssocID="{2CCC2623-4AEC-4645-B2C4-84B7A0503704}" presName="node" presStyleLbl="node1" presStyleIdx="2" presStyleCnt="5" custScaleX="108096" custScaleY="105015">
        <dgm:presLayoutVars>
          <dgm:bulletEnabled val="1"/>
        </dgm:presLayoutVars>
      </dgm:prSet>
      <dgm:spPr/>
    </dgm:pt>
    <dgm:pt modelId="{91B8B77C-A129-4704-AEA6-43A42C08B173}" type="pres">
      <dgm:prSet presAssocID="{DD4039A9-BB43-46B2-97DE-0BC6682B3EF1}" presName="sibTrans" presStyleLbl="sibTrans2D1" presStyleIdx="2" presStyleCnt="5"/>
      <dgm:spPr/>
    </dgm:pt>
    <dgm:pt modelId="{87865C23-9C59-4896-A0BE-5A9D3FD0B771}" type="pres">
      <dgm:prSet presAssocID="{DD4039A9-BB43-46B2-97DE-0BC6682B3EF1}" presName="connectorText" presStyleLbl="sibTrans2D1" presStyleIdx="2" presStyleCnt="5"/>
      <dgm:spPr/>
    </dgm:pt>
    <dgm:pt modelId="{E27B489E-765D-4C2F-A590-8AC9C21B831B}" type="pres">
      <dgm:prSet presAssocID="{69B82CD0-0C1F-49DF-9867-FE3898506BBF}" presName="node" presStyleLbl="node1" presStyleIdx="3" presStyleCnt="5" custScaleX="108096" custScaleY="105015">
        <dgm:presLayoutVars>
          <dgm:bulletEnabled val="1"/>
        </dgm:presLayoutVars>
      </dgm:prSet>
      <dgm:spPr/>
    </dgm:pt>
    <dgm:pt modelId="{684EF6D2-F74F-4280-A3CA-63875940B5FD}" type="pres">
      <dgm:prSet presAssocID="{031A037A-DEFC-4034-8C8E-C71A26487BCE}" presName="sibTrans" presStyleLbl="sibTrans2D1" presStyleIdx="3" presStyleCnt="5"/>
      <dgm:spPr/>
    </dgm:pt>
    <dgm:pt modelId="{F7BAD8C9-3005-44B2-97E7-1FA9AD6927E4}" type="pres">
      <dgm:prSet presAssocID="{031A037A-DEFC-4034-8C8E-C71A26487BCE}" presName="connectorText" presStyleLbl="sibTrans2D1" presStyleIdx="3" presStyleCnt="5"/>
      <dgm:spPr/>
    </dgm:pt>
    <dgm:pt modelId="{ED5D8020-34B3-4516-81A7-D25413AEF847}" type="pres">
      <dgm:prSet presAssocID="{BEC9B4A7-7B45-4401-B4D8-10FBE5A303AB}" presName="node" presStyleLbl="node1" presStyleIdx="4" presStyleCnt="5" custScaleX="108096" custScaleY="105015">
        <dgm:presLayoutVars>
          <dgm:bulletEnabled val="1"/>
        </dgm:presLayoutVars>
      </dgm:prSet>
      <dgm:spPr/>
    </dgm:pt>
    <dgm:pt modelId="{7CF572BA-E2A3-4E17-838F-106FDDDCE394}" type="pres">
      <dgm:prSet presAssocID="{153BEAEB-A310-43D3-96BA-01055487B50F}" presName="sibTrans" presStyleLbl="sibTrans2D1" presStyleIdx="4" presStyleCnt="5"/>
      <dgm:spPr/>
    </dgm:pt>
    <dgm:pt modelId="{EA51C85E-D082-422F-93C6-232819DEAB73}" type="pres">
      <dgm:prSet presAssocID="{153BEAEB-A310-43D3-96BA-01055487B50F}" presName="connectorText" presStyleLbl="sibTrans2D1" presStyleIdx="4" presStyleCnt="5"/>
      <dgm:spPr/>
    </dgm:pt>
  </dgm:ptLst>
  <dgm:cxnLst>
    <dgm:cxn modelId="{80E1120B-5BF3-4F62-8216-F35AB3760C0A}" type="presOf" srcId="{3A9659E6-5274-4C72-B9C4-212ABFBD21CB}" destId="{27119D84-9246-410A-83E4-7D44DB8DE3A8}" srcOrd="1" destOrd="0" presId="urn:microsoft.com/office/officeart/2005/8/layout/cycle2"/>
    <dgm:cxn modelId="{3B3CB119-4B4F-4B7D-A9CD-B39859EF503C}" type="presOf" srcId="{940CAB06-FB19-4D17-9AC6-0AA27A99D98C}" destId="{53D344F9-C9EF-4F5B-B3F9-9EE7A6B37E34}" srcOrd="0" destOrd="0" presId="urn:microsoft.com/office/officeart/2005/8/layout/cycle2"/>
    <dgm:cxn modelId="{FC4C2A3C-F6B6-4952-8921-F964B1B2CDC5}" type="presOf" srcId="{CA057BF8-C0C5-432D-9A91-8F0EC0AA262B}" destId="{2F58ECEC-C49E-4489-9FF5-13B925225336}" srcOrd="1" destOrd="0" presId="urn:microsoft.com/office/officeart/2005/8/layout/cycle2"/>
    <dgm:cxn modelId="{4C9FB660-10F4-4D6B-A43A-FD438F122FA4}" srcId="{940CAB06-FB19-4D17-9AC6-0AA27A99D98C}" destId="{BEC9B4A7-7B45-4401-B4D8-10FBE5A303AB}" srcOrd="4" destOrd="0" parTransId="{ECC276CF-11A9-4665-9752-A4B0676912A8}" sibTransId="{153BEAEB-A310-43D3-96BA-01055487B50F}"/>
    <dgm:cxn modelId="{E9DD1A68-BECD-4041-A99D-D75F4ED71395}" type="presOf" srcId="{CA057BF8-C0C5-432D-9A91-8F0EC0AA262B}" destId="{77CF1A69-F524-48B2-8BCC-63F7BC99DAA8}" srcOrd="0" destOrd="0" presId="urn:microsoft.com/office/officeart/2005/8/layout/cycle2"/>
    <dgm:cxn modelId="{18CAE849-3DFC-4BE7-A683-D67C2A2FAE85}" type="presOf" srcId="{031A037A-DEFC-4034-8C8E-C71A26487BCE}" destId="{684EF6D2-F74F-4280-A3CA-63875940B5FD}" srcOrd="0" destOrd="0" presId="urn:microsoft.com/office/officeart/2005/8/layout/cycle2"/>
    <dgm:cxn modelId="{431D3355-DC8F-4CDD-97A3-798AE5AA66A2}" type="presOf" srcId="{2CCC2623-4AEC-4645-B2C4-84B7A0503704}" destId="{04D14983-CF27-4318-866C-D955028F2F12}" srcOrd="0" destOrd="0" presId="urn:microsoft.com/office/officeart/2005/8/layout/cycle2"/>
    <dgm:cxn modelId="{A7A59498-4746-4811-A6C9-DCB455397A59}" type="presOf" srcId="{031A037A-DEFC-4034-8C8E-C71A26487BCE}" destId="{F7BAD8C9-3005-44B2-97E7-1FA9AD6927E4}" srcOrd="1" destOrd="0" presId="urn:microsoft.com/office/officeart/2005/8/layout/cycle2"/>
    <dgm:cxn modelId="{FF1C4599-E13B-4545-9CBB-57862FACDA37}" type="presOf" srcId="{153BEAEB-A310-43D3-96BA-01055487B50F}" destId="{EA51C85E-D082-422F-93C6-232819DEAB73}" srcOrd="1" destOrd="0" presId="urn:microsoft.com/office/officeart/2005/8/layout/cycle2"/>
    <dgm:cxn modelId="{74CCC3A1-B051-4B8F-9C73-0AA407C0CDE7}" type="presOf" srcId="{153BEAEB-A310-43D3-96BA-01055487B50F}" destId="{7CF572BA-E2A3-4E17-838F-106FDDDCE394}" srcOrd="0" destOrd="0" presId="urn:microsoft.com/office/officeart/2005/8/layout/cycle2"/>
    <dgm:cxn modelId="{788A90A6-E5E3-475D-BD75-0CBFD878D044}" type="presOf" srcId="{E6D542BB-9E0C-4D01-B1C4-DB9EB96665FD}" destId="{02616473-E2ED-4D6E-8774-86D7814DF307}" srcOrd="0" destOrd="0" presId="urn:microsoft.com/office/officeart/2005/8/layout/cycle2"/>
    <dgm:cxn modelId="{B49E3CB5-1D73-435A-B212-D74CBDEF6C50}" type="presOf" srcId="{DD4039A9-BB43-46B2-97DE-0BC6682B3EF1}" destId="{87865C23-9C59-4896-A0BE-5A9D3FD0B771}" srcOrd="1" destOrd="0" presId="urn:microsoft.com/office/officeart/2005/8/layout/cycle2"/>
    <dgm:cxn modelId="{889788B5-9C17-4A6F-A254-D11469B4D30E}" type="presOf" srcId="{69B82CD0-0C1F-49DF-9867-FE3898506BBF}" destId="{E27B489E-765D-4C2F-A590-8AC9C21B831B}" srcOrd="0" destOrd="0" presId="urn:microsoft.com/office/officeart/2005/8/layout/cycle2"/>
    <dgm:cxn modelId="{307677BA-AEB7-4C4D-ACC1-CD78AD055330}" type="presOf" srcId="{BEC9B4A7-7B45-4401-B4D8-10FBE5A303AB}" destId="{ED5D8020-34B3-4516-81A7-D25413AEF847}" srcOrd="0" destOrd="0" presId="urn:microsoft.com/office/officeart/2005/8/layout/cycle2"/>
    <dgm:cxn modelId="{8F4DE6CB-222A-40D7-8719-712553F804FC}" srcId="{940CAB06-FB19-4D17-9AC6-0AA27A99D98C}" destId="{A75D6F79-3FD2-4A1B-A6BB-8633A6329402}" srcOrd="1" destOrd="0" parTransId="{2EB24A3D-EC24-43C8-BD6D-A6F11FA4E0F1}" sibTransId="{3A9659E6-5274-4C72-B9C4-212ABFBD21CB}"/>
    <dgm:cxn modelId="{4A92E7CE-44B2-412D-B9B7-5C672506C0D4}" srcId="{940CAB06-FB19-4D17-9AC6-0AA27A99D98C}" destId="{2CCC2623-4AEC-4645-B2C4-84B7A0503704}" srcOrd="2" destOrd="0" parTransId="{E99E6E39-590B-4D0F-A9E2-37651899DA6B}" sibTransId="{DD4039A9-BB43-46B2-97DE-0BC6682B3EF1}"/>
    <dgm:cxn modelId="{E88B0FE4-DBF3-49AD-96CF-FF967A999666}" srcId="{940CAB06-FB19-4D17-9AC6-0AA27A99D98C}" destId="{69B82CD0-0C1F-49DF-9867-FE3898506BBF}" srcOrd="3" destOrd="0" parTransId="{10E52627-774C-465A-96AA-4F436C22C016}" sibTransId="{031A037A-DEFC-4034-8C8E-C71A26487BCE}"/>
    <dgm:cxn modelId="{CFD7F7EA-45E9-4879-8450-270DF6C69255}" type="presOf" srcId="{A75D6F79-3FD2-4A1B-A6BB-8633A6329402}" destId="{EBD2735A-628D-43F9-91CF-E1A52BB698E7}" srcOrd="0" destOrd="0" presId="urn:microsoft.com/office/officeart/2005/8/layout/cycle2"/>
    <dgm:cxn modelId="{C6C1C8EC-585C-483C-8141-668D74B1408C}" type="presOf" srcId="{3A9659E6-5274-4C72-B9C4-212ABFBD21CB}" destId="{DA2C9B36-FF8A-4482-9067-D7393976A778}" srcOrd="0" destOrd="0" presId="urn:microsoft.com/office/officeart/2005/8/layout/cycle2"/>
    <dgm:cxn modelId="{AC7297EE-BAF6-45C6-8B65-D60C0A461171}" type="presOf" srcId="{DD4039A9-BB43-46B2-97DE-0BC6682B3EF1}" destId="{91B8B77C-A129-4704-AEA6-43A42C08B173}" srcOrd="0" destOrd="0" presId="urn:microsoft.com/office/officeart/2005/8/layout/cycle2"/>
    <dgm:cxn modelId="{69087BF7-7E03-403B-9626-EB7E963D48FC}" srcId="{940CAB06-FB19-4D17-9AC6-0AA27A99D98C}" destId="{E6D542BB-9E0C-4D01-B1C4-DB9EB96665FD}" srcOrd="0" destOrd="0" parTransId="{0FBACE64-4A9E-4282-84A0-8A339032168D}" sibTransId="{CA057BF8-C0C5-432D-9A91-8F0EC0AA262B}"/>
    <dgm:cxn modelId="{47862CED-9096-45AD-A811-3D838F4DA835}" type="presParOf" srcId="{53D344F9-C9EF-4F5B-B3F9-9EE7A6B37E34}" destId="{02616473-E2ED-4D6E-8774-86D7814DF307}" srcOrd="0" destOrd="0" presId="urn:microsoft.com/office/officeart/2005/8/layout/cycle2"/>
    <dgm:cxn modelId="{CC1F3D35-EBCE-4E74-980D-924591D51A5A}" type="presParOf" srcId="{53D344F9-C9EF-4F5B-B3F9-9EE7A6B37E34}" destId="{77CF1A69-F524-48B2-8BCC-63F7BC99DAA8}" srcOrd="1" destOrd="0" presId="urn:microsoft.com/office/officeart/2005/8/layout/cycle2"/>
    <dgm:cxn modelId="{E7D9A9CF-6704-4D8B-BA67-C2C430610877}" type="presParOf" srcId="{77CF1A69-F524-48B2-8BCC-63F7BC99DAA8}" destId="{2F58ECEC-C49E-4489-9FF5-13B925225336}" srcOrd="0" destOrd="0" presId="urn:microsoft.com/office/officeart/2005/8/layout/cycle2"/>
    <dgm:cxn modelId="{5F6F1A9D-CA77-49F6-92EE-9460D92B0166}" type="presParOf" srcId="{53D344F9-C9EF-4F5B-B3F9-9EE7A6B37E34}" destId="{EBD2735A-628D-43F9-91CF-E1A52BB698E7}" srcOrd="2" destOrd="0" presId="urn:microsoft.com/office/officeart/2005/8/layout/cycle2"/>
    <dgm:cxn modelId="{D9468EEE-E5E9-48E2-93EB-DBC404139E3A}" type="presParOf" srcId="{53D344F9-C9EF-4F5B-B3F9-9EE7A6B37E34}" destId="{DA2C9B36-FF8A-4482-9067-D7393976A778}" srcOrd="3" destOrd="0" presId="urn:microsoft.com/office/officeart/2005/8/layout/cycle2"/>
    <dgm:cxn modelId="{70FC72BA-1E29-420C-9DE1-3D734421F971}" type="presParOf" srcId="{DA2C9B36-FF8A-4482-9067-D7393976A778}" destId="{27119D84-9246-410A-83E4-7D44DB8DE3A8}" srcOrd="0" destOrd="0" presId="urn:microsoft.com/office/officeart/2005/8/layout/cycle2"/>
    <dgm:cxn modelId="{375E9D1A-5174-4481-8B29-6050C9EFFF62}" type="presParOf" srcId="{53D344F9-C9EF-4F5B-B3F9-9EE7A6B37E34}" destId="{04D14983-CF27-4318-866C-D955028F2F12}" srcOrd="4" destOrd="0" presId="urn:microsoft.com/office/officeart/2005/8/layout/cycle2"/>
    <dgm:cxn modelId="{3CA6576D-D68F-4508-B698-72399B7C2D79}" type="presParOf" srcId="{53D344F9-C9EF-4F5B-B3F9-9EE7A6B37E34}" destId="{91B8B77C-A129-4704-AEA6-43A42C08B173}" srcOrd="5" destOrd="0" presId="urn:microsoft.com/office/officeart/2005/8/layout/cycle2"/>
    <dgm:cxn modelId="{DB79C128-F1F2-4800-8433-5F47CAC52C1B}" type="presParOf" srcId="{91B8B77C-A129-4704-AEA6-43A42C08B173}" destId="{87865C23-9C59-4896-A0BE-5A9D3FD0B771}" srcOrd="0" destOrd="0" presId="urn:microsoft.com/office/officeart/2005/8/layout/cycle2"/>
    <dgm:cxn modelId="{54892F89-FCAF-4C17-B8F0-119D4A563D83}" type="presParOf" srcId="{53D344F9-C9EF-4F5B-B3F9-9EE7A6B37E34}" destId="{E27B489E-765D-4C2F-A590-8AC9C21B831B}" srcOrd="6" destOrd="0" presId="urn:microsoft.com/office/officeart/2005/8/layout/cycle2"/>
    <dgm:cxn modelId="{6A0C4AF2-7C6E-4488-8B5D-A8ACA9BB6DF3}" type="presParOf" srcId="{53D344F9-C9EF-4F5B-B3F9-9EE7A6B37E34}" destId="{684EF6D2-F74F-4280-A3CA-63875940B5FD}" srcOrd="7" destOrd="0" presId="urn:microsoft.com/office/officeart/2005/8/layout/cycle2"/>
    <dgm:cxn modelId="{ACD48A7C-0409-4A7B-A45F-8C2F3BAC45E0}" type="presParOf" srcId="{684EF6D2-F74F-4280-A3CA-63875940B5FD}" destId="{F7BAD8C9-3005-44B2-97E7-1FA9AD6927E4}" srcOrd="0" destOrd="0" presId="urn:microsoft.com/office/officeart/2005/8/layout/cycle2"/>
    <dgm:cxn modelId="{7E4FEA78-7B28-4CBE-BEAC-C336E84C1C23}" type="presParOf" srcId="{53D344F9-C9EF-4F5B-B3F9-9EE7A6B37E34}" destId="{ED5D8020-34B3-4516-81A7-D25413AEF847}" srcOrd="8" destOrd="0" presId="urn:microsoft.com/office/officeart/2005/8/layout/cycle2"/>
    <dgm:cxn modelId="{FFB977FA-5C87-432B-81EB-063240498018}" type="presParOf" srcId="{53D344F9-C9EF-4F5B-B3F9-9EE7A6B37E34}" destId="{7CF572BA-E2A3-4E17-838F-106FDDDCE394}" srcOrd="9" destOrd="0" presId="urn:microsoft.com/office/officeart/2005/8/layout/cycle2"/>
    <dgm:cxn modelId="{C720E089-5E54-487C-A5B6-B88E97174C7C}" type="presParOf" srcId="{7CF572BA-E2A3-4E17-838F-106FDDDCE394}" destId="{EA51C85E-D082-422F-93C6-232819DEAB7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16473-E2ED-4D6E-8774-86D7814DF307}">
      <dsp:nvSpPr>
        <dsp:cNvPr id="0" name=""/>
        <dsp:cNvSpPr/>
      </dsp:nvSpPr>
      <dsp:spPr>
        <a:xfrm>
          <a:off x="2638219" y="-30627"/>
          <a:ext cx="1387599" cy="134804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200" kern="1200" dirty="0"/>
            <a:t> </a:t>
          </a:r>
          <a:r>
            <a:rPr lang="es-CO" sz="1100" kern="1200" dirty="0">
              <a:latin typeface="Arial Rounded MT Bold" panose="020F0704030504030204" pitchFamily="34" charset="0"/>
            </a:rPr>
            <a:t>Gestión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Arial Rounded MT Bold" panose="020F0704030504030204" pitchFamily="34" charset="0"/>
            </a:rPr>
            <a:t>(Rendición de la cuenta)</a:t>
          </a:r>
        </a:p>
      </dsp:txBody>
      <dsp:txXfrm>
        <a:off x="2841428" y="166790"/>
        <a:ext cx="981181" cy="953215"/>
      </dsp:txXfrm>
    </dsp:sp>
    <dsp:sp modelId="{77CF1A69-F524-48B2-8BCC-63F7BC99DAA8}">
      <dsp:nvSpPr>
        <dsp:cNvPr id="0" name=""/>
        <dsp:cNvSpPr/>
      </dsp:nvSpPr>
      <dsp:spPr>
        <a:xfrm rot="2160000">
          <a:off x="3958197" y="988391"/>
          <a:ext cx="293632" cy="4332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800" kern="1200"/>
        </a:p>
      </dsp:txBody>
      <dsp:txXfrm>
        <a:off x="3966609" y="1049150"/>
        <a:ext cx="205542" cy="259943"/>
      </dsp:txXfrm>
    </dsp:sp>
    <dsp:sp modelId="{EBD2735A-628D-43F9-91CF-E1A52BB698E7}">
      <dsp:nvSpPr>
        <dsp:cNvPr id="0" name=""/>
        <dsp:cNvSpPr/>
      </dsp:nvSpPr>
      <dsp:spPr>
        <a:xfrm>
          <a:off x="4197655" y="1102369"/>
          <a:ext cx="1387599" cy="13480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Arial Rounded MT Bold" panose="020F0704030504030204" pitchFamily="34" charset="0"/>
            </a:rPr>
            <a:t>Informe cuatrienio y empalme    </a:t>
          </a:r>
        </a:p>
      </dsp:txBody>
      <dsp:txXfrm>
        <a:off x="4400864" y="1299786"/>
        <a:ext cx="981181" cy="953215"/>
      </dsp:txXfrm>
    </dsp:sp>
    <dsp:sp modelId="{DA2C9B36-FF8A-4482-9067-D7393976A778}">
      <dsp:nvSpPr>
        <dsp:cNvPr id="0" name=""/>
        <dsp:cNvSpPr/>
      </dsp:nvSpPr>
      <dsp:spPr>
        <a:xfrm rot="6480000">
          <a:off x="4443688" y="2468171"/>
          <a:ext cx="305220" cy="4332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800" kern="1200"/>
        </a:p>
      </dsp:txBody>
      <dsp:txXfrm rot="10800000">
        <a:off x="4503619" y="2511277"/>
        <a:ext cx="213654" cy="259943"/>
      </dsp:txXfrm>
    </dsp:sp>
    <dsp:sp modelId="{04D14983-CF27-4318-866C-D955028F2F12}">
      <dsp:nvSpPr>
        <dsp:cNvPr id="0" name=""/>
        <dsp:cNvSpPr/>
      </dsp:nvSpPr>
      <dsp:spPr>
        <a:xfrm>
          <a:off x="3602003" y="2935595"/>
          <a:ext cx="1387599" cy="1348049"/>
        </a:xfrm>
        <a:prstGeom prst="ellipse">
          <a:avLst/>
        </a:prstGeom>
        <a:solidFill>
          <a:srgbClr val="09663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Arial Rounded MT Bold" panose="020F0704030504030204" pitchFamily="34" charset="0"/>
            </a:rPr>
            <a:t>Información para inversionistas  </a:t>
          </a:r>
        </a:p>
      </dsp:txBody>
      <dsp:txXfrm>
        <a:off x="3805212" y="3133012"/>
        <a:ext cx="981181" cy="953215"/>
      </dsp:txXfrm>
    </dsp:sp>
    <dsp:sp modelId="{91B8B77C-A129-4704-AEA6-43A42C08B173}">
      <dsp:nvSpPr>
        <dsp:cNvPr id="0" name=""/>
        <dsp:cNvSpPr/>
      </dsp:nvSpPr>
      <dsp:spPr>
        <a:xfrm rot="10800000">
          <a:off x="3197027" y="3393000"/>
          <a:ext cx="286183" cy="433239"/>
        </a:xfrm>
        <a:prstGeom prst="rightArrow">
          <a:avLst>
            <a:gd name="adj1" fmla="val 60000"/>
            <a:gd name="adj2" fmla="val 50000"/>
          </a:avLst>
        </a:prstGeom>
        <a:solidFill>
          <a:srgbClr val="09663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800" kern="1200"/>
        </a:p>
      </dsp:txBody>
      <dsp:txXfrm rot="10800000">
        <a:off x="3282882" y="3479648"/>
        <a:ext cx="200328" cy="259943"/>
      </dsp:txXfrm>
    </dsp:sp>
    <dsp:sp modelId="{E27B489E-765D-4C2F-A590-8AC9C21B831B}">
      <dsp:nvSpPr>
        <dsp:cNvPr id="0" name=""/>
        <dsp:cNvSpPr/>
      </dsp:nvSpPr>
      <dsp:spPr>
        <a:xfrm>
          <a:off x="1674435" y="2935595"/>
          <a:ext cx="1387599" cy="134804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Arial Rounded MT Bold" panose="020F0704030504030204" pitchFamily="34" charset="0"/>
            </a:rPr>
            <a:t>Super-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Arial Rounded MT Bold" panose="020F0704030504030204" pitchFamily="34" charset="0"/>
            </a:rPr>
            <a:t>financiera      </a:t>
          </a:r>
        </a:p>
      </dsp:txBody>
      <dsp:txXfrm>
        <a:off x="1877644" y="3133012"/>
        <a:ext cx="981181" cy="953215"/>
      </dsp:txXfrm>
    </dsp:sp>
    <dsp:sp modelId="{684EF6D2-F74F-4280-A3CA-63875940B5FD}">
      <dsp:nvSpPr>
        <dsp:cNvPr id="0" name=""/>
        <dsp:cNvSpPr/>
      </dsp:nvSpPr>
      <dsp:spPr>
        <a:xfrm rot="15120000">
          <a:off x="1920468" y="2484602"/>
          <a:ext cx="305220" cy="4332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800" kern="1200"/>
        </a:p>
      </dsp:txBody>
      <dsp:txXfrm rot="10800000">
        <a:off x="1980399" y="2614792"/>
        <a:ext cx="213654" cy="259943"/>
      </dsp:txXfrm>
    </dsp:sp>
    <dsp:sp modelId="{ED5D8020-34B3-4516-81A7-D25413AEF847}">
      <dsp:nvSpPr>
        <dsp:cNvPr id="0" name=""/>
        <dsp:cNvSpPr/>
      </dsp:nvSpPr>
      <dsp:spPr>
        <a:xfrm>
          <a:off x="1078784" y="1102369"/>
          <a:ext cx="1387599" cy="134804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Arial Rounded MT Bold" panose="020F0704030504030204" pitchFamily="34" charset="0"/>
            </a:rPr>
            <a:t>Informes a demanda</a:t>
          </a:r>
        </a:p>
      </dsp:txBody>
      <dsp:txXfrm>
        <a:off x="1281993" y="1299786"/>
        <a:ext cx="981181" cy="953215"/>
      </dsp:txXfrm>
    </dsp:sp>
    <dsp:sp modelId="{7CF572BA-E2A3-4E17-838F-106FDDDCE394}">
      <dsp:nvSpPr>
        <dsp:cNvPr id="0" name=""/>
        <dsp:cNvSpPr/>
      </dsp:nvSpPr>
      <dsp:spPr>
        <a:xfrm rot="19440000">
          <a:off x="2398762" y="998160"/>
          <a:ext cx="293632" cy="4332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800" kern="1200"/>
        </a:p>
      </dsp:txBody>
      <dsp:txXfrm>
        <a:off x="2407174" y="1110697"/>
        <a:ext cx="205542" cy="259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F5FE76B-20BE-1C5E-CD96-8194B17DF2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E3158F-4047-5702-C6A4-BDC9E974FE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73CCD-B933-49EC-A14F-D5D8B4B41568}" type="datetimeFigureOut">
              <a:rPr lang="es-CO" smtClean="0"/>
              <a:t>4/09/2024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085F4A-6ECC-6680-10D9-D194297F2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FDA634-3688-CE2C-A3DA-83B7D68912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E48DE-F6D5-4D9A-8C7C-FA45D23E80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045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AC384-6DDA-4C53-BE5D-B605AC245A0F}" type="datetimeFigureOut">
              <a:rPr lang="es-CO" smtClean="0"/>
              <a:t>4/09/2024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6B9FA-AA9A-4DF2-9997-F217A7C250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2024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Antes 2006 - Informe de gestión, bajo el marco legal 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Alcance: EPM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2006 - 2014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Alcance: Hasta el 2013 se presentaba el informe de sostenibilidad solo EPM, a partir de 2014 se adicionaron las filiales nacionales.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Metodología: Se presentó bajo diferentes aplicaciones de la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metodoligia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GRI durante este periodo (3.0 C; 3.0 B; 3.0B+; 3.1B+; 3.1A+ y G4 Exhaustivo)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Alineado con iniciativas externas: Pacto global Red Colombia y ODM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2014 - 2023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Alcance: Grupo EPM (Filiales Nacionales e internacionales)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Metodología: GRI (G4 Exhaustivo y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Estánders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GRI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Exhausitvo</a:t>
            </a:r>
            <a:r>
              <a:rPr lang="es-E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Alineado con iniciativas externas: 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Objetivos de desarrollo sostenible 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ISO 260000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Pacto global Red Colombia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CEO -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Water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mandate 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Dow Jones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Sustainability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Indexes 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Integrate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Reporting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mipg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(Modelo integrado de planeación y gestión)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TCFD (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force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on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climate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related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financial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disclosures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Verificaciones: 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partir del 2010 se ha realizado un proceso de verificación del informe con las siguientes entidades 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2010: Icontec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2011 -2017: Deloitte 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2018 -2020: KPMG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s-E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2021 - 2023: EY </a:t>
            </a:r>
            <a:r>
              <a:rPr lang="es-CO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6B9FA-AA9A-4DF2-9997-F217A7C250B6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2576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6B9FA-AA9A-4DF2-9997-F217A7C250B6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97138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6B9FA-AA9A-4DF2-9997-F217A7C250B6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3041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6B9FA-AA9A-4DF2-9997-F217A7C250B6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6388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5F2BF33-92BC-40CF-86DD-593CB4D25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940"/>
            <a:ext cx="12192000" cy="685800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1309A2-64C7-4F4E-BE8E-AB19E4ED1A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563" y="1774862"/>
            <a:ext cx="11014075" cy="984380"/>
          </a:xfrm>
        </p:spPr>
        <p:txBody>
          <a:bodyPr/>
          <a:lstStyle>
            <a:lvl1pPr algn="ctr">
              <a:defRPr sz="3400">
                <a:solidFill>
                  <a:srgbClr val="0462A2"/>
                </a:solidFill>
              </a:defRPr>
            </a:lvl1pPr>
          </a:lstStyle>
          <a:p>
            <a:pPr lvl="0"/>
            <a:r>
              <a:rPr lang="es-ES" dirty="0"/>
              <a:t>Haga clic para escribir el n</a:t>
            </a:r>
            <a:r>
              <a:rPr lang="es-MX" dirty="0" err="1"/>
              <a:t>ombre</a:t>
            </a:r>
            <a:r>
              <a:rPr lang="es-MX" dirty="0"/>
              <a:t> de la conferencia, panel o conversatorio.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95BD9DE-5763-49F8-97C6-25DFA08EE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369" y="4281533"/>
            <a:ext cx="11014270" cy="62071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18584"/>
                </a:solidFill>
                <a:latin typeface="+mj-lt"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dirty="0"/>
              <a:t>Haga clic </a:t>
            </a:r>
            <a:r>
              <a:rPr lang="es-MX" dirty="0"/>
              <a:t>para escribir el cargo o profesión y la entidad a la que se encuentra vinculado.</a:t>
            </a:r>
            <a:endParaRPr lang="es-CO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DB005628-9CC1-4D95-B627-0CAD86392E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69" y="3456426"/>
            <a:ext cx="11014270" cy="455522"/>
          </a:xfrm>
        </p:spPr>
        <p:txBody>
          <a:bodyPr/>
          <a:lstStyle>
            <a:lvl1pPr algn="ctr">
              <a:defRPr>
                <a:solidFill>
                  <a:srgbClr val="418584"/>
                </a:solidFill>
              </a:defRPr>
            </a:lvl1pPr>
            <a:lvl2pPr algn="ctr">
              <a:defRPr>
                <a:solidFill>
                  <a:srgbClr val="418584"/>
                </a:solidFill>
              </a:defRPr>
            </a:lvl2pPr>
            <a:lvl3pPr algn="ctr">
              <a:defRPr>
                <a:solidFill>
                  <a:srgbClr val="418584"/>
                </a:solidFill>
              </a:defRPr>
            </a:lvl3pPr>
            <a:lvl4pPr algn="ctr">
              <a:defRPr>
                <a:solidFill>
                  <a:srgbClr val="418584"/>
                </a:solidFill>
              </a:defRPr>
            </a:lvl4pPr>
            <a:lvl5pPr algn="ctr">
              <a:defRPr>
                <a:solidFill>
                  <a:srgbClr val="418584"/>
                </a:solidFill>
              </a:defRPr>
            </a:lvl5pPr>
          </a:lstStyle>
          <a:p>
            <a:pPr lvl="0"/>
            <a:r>
              <a:rPr lang="es-ES" dirty="0"/>
              <a:t>Haga clic para escribir el nombre completo del conferencista.</a:t>
            </a:r>
          </a:p>
        </p:txBody>
      </p:sp>
    </p:spTree>
    <p:extLst>
      <p:ext uri="{BB962C8B-B14F-4D97-AF65-F5344CB8AC3E}">
        <p14:creationId xmlns:p14="http://schemas.microsoft.com/office/powerpoint/2010/main" val="189589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BAE268D-8839-447C-A83C-A5AC11615B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930" y="1337876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41858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4DE86C8-B199-4C29-B380-16A7769DA0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8502" y="1094365"/>
            <a:ext cx="6483693" cy="3843594"/>
          </a:xfrm>
          <a:ln w="38100">
            <a:solidFill>
              <a:srgbClr val="549E72"/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5159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1EE73-F32A-4A85-AF39-EAF566295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F622E2AD-8D67-4DCB-97A6-511218D8C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5603" y="2225461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70436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3BCA8FE8-E9FF-4703-9824-DCE760F2D5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05603" y="2123859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6118EC-D08B-CA19-899A-FE226912B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7899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294EAB-A79F-4CB7-010E-DA30FF43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19AC42-E0F9-497A-BDF2-CF7CAEF90E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848717" y="1753036"/>
            <a:ext cx="2916409" cy="28797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s-ES" dirty="0"/>
              <a:t>Haga clic para insertar QR</a:t>
            </a:r>
          </a:p>
        </p:txBody>
      </p:sp>
    </p:spTree>
    <p:extLst>
      <p:ext uri="{BB962C8B-B14F-4D97-AF65-F5344CB8AC3E}">
        <p14:creationId xmlns:p14="http://schemas.microsoft.com/office/powerpoint/2010/main" val="1366215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CE60B43-25A3-46A3-9BA1-A5FA7F7F4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667"/>
            <a:ext cx="12189630" cy="68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9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976096-2716-4AB2-B30B-469D95B593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7081"/>
            <a:ext cx="5573233" cy="36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D8C60B89-FE65-4E60-AD9D-43B13B3942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9211" y="881110"/>
            <a:ext cx="4497560" cy="4708568"/>
          </a:xfrm>
          <a:ln w="57150">
            <a:solidFill>
              <a:srgbClr val="418584"/>
            </a:solidFill>
          </a:ln>
        </p:spPr>
        <p:txBody>
          <a:bodyPr/>
          <a:lstStyle/>
          <a:p>
            <a:endParaRPr lang="es-CO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AC6AB90-2348-4CC3-A7D7-9773C661A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1110"/>
            <a:ext cx="5573233" cy="809578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418584"/>
                </a:solidFill>
              </a:defRPr>
            </a:lvl1pPr>
          </a:lstStyle>
          <a:p>
            <a:r>
              <a:rPr lang="es-ES" dirty="0"/>
              <a:t>Haga clic para modificar el estilo de título del patrón.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638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3431BDDE-5E3E-4FDA-96E6-5A959B131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632" y="4602984"/>
            <a:ext cx="10164725" cy="427897"/>
          </a:xfrm>
        </p:spPr>
        <p:txBody>
          <a:bodyPr>
            <a:normAutofit/>
          </a:bodyPr>
          <a:lstStyle>
            <a:lvl1pPr algn="ctr">
              <a:defRPr sz="34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escribir el nombre del video.</a:t>
            </a:r>
            <a:endParaRPr lang="es-CO" dirty="0"/>
          </a:p>
        </p:txBody>
      </p:sp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0305276D-5BD8-4926-A8EC-4DF90E00CBF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322619" y="538518"/>
            <a:ext cx="9784749" cy="3876465"/>
          </a:xfr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891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8569A38-E143-4E2C-934E-309858514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FD87B93-0D7C-4DEC-9A4E-5C49F8048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525" y="2583652"/>
            <a:ext cx="10515600" cy="1169641"/>
          </a:xfrm>
        </p:spPr>
        <p:txBody>
          <a:bodyPr>
            <a:noAutofit/>
          </a:bodyPr>
          <a:lstStyle>
            <a:lvl1pPr algn="ctr">
              <a:defRPr sz="4000" b="0">
                <a:solidFill>
                  <a:srgbClr val="0462A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3693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90A3BF31-5BCB-49E3-AB68-079F1EA252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4EFF19-ED7D-47D6-9DB7-D93C7841B3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925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3086823B-7D0E-4EDE-BD1D-F0441AC7C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6E3A20F-5D0F-499D-9F26-08AE17777C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1318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0FCE27E1-D7A4-4C8D-B337-FA9B71F8C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8F9EEA1-A95B-469D-8BA7-85C6427F6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2838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8FFC796B-0CF7-4B39-97AE-68F33B92F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DF4650C-9105-4F66-A9D4-D81E6BA6DF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3010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525D30-5411-4F18-8B65-34C3B57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4A5732-8039-4A4C-8C17-2760B1532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C21C62-D702-4F09-8027-B33AD7090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04B85-F8D0-46EF-AAD1-EB27A87AEB3B}" type="datetimeFigureOut">
              <a:rPr lang="es-CO" smtClean="0"/>
              <a:t>4/09/2024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B3C3CF-375F-40A3-9F7D-AF7DB0693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1EF84B-8CB0-420F-A195-72029A79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A206F-55AA-42A9-86F2-67AF81B4753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0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0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21" Type="http://schemas.openxmlformats.org/officeDocument/2006/relationships/image" Target="../media/image49.png"/><Relationship Id="rId34" Type="http://schemas.openxmlformats.org/officeDocument/2006/relationships/image" Target="../media/image6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60.png"/><Relationship Id="rId37" Type="http://schemas.openxmlformats.org/officeDocument/2006/relationships/image" Target="../media/image15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36" Type="http://schemas.openxmlformats.org/officeDocument/2006/relationships/image" Target="../media/image64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Relationship Id="rId35" Type="http://schemas.openxmlformats.org/officeDocument/2006/relationships/image" Target="../media/image63.png"/><Relationship Id="rId8" Type="http://schemas.openxmlformats.org/officeDocument/2006/relationships/image" Target="../media/image36.svg"/><Relationship Id="rId3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09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45AEBA79-0112-84A7-9783-0A412FFB22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04" y="245182"/>
            <a:ext cx="2772076" cy="576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ítulo 5">
            <a:extLst>
              <a:ext uri="{FF2B5EF4-FFF2-40B4-BE49-F238E27FC236}">
                <a16:creationId xmlns:a16="http://schemas.microsoft.com/office/drawing/2014/main" id="{DF48C76A-AFE0-9BD5-B049-75725853A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041" y="1202411"/>
            <a:ext cx="9549131" cy="7202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CO" sz="28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n-ea"/>
                <a:cs typeface="+mn-cs"/>
              </a:rPr>
              <a:t>Cuarto estado financiero por grupos de interés </a:t>
            </a:r>
            <a:br>
              <a:rPr lang="es-CO" sz="28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n-ea"/>
                <a:cs typeface="+mn-cs"/>
              </a:rPr>
            </a:br>
            <a:r>
              <a:rPr lang="es-CO" sz="18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n-ea"/>
                <a:cs typeface="+mn-cs"/>
              </a:rPr>
              <a:t>Diciembre 2023</a:t>
            </a:r>
          </a:p>
        </p:txBody>
      </p:sp>
      <p:pic>
        <p:nvPicPr>
          <p:cNvPr id="90" name="Imagen 89">
            <a:extLst>
              <a:ext uri="{FF2B5EF4-FFF2-40B4-BE49-F238E27FC236}">
                <a16:creationId xmlns:a16="http://schemas.microsoft.com/office/drawing/2014/main" id="{F3214138-2BCF-86EB-F571-4A0087E46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607" y="2738382"/>
            <a:ext cx="3277454" cy="3180909"/>
          </a:xfrm>
          <a:prstGeom prst="rect">
            <a:avLst/>
          </a:prstGeom>
        </p:spPr>
      </p:pic>
      <p:sp>
        <p:nvSpPr>
          <p:cNvPr id="123" name="object 28">
            <a:extLst>
              <a:ext uri="{FF2B5EF4-FFF2-40B4-BE49-F238E27FC236}">
                <a16:creationId xmlns:a16="http://schemas.microsoft.com/office/drawing/2014/main" id="{8781BBC3-F36D-04DA-E90B-FA7113435BB7}"/>
              </a:ext>
            </a:extLst>
          </p:cNvPr>
          <p:cNvSpPr txBox="1"/>
          <p:nvPr/>
        </p:nvSpPr>
        <p:spPr>
          <a:xfrm>
            <a:off x="798741" y="2764853"/>
            <a:ext cx="1295836" cy="500218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defTabSz="554492">
              <a:spcBef>
                <a:spcPts val="61"/>
              </a:spcBef>
            </a:pPr>
            <a:r>
              <a:rPr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1</a:t>
            </a:r>
            <a:r>
              <a:rPr lang="es-E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6</a:t>
            </a:r>
            <a:r>
              <a:rPr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%</a:t>
            </a:r>
            <a:r>
              <a:rPr sz="1600" b="1" kern="0" spc="-103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 </a:t>
            </a:r>
            <a:r>
              <a:rPr sz="16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Gente</a:t>
            </a:r>
            <a:r>
              <a:rPr sz="1600" b="1" kern="0" spc="-18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 </a:t>
            </a:r>
            <a:r>
              <a:rPr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Grupo</a:t>
            </a:r>
            <a:r>
              <a:rPr sz="1600" b="1" kern="0" spc="-9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 </a:t>
            </a:r>
            <a:r>
              <a:rPr sz="1600" b="1" kern="0" spc="-15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EPM</a:t>
            </a:r>
            <a:endParaRPr sz="1600" b="1" kern="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Calibri"/>
            </a:endParaRPr>
          </a:p>
        </p:txBody>
      </p:sp>
      <p:sp>
        <p:nvSpPr>
          <p:cNvPr id="120" name="object 29">
            <a:extLst>
              <a:ext uri="{FF2B5EF4-FFF2-40B4-BE49-F238E27FC236}">
                <a16:creationId xmlns:a16="http://schemas.microsoft.com/office/drawing/2014/main" id="{FFE0C7F1-4C43-83B4-C4D2-A0AD87F06F90}"/>
              </a:ext>
            </a:extLst>
          </p:cNvPr>
          <p:cNvSpPr txBox="1"/>
          <p:nvPr/>
        </p:nvSpPr>
        <p:spPr>
          <a:xfrm>
            <a:off x="1985658" y="2046948"/>
            <a:ext cx="2158826" cy="500219"/>
          </a:xfrm>
          <a:prstGeom prst="rect">
            <a:avLst/>
          </a:prstGeom>
        </p:spPr>
        <p:txBody>
          <a:bodyPr vert="horz" wrap="square" lIns="0" tIns="7701" rIns="0" bIns="0" rtlCol="0" anchor="t">
            <a:spAutoFit/>
          </a:bodyPr>
          <a:lstStyle/>
          <a:p>
            <a:pPr marL="7620" defTabSz="554492">
              <a:spcBef>
                <a:spcPts val="61"/>
              </a:spcBef>
            </a:pPr>
            <a:r>
              <a:rPr sz="1600" b="1" kern="0" spc="-103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Calibri"/>
              </a:rPr>
              <a:t>1</a:t>
            </a:r>
            <a:r>
              <a:rPr lang="es-ES" sz="1600" b="1" kern="0" spc="-103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Calibri"/>
              </a:rPr>
              <a:t>7</a:t>
            </a:r>
            <a:r>
              <a:rPr sz="1600" b="1" kern="0" spc="-103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Calibri"/>
              </a:rPr>
              <a:t>% </a:t>
            </a:r>
            <a:r>
              <a:rPr sz="1600" b="1" kern="0" spc="-103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Calibri"/>
              </a:rPr>
              <a:t>Proveedores</a:t>
            </a:r>
            <a:r>
              <a:rPr sz="1600" b="1" kern="0" spc="-103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Calibri"/>
              </a:rPr>
              <a:t> de </a:t>
            </a:r>
            <a:r>
              <a:rPr sz="1600" b="1" kern="0" spc="-103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Calibri"/>
              </a:rPr>
              <a:t>bienes</a:t>
            </a:r>
            <a:r>
              <a:rPr sz="1600" b="1" kern="0" spc="-103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Calibri"/>
              </a:rPr>
              <a:t> y </a:t>
            </a:r>
            <a:r>
              <a:rPr sz="1600" b="1" kern="0" spc="-103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Calibri"/>
              </a:rPr>
              <a:t>servicios</a:t>
            </a:r>
            <a:endParaRPr lang="es-ES" sz="1600" b="1" kern="0" spc="-103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/>
              <a:cs typeface="Calibri"/>
            </a:endParaRPr>
          </a:p>
        </p:txBody>
      </p:sp>
      <p:sp>
        <p:nvSpPr>
          <p:cNvPr id="113" name="object 30">
            <a:extLst>
              <a:ext uri="{FF2B5EF4-FFF2-40B4-BE49-F238E27FC236}">
                <a16:creationId xmlns:a16="http://schemas.microsoft.com/office/drawing/2014/main" id="{84F5BCCC-F6B3-8059-74D3-9C9AC398BC16}"/>
              </a:ext>
            </a:extLst>
          </p:cNvPr>
          <p:cNvSpPr txBox="1"/>
          <p:nvPr/>
        </p:nvSpPr>
        <p:spPr>
          <a:xfrm>
            <a:off x="5683687" y="2738382"/>
            <a:ext cx="1717131" cy="253997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defTabSz="554492">
              <a:spcBef>
                <a:spcPts val="61"/>
              </a:spcBef>
            </a:pPr>
            <a:r>
              <a:rPr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11%</a:t>
            </a:r>
            <a:r>
              <a:rPr sz="1600" b="1" kern="0" spc="-97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 </a:t>
            </a:r>
            <a:r>
              <a:rPr sz="1600" b="1" kern="0" spc="-6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Dueño</a:t>
            </a:r>
            <a:endParaRPr sz="1600" b="1" kern="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Calibri"/>
            </a:endParaRPr>
          </a:p>
        </p:txBody>
      </p:sp>
      <p:pic>
        <p:nvPicPr>
          <p:cNvPr id="109" name="object 33">
            <a:extLst>
              <a:ext uri="{FF2B5EF4-FFF2-40B4-BE49-F238E27FC236}">
                <a16:creationId xmlns:a16="http://schemas.microsoft.com/office/drawing/2014/main" id="{3657E370-CD21-B82E-B02B-D6B9E2CB078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51907" y="6037136"/>
            <a:ext cx="83533" cy="80908"/>
          </a:xfrm>
          <a:prstGeom prst="rect">
            <a:avLst/>
          </a:prstGeom>
        </p:spPr>
      </p:pic>
      <p:sp>
        <p:nvSpPr>
          <p:cNvPr id="110" name="object 38">
            <a:extLst>
              <a:ext uri="{FF2B5EF4-FFF2-40B4-BE49-F238E27FC236}">
                <a16:creationId xmlns:a16="http://schemas.microsoft.com/office/drawing/2014/main" id="{1D289CC5-E247-A171-1A9F-CD5B23E7CDE8}"/>
              </a:ext>
            </a:extLst>
          </p:cNvPr>
          <p:cNvSpPr txBox="1"/>
          <p:nvPr/>
        </p:nvSpPr>
        <p:spPr>
          <a:xfrm>
            <a:off x="2644063" y="6352105"/>
            <a:ext cx="1841073" cy="253997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defTabSz="554492">
              <a:spcBef>
                <a:spcPts val="61"/>
              </a:spcBef>
            </a:pPr>
            <a:r>
              <a:rPr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1%</a:t>
            </a:r>
            <a:r>
              <a:rPr sz="1600" b="1" kern="0" spc="-97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 </a:t>
            </a:r>
            <a:r>
              <a:rPr sz="1600" b="1" kern="0" spc="-6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Minoritarios</a:t>
            </a:r>
            <a:endParaRPr sz="1600" b="1" kern="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Calibri"/>
            </a:endParaRPr>
          </a:p>
        </p:txBody>
      </p:sp>
      <p:sp>
        <p:nvSpPr>
          <p:cNvPr id="105" name="object 39">
            <a:extLst>
              <a:ext uri="{FF2B5EF4-FFF2-40B4-BE49-F238E27FC236}">
                <a16:creationId xmlns:a16="http://schemas.microsoft.com/office/drawing/2014/main" id="{FCEA7B41-A939-1265-A25B-D9628B10207C}"/>
              </a:ext>
            </a:extLst>
          </p:cNvPr>
          <p:cNvSpPr txBox="1"/>
          <p:nvPr/>
        </p:nvSpPr>
        <p:spPr>
          <a:xfrm>
            <a:off x="5966675" y="6077590"/>
            <a:ext cx="1922391" cy="456762"/>
          </a:xfrm>
          <a:prstGeom prst="rect">
            <a:avLst/>
          </a:prstGeom>
        </p:spPr>
        <p:txBody>
          <a:bodyPr vert="horz" wrap="square" lIns="0" tIns="57375" rIns="0" bIns="0" rtlCol="0">
            <a:spAutoFit/>
          </a:bodyPr>
          <a:lstStyle/>
          <a:p>
            <a:pPr marL="95881" marR="3081" indent="-88565" defTabSz="554492">
              <a:lnSpc>
                <a:spcPct val="80800"/>
              </a:lnSpc>
              <a:spcBef>
                <a:spcPts val="452"/>
              </a:spcBef>
            </a:pPr>
            <a:r>
              <a:rPr lang="es-E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2</a:t>
            </a:r>
            <a:r>
              <a:rPr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%</a:t>
            </a:r>
            <a:r>
              <a:rPr sz="1600" b="1" kern="0" spc="-97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 </a:t>
            </a:r>
            <a:r>
              <a:rPr sz="16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Comunidad</a:t>
            </a:r>
            <a:r>
              <a:rPr sz="1600" b="1" kern="0" spc="-24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 </a:t>
            </a:r>
            <a:r>
              <a:rPr sz="1600" b="1" kern="0" spc="-3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y </a:t>
            </a:r>
            <a:r>
              <a:rPr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medio </a:t>
            </a:r>
            <a:r>
              <a:rPr sz="1600" b="1" kern="0" spc="-6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ambiente</a:t>
            </a:r>
            <a:endParaRPr sz="1600" b="1" kern="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Calibri"/>
            </a:endParaRPr>
          </a:p>
        </p:txBody>
      </p:sp>
      <p:sp>
        <p:nvSpPr>
          <p:cNvPr id="103" name="object 44">
            <a:extLst>
              <a:ext uri="{FF2B5EF4-FFF2-40B4-BE49-F238E27FC236}">
                <a16:creationId xmlns:a16="http://schemas.microsoft.com/office/drawing/2014/main" id="{B5D34830-7253-E8B4-8AB8-3394CD2C1A75}"/>
              </a:ext>
            </a:extLst>
          </p:cNvPr>
          <p:cNvSpPr txBox="1"/>
          <p:nvPr/>
        </p:nvSpPr>
        <p:spPr>
          <a:xfrm>
            <a:off x="5643685" y="5252935"/>
            <a:ext cx="1335244" cy="253997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defTabSz="554492">
              <a:spcBef>
                <a:spcPts val="61"/>
              </a:spcBef>
            </a:pPr>
            <a:r>
              <a:rPr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1</a:t>
            </a:r>
            <a:r>
              <a:rPr lang="es-E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3</a:t>
            </a:r>
            <a:r>
              <a:rPr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%</a:t>
            </a:r>
            <a:r>
              <a:rPr sz="1600" b="1" kern="0" spc="-97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 </a:t>
            </a:r>
            <a:r>
              <a:rPr sz="1600" b="1" kern="0" spc="-6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Estado</a:t>
            </a:r>
            <a:endParaRPr sz="1600" b="1" kern="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Calibri"/>
            </a:endParaRPr>
          </a:p>
        </p:txBody>
      </p:sp>
      <p:sp>
        <p:nvSpPr>
          <p:cNvPr id="99" name="object 31">
            <a:extLst>
              <a:ext uri="{FF2B5EF4-FFF2-40B4-BE49-F238E27FC236}">
                <a16:creationId xmlns:a16="http://schemas.microsoft.com/office/drawing/2014/main" id="{89989F98-B575-DAE6-4AB8-6FEDD5AF3656}"/>
              </a:ext>
            </a:extLst>
          </p:cNvPr>
          <p:cNvSpPr txBox="1"/>
          <p:nvPr/>
        </p:nvSpPr>
        <p:spPr>
          <a:xfrm>
            <a:off x="5894499" y="4076538"/>
            <a:ext cx="2490113" cy="49983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defTabSz="554492">
              <a:lnSpc>
                <a:spcPts val="1883"/>
              </a:lnSpc>
              <a:spcBef>
                <a:spcPts val="61"/>
              </a:spcBef>
            </a:pPr>
            <a:r>
              <a:rPr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13%</a:t>
            </a:r>
            <a:r>
              <a:rPr sz="1600" b="1" kern="0" spc="-97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 </a:t>
            </a:r>
            <a:r>
              <a:rPr sz="1600" b="1" kern="0" spc="-6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Proveedores</a:t>
            </a:r>
            <a:r>
              <a:rPr lang="es-E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 </a:t>
            </a:r>
            <a:r>
              <a:rPr sz="1600" b="1" kern="0" spc="-6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ﬁnancieros</a:t>
            </a:r>
            <a:endParaRPr sz="1600" b="1" kern="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Calibri"/>
            </a:endParaRPr>
          </a:p>
        </p:txBody>
      </p:sp>
      <p:sp>
        <p:nvSpPr>
          <p:cNvPr id="124" name="CuadroTexto 123">
            <a:extLst>
              <a:ext uri="{FF2B5EF4-FFF2-40B4-BE49-F238E27FC236}">
                <a16:creationId xmlns:a16="http://schemas.microsoft.com/office/drawing/2014/main" id="{75870650-38E9-C184-D8E5-87AB2D7059B2}"/>
              </a:ext>
            </a:extLst>
          </p:cNvPr>
          <p:cNvSpPr txBox="1"/>
          <p:nvPr/>
        </p:nvSpPr>
        <p:spPr>
          <a:xfrm>
            <a:off x="8422424" y="2780894"/>
            <a:ext cx="3374345" cy="3693319"/>
          </a:xfrm>
          <a:prstGeom prst="rect">
            <a:avLst/>
          </a:prstGeom>
          <a:noFill/>
          <a:ln w="28575">
            <a:solidFill>
              <a:srgbClr val="7BD3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Aptos" panose="02110004020202020204"/>
            </a:endParaRPr>
          </a:p>
          <a:p>
            <a:pPr algn="ctr"/>
            <a:r>
              <a:rPr lang="es-ES" sz="2400" i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Esta manera de presentar los resultados financieros le permite al Grupo EPM   </a:t>
            </a:r>
            <a:r>
              <a:rPr lang="es-ES" sz="2400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evaluar y hacer seguimiento del cumplimiento de los compromisos </a:t>
            </a:r>
            <a:r>
              <a:rPr lang="es-ES" sz="2400" i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para con los distintos grupos de interés. </a:t>
            </a:r>
            <a:endParaRPr lang="es-CO" sz="2400" i="1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5" name="object 58">
            <a:extLst>
              <a:ext uri="{FF2B5EF4-FFF2-40B4-BE49-F238E27FC236}">
                <a16:creationId xmlns:a16="http://schemas.microsoft.com/office/drawing/2014/main" id="{F67E2F33-BF39-2A86-C1EC-018B4B25D83F}"/>
              </a:ext>
            </a:extLst>
          </p:cNvPr>
          <p:cNvSpPr txBox="1">
            <a:spLocks/>
          </p:cNvSpPr>
          <p:nvPr/>
        </p:nvSpPr>
        <p:spPr>
          <a:xfrm>
            <a:off x="3670724" y="3706614"/>
            <a:ext cx="947520" cy="423663"/>
          </a:xfrm>
          <a:prstGeom prst="rect">
            <a:avLst/>
          </a:prstGeom>
        </p:spPr>
        <p:txBody>
          <a:bodyPr vert="horz" wrap="square" lIns="0" tIns="808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pPr marL="7701">
              <a:spcBef>
                <a:spcPts val="64"/>
              </a:spcBef>
            </a:pPr>
            <a:r>
              <a:rPr lang="es-CO" sz="3000" b="1" spc="-12" dirty="0">
                <a:solidFill>
                  <a:srgbClr val="9FD4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16.3</a:t>
            </a:r>
            <a:endParaRPr lang="es-CO" sz="3000" dirty="0">
              <a:solidFill>
                <a:srgbClr val="9FD4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26" name="object 59">
            <a:extLst>
              <a:ext uri="{FF2B5EF4-FFF2-40B4-BE49-F238E27FC236}">
                <a16:creationId xmlns:a16="http://schemas.microsoft.com/office/drawing/2014/main" id="{AC185E56-ACD7-773C-361C-FC19696A0A83}"/>
              </a:ext>
            </a:extLst>
          </p:cNvPr>
          <p:cNvSpPr txBox="1"/>
          <p:nvPr/>
        </p:nvSpPr>
        <p:spPr>
          <a:xfrm>
            <a:off x="3417457" y="4081076"/>
            <a:ext cx="1310661" cy="307876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defTabSz="554492">
              <a:spcBef>
                <a:spcPts val="73"/>
              </a:spcBef>
            </a:pPr>
            <a:r>
              <a:rPr lang="es-CO" sz="1940" kern="0" spc="-6" dirty="0">
                <a:solidFill>
                  <a:srgbClr val="9FD406"/>
                </a:solidFill>
                <a:cs typeface="Calibri"/>
              </a:rPr>
              <a:t>COP </a:t>
            </a:r>
            <a:r>
              <a:rPr sz="1940" kern="0" spc="-6" dirty="0" err="1">
                <a:solidFill>
                  <a:srgbClr val="9FD406"/>
                </a:solidFill>
                <a:cs typeface="Calibri"/>
              </a:rPr>
              <a:t>billones</a:t>
            </a:r>
            <a:endParaRPr sz="1940" kern="0" dirty="0">
              <a:solidFill>
                <a:srgbClr val="9FD406"/>
              </a:solidFill>
              <a:cs typeface="Calibri"/>
            </a:endParaRPr>
          </a:p>
        </p:txBody>
      </p:sp>
      <p:pic>
        <p:nvPicPr>
          <p:cNvPr id="127" name="Imagen 126" descr="Icono&#10;&#10;Descripción generada automáticamente">
            <a:extLst>
              <a:ext uri="{FF2B5EF4-FFF2-40B4-BE49-F238E27FC236}">
                <a16:creationId xmlns:a16="http://schemas.microsoft.com/office/drawing/2014/main" id="{0B911990-CEBE-1246-70E4-533563054E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431" y="4538151"/>
            <a:ext cx="1553806" cy="322947"/>
          </a:xfrm>
          <a:prstGeom prst="rect">
            <a:avLst/>
          </a:prstGeom>
        </p:spPr>
      </p:pic>
      <p:sp>
        <p:nvSpPr>
          <p:cNvPr id="129" name="CuadroTexto 128">
            <a:extLst>
              <a:ext uri="{FF2B5EF4-FFF2-40B4-BE49-F238E27FC236}">
                <a16:creationId xmlns:a16="http://schemas.microsoft.com/office/drawing/2014/main" id="{946FDE7C-DE82-63B8-491E-A9783664F3FA}"/>
              </a:ext>
            </a:extLst>
          </p:cNvPr>
          <p:cNvSpPr txBox="1"/>
          <p:nvPr/>
        </p:nvSpPr>
        <p:spPr>
          <a:xfrm>
            <a:off x="8435851" y="2084665"/>
            <a:ext cx="3374345" cy="671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391" algn="ctr" defTabSz="554492">
              <a:lnSpc>
                <a:spcPts val="1525"/>
              </a:lnSpc>
              <a:spcBef>
                <a:spcPts val="79"/>
              </a:spcBef>
            </a:pPr>
            <a:r>
              <a:rPr lang="es-ES" sz="1800" kern="0" dirty="0">
                <a:solidFill>
                  <a:srgbClr val="92D050"/>
                </a:solidFill>
                <a:latin typeface="Arial Rounded MT Bold" panose="020F0704030504030204" pitchFamily="34" charset="0"/>
                <a:cs typeface="Calibri"/>
              </a:rPr>
              <a:t>Aportes</a:t>
            </a:r>
            <a:r>
              <a:rPr lang="es-ES" sz="1800" kern="0" spc="15" dirty="0">
                <a:solidFill>
                  <a:srgbClr val="92D050"/>
                </a:solidFill>
                <a:latin typeface="Arial Rounded MT Bold" panose="020F0704030504030204" pitchFamily="34" charset="0"/>
                <a:cs typeface="Calibri"/>
              </a:rPr>
              <a:t> </a:t>
            </a:r>
            <a:r>
              <a:rPr lang="es-ES" sz="1800" kern="0" dirty="0">
                <a:solidFill>
                  <a:srgbClr val="92D050"/>
                </a:solidFill>
                <a:latin typeface="Arial Rounded MT Bold" panose="020F0704030504030204" pitchFamily="34" charset="0"/>
                <a:cs typeface="Calibri"/>
              </a:rPr>
              <a:t>al</a:t>
            </a:r>
            <a:r>
              <a:rPr lang="es-ES" sz="1800" kern="0" spc="12" dirty="0">
                <a:solidFill>
                  <a:srgbClr val="92D050"/>
                </a:solidFill>
                <a:latin typeface="Arial Rounded MT Bold" panose="020F0704030504030204" pitchFamily="34" charset="0"/>
                <a:cs typeface="Calibri"/>
              </a:rPr>
              <a:t> </a:t>
            </a:r>
            <a:r>
              <a:rPr lang="es-ES" sz="1800" kern="0" dirty="0">
                <a:solidFill>
                  <a:srgbClr val="92D050"/>
                </a:solidFill>
                <a:latin typeface="Arial Rounded MT Bold" panose="020F0704030504030204" pitchFamily="34" charset="0"/>
                <a:cs typeface="Calibri"/>
              </a:rPr>
              <a:t>desarrollo</a:t>
            </a:r>
            <a:r>
              <a:rPr lang="es-ES" sz="1800" kern="0" spc="12" dirty="0">
                <a:solidFill>
                  <a:srgbClr val="92D050"/>
                </a:solidFill>
                <a:latin typeface="Arial Rounded MT Bold" panose="020F0704030504030204" pitchFamily="34" charset="0"/>
                <a:cs typeface="Calibri"/>
              </a:rPr>
              <a:t> </a:t>
            </a:r>
            <a:r>
              <a:rPr lang="es-ES" sz="1800" kern="0" dirty="0">
                <a:solidFill>
                  <a:srgbClr val="92D050"/>
                </a:solidFill>
                <a:latin typeface="Arial Rounded MT Bold" panose="020F0704030504030204" pitchFamily="34" charset="0"/>
                <a:cs typeface="Calibri"/>
              </a:rPr>
              <a:t>económico</a:t>
            </a:r>
            <a:r>
              <a:rPr lang="es-ES" sz="1800" kern="0" spc="12" dirty="0">
                <a:solidFill>
                  <a:srgbClr val="92D050"/>
                </a:solidFill>
                <a:latin typeface="Arial Rounded MT Bold" panose="020F0704030504030204" pitchFamily="34" charset="0"/>
                <a:cs typeface="Calibri"/>
              </a:rPr>
              <a:t> </a:t>
            </a:r>
            <a:r>
              <a:rPr lang="es-ES" sz="1800" kern="0" dirty="0">
                <a:solidFill>
                  <a:srgbClr val="92D050"/>
                </a:solidFill>
                <a:latin typeface="Arial Rounded MT Bold" panose="020F0704030504030204" pitchFamily="34" charset="0"/>
                <a:cs typeface="Calibri"/>
              </a:rPr>
              <a:t>de</a:t>
            </a:r>
            <a:r>
              <a:rPr lang="es-ES" sz="1800" kern="0" spc="15" dirty="0">
                <a:solidFill>
                  <a:srgbClr val="92D050"/>
                </a:solidFill>
                <a:latin typeface="Arial Rounded MT Bold" panose="020F0704030504030204" pitchFamily="34" charset="0"/>
                <a:cs typeface="Calibri"/>
              </a:rPr>
              <a:t> </a:t>
            </a:r>
            <a:r>
              <a:rPr lang="es-ES" sz="1800" kern="0" spc="-15" dirty="0">
                <a:solidFill>
                  <a:srgbClr val="92D050"/>
                </a:solidFill>
                <a:latin typeface="Arial Rounded MT Bold" panose="020F0704030504030204" pitchFamily="34" charset="0"/>
                <a:cs typeface="Calibri"/>
              </a:rPr>
              <a:t>los </a:t>
            </a:r>
            <a:r>
              <a:rPr lang="es-ES" sz="1800" kern="0" dirty="0">
                <a:solidFill>
                  <a:srgbClr val="92D050"/>
                </a:solidFill>
                <a:latin typeface="Arial Rounded MT Bold" panose="020F0704030504030204" pitchFamily="34" charset="0"/>
                <a:cs typeface="Calibri"/>
              </a:rPr>
              <a:t>grupos</a:t>
            </a:r>
            <a:r>
              <a:rPr lang="es-ES" sz="1800" kern="0" spc="27" dirty="0">
                <a:solidFill>
                  <a:srgbClr val="92D050"/>
                </a:solidFill>
                <a:latin typeface="Arial Rounded MT Bold" panose="020F0704030504030204" pitchFamily="34" charset="0"/>
                <a:cs typeface="Calibri"/>
              </a:rPr>
              <a:t> </a:t>
            </a:r>
            <a:r>
              <a:rPr lang="es-ES" sz="1800" kern="0" dirty="0">
                <a:solidFill>
                  <a:srgbClr val="92D050"/>
                </a:solidFill>
                <a:latin typeface="Arial Rounded MT Bold" panose="020F0704030504030204" pitchFamily="34" charset="0"/>
                <a:cs typeface="Calibri"/>
              </a:rPr>
              <a:t>de</a:t>
            </a:r>
            <a:r>
              <a:rPr lang="es-ES" sz="1800" kern="0" spc="27" dirty="0">
                <a:solidFill>
                  <a:srgbClr val="92D050"/>
                </a:solidFill>
                <a:latin typeface="Arial Rounded MT Bold" panose="020F0704030504030204" pitchFamily="34" charset="0"/>
                <a:cs typeface="Calibri"/>
              </a:rPr>
              <a:t> </a:t>
            </a:r>
            <a:r>
              <a:rPr lang="es-ES" sz="1800" kern="0" spc="-6" dirty="0">
                <a:solidFill>
                  <a:srgbClr val="92D050"/>
                </a:solidFill>
                <a:latin typeface="Arial Rounded MT Bold" panose="020F0704030504030204" pitchFamily="34" charset="0"/>
                <a:cs typeface="Calibri"/>
              </a:rPr>
              <a:t>interés</a:t>
            </a:r>
            <a:endParaRPr lang="es-CO" sz="1800" dirty="0">
              <a:solidFill>
                <a:srgbClr val="92D05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9" name="object 27">
            <a:extLst>
              <a:ext uri="{FF2B5EF4-FFF2-40B4-BE49-F238E27FC236}">
                <a16:creationId xmlns:a16="http://schemas.microsoft.com/office/drawing/2014/main" id="{F8F31BD1-7FDA-F89F-02C4-16F174D4A58E}"/>
              </a:ext>
            </a:extLst>
          </p:cNvPr>
          <p:cNvSpPr/>
          <p:nvPr/>
        </p:nvSpPr>
        <p:spPr>
          <a:xfrm flipV="1">
            <a:off x="934948" y="5267910"/>
            <a:ext cx="2134051" cy="417370"/>
          </a:xfrm>
          <a:custGeom>
            <a:avLst/>
            <a:gdLst/>
            <a:ahLst/>
            <a:cxnLst/>
            <a:rect l="l" t="t" r="r" b="b"/>
            <a:pathLst>
              <a:path w="4518659" h="864235">
                <a:moveTo>
                  <a:pt x="4518187" y="863848"/>
                </a:moveTo>
                <a:lnTo>
                  <a:pt x="4518187" y="0"/>
                </a:lnTo>
                <a:lnTo>
                  <a:pt x="0" y="0"/>
                </a:lnTo>
              </a:path>
            </a:pathLst>
          </a:custGeom>
          <a:ln w="31412">
            <a:solidFill>
              <a:schemeClr val="bg1">
                <a:lumMod val="65000"/>
              </a:schemeClr>
            </a:solidFill>
            <a:prstDash val="lgDash"/>
          </a:ln>
        </p:spPr>
        <p:txBody>
          <a:bodyPr wrap="square" lIns="0" tIns="0" rIns="0" bIns="0" rtlCol="0"/>
          <a:lstStyle/>
          <a:p>
            <a:pPr defTabSz="554492"/>
            <a:endParaRPr sz="1092" kern="0" dirty="0">
              <a:solidFill>
                <a:schemeClr val="tx1">
                  <a:lumMod val="65000"/>
                  <a:lumOff val="35000"/>
                </a:schemeClr>
              </a:solidFill>
              <a:latin typeface="Aptos" panose="02110004020202020204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6B7ACDED-DB0E-C13A-343B-28E0CF94A1F6}"/>
              </a:ext>
            </a:extLst>
          </p:cNvPr>
          <p:cNvSpPr/>
          <p:nvPr/>
        </p:nvSpPr>
        <p:spPr>
          <a:xfrm flipV="1">
            <a:off x="3022086" y="5216364"/>
            <a:ext cx="93824" cy="8792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6" name="object 32">
            <a:extLst>
              <a:ext uri="{FF2B5EF4-FFF2-40B4-BE49-F238E27FC236}">
                <a16:creationId xmlns:a16="http://schemas.microsoft.com/office/drawing/2014/main" id="{0FE59A28-6086-C29E-7434-B69266C9B4D0}"/>
              </a:ext>
            </a:extLst>
          </p:cNvPr>
          <p:cNvSpPr txBox="1"/>
          <p:nvPr/>
        </p:nvSpPr>
        <p:spPr>
          <a:xfrm>
            <a:off x="828253" y="5136102"/>
            <a:ext cx="1703500" cy="500219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algn="r" defTabSz="554492">
              <a:spcBef>
                <a:spcPts val="61"/>
              </a:spcBef>
            </a:pPr>
            <a:r>
              <a:rPr lang="es-ES"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27</a:t>
            </a:r>
            <a:r>
              <a:rPr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%</a:t>
            </a:r>
            <a:r>
              <a:rPr sz="1600" b="1" kern="0" spc="-103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 </a:t>
            </a:r>
            <a:r>
              <a:rPr sz="1600" b="1" kern="0" spc="-6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Reinversión</a:t>
            </a:r>
            <a:r>
              <a:rPr sz="1600" b="1" kern="0" spc="-2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 </a:t>
            </a:r>
            <a:r>
              <a:rPr sz="1600" b="1" kern="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en</a:t>
            </a:r>
            <a:r>
              <a:rPr sz="1600" b="1" kern="0" spc="-9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 </a:t>
            </a:r>
            <a:r>
              <a:rPr sz="1600" b="1" kern="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la</a:t>
            </a:r>
            <a:r>
              <a:rPr sz="1600" b="1" kern="0" spc="-12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 </a:t>
            </a:r>
            <a:r>
              <a:rPr sz="1600" b="1" kern="0" spc="-6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/>
              </a:rPr>
              <a:t>Empresa</a:t>
            </a:r>
            <a:endParaRPr sz="1600" b="1" kern="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Calibri"/>
            </a:endParaRPr>
          </a:p>
        </p:txBody>
      </p:sp>
      <p:sp>
        <p:nvSpPr>
          <p:cNvPr id="14" name="object 27">
            <a:extLst>
              <a:ext uri="{FF2B5EF4-FFF2-40B4-BE49-F238E27FC236}">
                <a16:creationId xmlns:a16="http://schemas.microsoft.com/office/drawing/2014/main" id="{588AAF78-4561-DDFA-E632-5E0C5DD99C72}"/>
              </a:ext>
            </a:extLst>
          </p:cNvPr>
          <p:cNvSpPr/>
          <p:nvPr/>
        </p:nvSpPr>
        <p:spPr>
          <a:xfrm flipV="1">
            <a:off x="2739283" y="5753979"/>
            <a:ext cx="1553806" cy="909071"/>
          </a:xfrm>
          <a:custGeom>
            <a:avLst/>
            <a:gdLst/>
            <a:ahLst/>
            <a:cxnLst/>
            <a:rect l="l" t="t" r="r" b="b"/>
            <a:pathLst>
              <a:path w="4518659" h="864235">
                <a:moveTo>
                  <a:pt x="4518187" y="863848"/>
                </a:moveTo>
                <a:lnTo>
                  <a:pt x="4518187" y="0"/>
                </a:lnTo>
                <a:lnTo>
                  <a:pt x="0" y="0"/>
                </a:lnTo>
              </a:path>
            </a:pathLst>
          </a:custGeom>
          <a:ln w="31412">
            <a:solidFill>
              <a:schemeClr val="bg1">
                <a:lumMod val="65000"/>
              </a:schemeClr>
            </a:solidFill>
            <a:prstDash val="lgDash"/>
          </a:ln>
        </p:spPr>
        <p:txBody>
          <a:bodyPr wrap="square" lIns="0" tIns="0" rIns="0" bIns="0" rtlCol="0"/>
          <a:lstStyle/>
          <a:p>
            <a:pPr defTabSz="554492"/>
            <a:endParaRPr sz="1092" kern="0" dirty="0">
              <a:solidFill>
                <a:schemeClr val="tx1">
                  <a:lumMod val="65000"/>
                  <a:lumOff val="35000"/>
                </a:schemeClr>
              </a:solidFill>
              <a:latin typeface="Aptos" panose="02110004020202020204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DDAC903-E24D-928A-2D2D-C6E757E728AE}"/>
              </a:ext>
            </a:extLst>
          </p:cNvPr>
          <p:cNvSpPr/>
          <p:nvPr/>
        </p:nvSpPr>
        <p:spPr>
          <a:xfrm flipV="1">
            <a:off x="4246175" y="5702436"/>
            <a:ext cx="93824" cy="8792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object 27">
            <a:extLst>
              <a:ext uri="{FF2B5EF4-FFF2-40B4-BE49-F238E27FC236}">
                <a16:creationId xmlns:a16="http://schemas.microsoft.com/office/drawing/2014/main" id="{491CBC18-9755-4BA9-7613-2F5A59D0B5B4}"/>
              </a:ext>
            </a:extLst>
          </p:cNvPr>
          <p:cNvSpPr/>
          <p:nvPr/>
        </p:nvSpPr>
        <p:spPr>
          <a:xfrm>
            <a:off x="768032" y="3277987"/>
            <a:ext cx="2134051" cy="417370"/>
          </a:xfrm>
          <a:custGeom>
            <a:avLst/>
            <a:gdLst/>
            <a:ahLst/>
            <a:cxnLst/>
            <a:rect l="l" t="t" r="r" b="b"/>
            <a:pathLst>
              <a:path w="4518659" h="864235">
                <a:moveTo>
                  <a:pt x="4518187" y="863848"/>
                </a:moveTo>
                <a:lnTo>
                  <a:pt x="4518187" y="0"/>
                </a:lnTo>
                <a:lnTo>
                  <a:pt x="0" y="0"/>
                </a:lnTo>
              </a:path>
            </a:pathLst>
          </a:custGeom>
          <a:ln w="31412">
            <a:solidFill>
              <a:schemeClr val="bg1">
                <a:lumMod val="65000"/>
              </a:schemeClr>
            </a:solidFill>
            <a:prstDash val="lgDash"/>
          </a:ln>
        </p:spPr>
        <p:txBody>
          <a:bodyPr wrap="square" lIns="0" tIns="0" rIns="0" bIns="0" rtlCol="0"/>
          <a:lstStyle/>
          <a:p>
            <a:pPr defTabSz="554492"/>
            <a:endParaRPr sz="1092" kern="0" dirty="0">
              <a:solidFill>
                <a:schemeClr val="tx1">
                  <a:lumMod val="65000"/>
                  <a:lumOff val="35000"/>
                </a:schemeClr>
              </a:solidFill>
              <a:latin typeface="Aptos" panose="02110004020202020204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E5BFFA44-1504-4291-F67C-6F837D1B99CE}"/>
              </a:ext>
            </a:extLst>
          </p:cNvPr>
          <p:cNvSpPr/>
          <p:nvPr/>
        </p:nvSpPr>
        <p:spPr>
          <a:xfrm>
            <a:off x="2855171" y="3657087"/>
            <a:ext cx="93824" cy="8792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object 27">
            <a:extLst>
              <a:ext uri="{FF2B5EF4-FFF2-40B4-BE49-F238E27FC236}">
                <a16:creationId xmlns:a16="http://schemas.microsoft.com/office/drawing/2014/main" id="{A1D11A93-4833-8E9F-4994-FA8AF99FAB42}"/>
              </a:ext>
            </a:extLst>
          </p:cNvPr>
          <p:cNvSpPr/>
          <p:nvPr/>
        </p:nvSpPr>
        <p:spPr>
          <a:xfrm>
            <a:off x="2010433" y="2577166"/>
            <a:ext cx="2134051" cy="417370"/>
          </a:xfrm>
          <a:custGeom>
            <a:avLst/>
            <a:gdLst/>
            <a:ahLst/>
            <a:cxnLst/>
            <a:rect l="l" t="t" r="r" b="b"/>
            <a:pathLst>
              <a:path w="4518659" h="864235">
                <a:moveTo>
                  <a:pt x="4518187" y="863848"/>
                </a:moveTo>
                <a:lnTo>
                  <a:pt x="4518187" y="0"/>
                </a:lnTo>
                <a:lnTo>
                  <a:pt x="0" y="0"/>
                </a:lnTo>
              </a:path>
            </a:pathLst>
          </a:custGeom>
          <a:ln w="31412">
            <a:solidFill>
              <a:schemeClr val="bg1">
                <a:lumMod val="65000"/>
              </a:schemeClr>
            </a:solidFill>
            <a:prstDash val="lgDash"/>
          </a:ln>
        </p:spPr>
        <p:txBody>
          <a:bodyPr wrap="square" lIns="0" tIns="0" rIns="0" bIns="0" rtlCol="0"/>
          <a:lstStyle/>
          <a:p>
            <a:pPr defTabSz="554492"/>
            <a:endParaRPr sz="1092" kern="0" dirty="0">
              <a:solidFill>
                <a:schemeClr val="tx1">
                  <a:lumMod val="65000"/>
                  <a:lumOff val="35000"/>
                </a:schemeClr>
              </a:solidFill>
              <a:latin typeface="Aptos" panose="02110004020202020204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2655C0FB-C38C-4082-B53C-5FEF447CFED9}"/>
              </a:ext>
            </a:extLst>
          </p:cNvPr>
          <p:cNvSpPr/>
          <p:nvPr/>
        </p:nvSpPr>
        <p:spPr>
          <a:xfrm>
            <a:off x="4097572" y="2956266"/>
            <a:ext cx="93824" cy="8792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id="{458057FE-1E0B-7C86-DF44-96C6E800766A}"/>
              </a:ext>
            </a:extLst>
          </p:cNvPr>
          <p:cNvSpPr/>
          <p:nvPr/>
        </p:nvSpPr>
        <p:spPr>
          <a:xfrm rot="10800000" flipV="1">
            <a:off x="5166091" y="3023312"/>
            <a:ext cx="1717130" cy="417370"/>
          </a:xfrm>
          <a:custGeom>
            <a:avLst/>
            <a:gdLst/>
            <a:ahLst/>
            <a:cxnLst/>
            <a:rect l="l" t="t" r="r" b="b"/>
            <a:pathLst>
              <a:path w="4518659" h="864235">
                <a:moveTo>
                  <a:pt x="4518187" y="863848"/>
                </a:moveTo>
                <a:lnTo>
                  <a:pt x="4518187" y="0"/>
                </a:lnTo>
                <a:lnTo>
                  <a:pt x="0" y="0"/>
                </a:lnTo>
              </a:path>
            </a:pathLst>
          </a:custGeom>
          <a:ln w="31412">
            <a:solidFill>
              <a:schemeClr val="bg1">
                <a:lumMod val="65000"/>
              </a:schemeClr>
            </a:solidFill>
            <a:prstDash val="lgDash"/>
          </a:ln>
        </p:spPr>
        <p:txBody>
          <a:bodyPr wrap="square" lIns="0" tIns="0" rIns="0" bIns="0" rtlCol="0"/>
          <a:lstStyle/>
          <a:p>
            <a:pPr defTabSz="554492"/>
            <a:endParaRPr sz="1092" kern="0" dirty="0">
              <a:solidFill>
                <a:schemeClr val="tx1">
                  <a:lumMod val="65000"/>
                  <a:lumOff val="35000"/>
                </a:schemeClr>
              </a:solidFill>
              <a:latin typeface="Aptos" panose="02110004020202020204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48DAF86B-C2A8-38E0-502A-E3BE455BC342}"/>
              </a:ext>
            </a:extLst>
          </p:cNvPr>
          <p:cNvSpPr/>
          <p:nvPr/>
        </p:nvSpPr>
        <p:spPr>
          <a:xfrm flipV="1">
            <a:off x="5120029" y="3406524"/>
            <a:ext cx="93824" cy="8792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object 27">
            <a:extLst>
              <a:ext uri="{FF2B5EF4-FFF2-40B4-BE49-F238E27FC236}">
                <a16:creationId xmlns:a16="http://schemas.microsoft.com/office/drawing/2014/main" id="{9E01BB3A-5E80-D1F4-31F7-A2CF84CFE73F}"/>
              </a:ext>
            </a:extLst>
          </p:cNvPr>
          <p:cNvSpPr/>
          <p:nvPr/>
        </p:nvSpPr>
        <p:spPr>
          <a:xfrm rot="10800000" flipV="1">
            <a:off x="5426337" y="4055230"/>
            <a:ext cx="2134051" cy="417370"/>
          </a:xfrm>
          <a:custGeom>
            <a:avLst/>
            <a:gdLst/>
            <a:ahLst/>
            <a:cxnLst/>
            <a:rect l="l" t="t" r="r" b="b"/>
            <a:pathLst>
              <a:path w="4518659" h="864235">
                <a:moveTo>
                  <a:pt x="4518187" y="863848"/>
                </a:moveTo>
                <a:lnTo>
                  <a:pt x="4518187" y="0"/>
                </a:lnTo>
                <a:lnTo>
                  <a:pt x="0" y="0"/>
                </a:lnTo>
              </a:path>
            </a:pathLst>
          </a:custGeom>
          <a:ln w="31412">
            <a:solidFill>
              <a:schemeClr val="bg1">
                <a:lumMod val="65000"/>
              </a:schemeClr>
            </a:solidFill>
            <a:prstDash val="lgDash"/>
          </a:ln>
        </p:spPr>
        <p:txBody>
          <a:bodyPr wrap="square" lIns="0" tIns="0" rIns="0" bIns="0" rtlCol="0"/>
          <a:lstStyle/>
          <a:p>
            <a:pPr defTabSz="554492"/>
            <a:endParaRPr sz="1092" kern="0" dirty="0">
              <a:solidFill>
                <a:schemeClr val="tx1">
                  <a:lumMod val="65000"/>
                  <a:lumOff val="35000"/>
                </a:schemeClr>
              </a:solidFill>
              <a:latin typeface="Aptos" panose="02110004020202020204"/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77158E08-3B10-E63E-6929-409C09D60B94}"/>
              </a:ext>
            </a:extLst>
          </p:cNvPr>
          <p:cNvSpPr/>
          <p:nvPr/>
        </p:nvSpPr>
        <p:spPr>
          <a:xfrm flipV="1">
            <a:off x="5380275" y="4438442"/>
            <a:ext cx="93824" cy="8792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object 27">
            <a:extLst>
              <a:ext uri="{FF2B5EF4-FFF2-40B4-BE49-F238E27FC236}">
                <a16:creationId xmlns:a16="http://schemas.microsoft.com/office/drawing/2014/main" id="{0B7E47D1-77A3-2A5E-7519-974EB2A49B50}"/>
              </a:ext>
            </a:extLst>
          </p:cNvPr>
          <p:cNvSpPr/>
          <p:nvPr/>
        </p:nvSpPr>
        <p:spPr>
          <a:xfrm flipH="1" flipV="1">
            <a:off x="5050129" y="5118683"/>
            <a:ext cx="1833092" cy="417370"/>
          </a:xfrm>
          <a:custGeom>
            <a:avLst/>
            <a:gdLst/>
            <a:ahLst/>
            <a:cxnLst/>
            <a:rect l="l" t="t" r="r" b="b"/>
            <a:pathLst>
              <a:path w="4518659" h="864235">
                <a:moveTo>
                  <a:pt x="4518187" y="863848"/>
                </a:moveTo>
                <a:lnTo>
                  <a:pt x="4518187" y="0"/>
                </a:lnTo>
                <a:lnTo>
                  <a:pt x="0" y="0"/>
                </a:lnTo>
              </a:path>
            </a:pathLst>
          </a:custGeom>
          <a:ln w="31412">
            <a:solidFill>
              <a:schemeClr val="bg1">
                <a:lumMod val="65000"/>
              </a:schemeClr>
            </a:solidFill>
            <a:prstDash val="lgDash"/>
          </a:ln>
        </p:spPr>
        <p:txBody>
          <a:bodyPr wrap="square" lIns="0" tIns="0" rIns="0" bIns="0" rtlCol="0"/>
          <a:lstStyle/>
          <a:p>
            <a:pPr defTabSz="554492"/>
            <a:endParaRPr sz="1092" kern="0" dirty="0">
              <a:solidFill>
                <a:schemeClr val="tx1">
                  <a:lumMod val="65000"/>
                  <a:lumOff val="35000"/>
                </a:schemeClr>
              </a:solidFill>
              <a:latin typeface="Aptos" panose="02110004020202020204"/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D303C777-946B-771B-0E3A-5D9C04964377}"/>
              </a:ext>
            </a:extLst>
          </p:cNvPr>
          <p:cNvSpPr/>
          <p:nvPr/>
        </p:nvSpPr>
        <p:spPr>
          <a:xfrm flipV="1">
            <a:off x="5011946" y="5071683"/>
            <a:ext cx="93824" cy="8792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5" name="object 27">
            <a:extLst>
              <a:ext uri="{FF2B5EF4-FFF2-40B4-BE49-F238E27FC236}">
                <a16:creationId xmlns:a16="http://schemas.microsoft.com/office/drawing/2014/main" id="{4076E1A9-1295-8658-88A5-28AC28121EF8}"/>
              </a:ext>
            </a:extLst>
          </p:cNvPr>
          <p:cNvSpPr/>
          <p:nvPr/>
        </p:nvSpPr>
        <p:spPr>
          <a:xfrm flipH="1" flipV="1">
            <a:off x="4454169" y="5639359"/>
            <a:ext cx="3106218" cy="417370"/>
          </a:xfrm>
          <a:custGeom>
            <a:avLst/>
            <a:gdLst/>
            <a:ahLst/>
            <a:cxnLst/>
            <a:rect l="l" t="t" r="r" b="b"/>
            <a:pathLst>
              <a:path w="4518659" h="864235">
                <a:moveTo>
                  <a:pt x="4518187" y="863848"/>
                </a:moveTo>
                <a:lnTo>
                  <a:pt x="4518187" y="0"/>
                </a:lnTo>
                <a:lnTo>
                  <a:pt x="0" y="0"/>
                </a:lnTo>
              </a:path>
            </a:pathLst>
          </a:custGeom>
          <a:ln w="31412">
            <a:solidFill>
              <a:schemeClr val="bg1">
                <a:lumMod val="65000"/>
              </a:schemeClr>
            </a:solidFill>
            <a:prstDash val="lgDash"/>
          </a:ln>
        </p:spPr>
        <p:txBody>
          <a:bodyPr wrap="square" lIns="0" tIns="0" rIns="0" bIns="0" rtlCol="0"/>
          <a:lstStyle/>
          <a:p>
            <a:pPr defTabSz="554492"/>
            <a:endParaRPr sz="1092" kern="0" dirty="0">
              <a:solidFill>
                <a:schemeClr val="tx1">
                  <a:lumMod val="65000"/>
                  <a:lumOff val="35000"/>
                </a:schemeClr>
              </a:solidFill>
              <a:latin typeface="Aptos" panose="02110004020202020204"/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B5BBC29E-E128-7277-7E24-000D4EC438E4}"/>
              </a:ext>
            </a:extLst>
          </p:cNvPr>
          <p:cNvSpPr/>
          <p:nvPr/>
        </p:nvSpPr>
        <p:spPr>
          <a:xfrm flipV="1">
            <a:off x="4405713" y="5592359"/>
            <a:ext cx="93824" cy="8792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77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49C6B5AC-B5C3-A21A-053D-9C9ABBC5D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171" y="1328387"/>
            <a:ext cx="9499369" cy="607156"/>
          </a:xfrm>
        </p:spPr>
        <p:txBody>
          <a:bodyPr/>
          <a:lstStyle/>
          <a:p>
            <a:r>
              <a:rPr lang="es-CO" sz="28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n-ea"/>
                <a:cs typeface="+mn-cs"/>
              </a:rPr>
              <a:t>Retos y oportunidades, </a:t>
            </a:r>
            <a:br>
              <a:rPr lang="es-CO" sz="28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n-ea"/>
                <a:cs typeface="+mn-cs"/>
              </a:rPr>
            </a:br>
            <a:r>
              <a:rPr lang="es-CO" sz="20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n-ea"/>
                <a:cs typeface="+mn-cs"/>
              </a:rPr>
              <a:t>donde queremos llegar….</a:t>
            </a:r>
          </a:p>
        </p:txBody>
      </p:sp>
      <p:pic>
        <p:nvPicPr>
          <p:cNvPr id="10" name="Imagen 9" descr="Interfaz de usuario gráfica, Sitio web&#10;&#10;Descripción generada automáticamente con confianza media">
            <a:extLst>
              <a:ext uri="{FF2B5EF4-FFF2-40B4-BE49-F238E27FC236}">
                <a16:creationId xmlns:a16="http://schemas.microsoft.com/office/drawing/2014/main" id="{30E58DB2-7430-5C2B-2E05-C9E768F563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14"/>
          <a:stretch/>
        </p:blipFill>
        <p:spPr>
          <a:xfrm>
            <a:off x="6859552" y="1472687"/>
            <a:ext cx="5284632" cy="5195878"/>
          </a:xfrm>
          <a:prstGeom prst="ellipse">
            <a:avLst/>
          </a:prstGeom>
        </p:spPr>
      </p:pic>
      <p:sp>
        <p:nvSpPr>
          <p:cNvPr id="11" name="Marcador de texto 3">
            <a:extLst>
              <a:ext uri="{FF2B5EF4-FFF2-40B4-BE49-F238E27FC236}">
                <a16:creationId xmlns:a16="http://schemas.microsoft.com/office/drawing/2014/main" id="{1BABC16C-ED6E-8986-3A7D-2A7520BBA489}"/>
              </a:ext>
            </a:extLst>
          </p:cNvPr>
          <p:cNvSpPr txBox="1">
            <a:spLocks/>
          </p:cNvSpPr>
          <p:nvPr/>
        </p:nvSpPr>
        <p:spPr>
          <a:xfrm>
            <a:off x="259883" y="2498338"/>
            <a:ext cx="6598735" cy="382932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1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Clr>
                <a:prstClr val="white">
                  <a:lumMod val="95000"/>
                </a:prstClr>
              </a:buClr>
            </a:pPr>
            <a:r>
              <a:rPr lang="es-ES" sz="2000" i="0" dirty="0">
                <a:solidFill>
                  <a:srgbClr val="92D05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Identificación  de los criterios ambientales y sociales </a:t>
            </a:r>
            <a:r>
              <a:rPr lang="es-ES" sz="2000" i="0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en los estados financieros.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Clr>
                <a:prstClr val="white">
                  <a:lumMod val="95000"/>
                </a:prstClr>
              </a:buClr>
            </a:pPr>
            <a:r>
              <a:rPr lang="es-ES" sz="2000" i="0" dirty="0">
                <a:solidFill>
                  <a:schemeClr val="bg2">
                    <a:lumMod val="50000"/>
                  </a:schemeClr>
                </a:solidFill>
                <a:latin typeface="Arial Rounded MT Bold"/>
                <a:cs typeface="Arial"/>
              </a:rPr>
              <a:t>Incorporación de indicadores que monitorean el impacto en las inversiones en asuntos ASG </a:t>
            </a:r>
            <a:r>
              <a:rPr lang="es-ES" sz="2000" i="0" dirty="0">
                <a:solidFill>
                  <a:srgbClr val="92D050"/>
                </a:solidFill>
                <a:latin typeface="Arial Rounded MT Bold"/>
                <a:cs typeface="Arial"/>
              </a:rPr>
              <a:t>que muestren la relación inversiones ambientales y/o sociales </a:t>
            </a:r>
            <a:r>
              <a:rPr lang="es-ES" sz="2000" i="0" dirty="0">
                <a:solidFill>
                  <a:schemeClr val="bg2">
                    <a:lumMod val="50000"/>
                  </a:schemeClr>
                </a:solidFill>
                <a:latin typeface="Arial Rounded MT Bold"/>
                <a:cs typeface="Arial"/>
              </a:rPr>
              <a:t>&amp; rentabilidad financiera.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</a:pPr>
            <a:r>
              <a:rPr lang="es-ES" sz="2000" i="0" dirty="0">
                <a:solidFill>
                  <a:srgbClr val="92D050"/>
                </a:solidFill>
                <a:latin typeface="Arial Rounded MT Bold"/>
                <a:cs typeface="Arial"/>
              </a:rPr>
              <a:t>Incorporar y aprovechar la  tecnología, entre ellas la Inteligencia Artificial (IA) </a:t>
            </a:r>
            <a:r>
              <a:rPr lang="es-ES" sz="2000" i="0" dirty="0">
                <a:solidFill>
                  <a:schemeClr val="bg2">
                    <a:lumMod val="50000"/>
                  </a:schemeClr>
                </a:solidFill>
                <a:latin typeface="Arial Rounded MT Bold"/>
                <a:cs typeface="Arial"/>
              </a:rPr>
              <a:t>en el proceso de elaboración del informe.</a:t>
            </a:r>
            <a:endParaRPr lang="es-E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F27C4380-9046-74A9-AE73-4722EE8E21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83" y="189435"/>
            <a:ext cx="2772076" cy="576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4554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5E5AB0C-658F-FF5C-95A1-9701F32B3069}"/>
              </a:ext>
            </a:extLst>
          </p:cNvPr>
          <p:cNvSpPr txBox="1"/>
          <p:nvPr/>
        </p:nvSpPr>
        <p:spPr>
          <a:xfrm>
            <a:off x="9619025" y="3142724"/>
            <a:ext cx="2133420" cy="1015663"/>
          </a:xfrm>
          <a:prstGeom prst="rect">
            <a:avLst/>
          </a:prstGeom>
          <a:noFill/>
          <a:ln w="28575">
            <a:solidFill>
              <a:srgbClr val="7BD300"/>
            </a:solidFill>
            <a:prstDash val="dash"/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CO" sz="1200" b="1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Verdana"/>
              </a:rPr>
              <a:t>John Faber Calle Hurtado</a:t>
            </a:r>
          </a:p>
          <a:p>
            <a:pPr marL="0" indent="0" algn="ctr">
              <a:buNone/>
            </a:pPr>
            <a:endParaRPr lang="es-CO" sz="1200" b="1" dirty="0">
              <a:solidFill>
                <a:schemeClr val="accent6">
                  <a:lumMod val="75000"/>
                </a:schemeClr>
              </a:solidFill>
              <a:latin typeface="Arial Rounded MT Bold"/>
              <a:ea typeface="Verdana"/>
            </a:endParaRPr>
          </a:p>
          <a:p>
            <a:pPr marL="0" indent="0" algn="ctr">
              <a:buNone/>
            </a:pPr>
            <a:r>
              <a:rPr lang="es-CO" sz="1200" b="1" i="1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Verdana"/>
              </a:rPr>
              <a:t>Gerente Contabilidad y Servicios Financieros (e) EPM</a:t>
            </a:r>
            <a:endParaRPr lang="es-CO" sz="12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756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8F004DE-8425-42CD-BA69-CEA848D33C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369" y="927838"/>
            <a:ext cx="11014075" cy="16421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3600" b="1" i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ea typeface="Verdana" panose="020B0604030504040204" pitchFamily="34" charset="0"/>
              </a:rPr>
              <a:t>Experiencias de elaboración y presentación de información financiera y no financiera para la sostenibilidad</a:t>
            </a:r>
            <a:endParaRPr lang="es-CO" sz="3600" b="1" i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3E3B25-21B4-49AF-BFF5-65386F73EC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369" y="4095606"/>
            <a:ext cx="11014270" cy="62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CO" sz="1600" dirty="0">
                <a:solidFill>
                  <a:schemeClr val="accent6">
                    <a:lumMod val="75000"/>
                  </a:schemeClr>
                </a:solidFill>
                <a:latin typeface="Verdana"/>
                <a:ea typeface="Verdana"/>
              </a:rPr>
              <a:t> </a:t>
            </a:r>
            <a:r>
              <a:rPr lang="es-CO" sz="2000" b="1" i="1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Verdana"/>
              </a:rPr>
              <a:t>Gerente Contabilidad y Servicios Financieros (e) EPM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CAA5D8-BB0A-401D-8F2C-131A14621F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369" y="3558026"/>
            <a:ext cx="11014270" cy="4555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CO" sz="240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Verdana"/>
              </a:rPr>
              <a:t>John Faber Calle Hurtado</a:t>
            </a:r>
            <a:endParaRPr lang="es-CO" sz="2400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6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1BABB5F-AC3E-C2B9-F5D4-2A97168D3E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22" y="3890451"/>
            <a:ext cx="3850943" cy="2752825"/>
          </a:xfrm>
          <a:prstGeom prst="ellipse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C7734E-7938-822C-1909-EFCD7394CD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88"/>
          <a:stretch/>
        </p:blipFill>
        <p:spPr>
          <a:xfrm>
            <a:off x="5012" y="2899768"/>
            <a:ext cx="4472879" cy="865005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18D0691B-C1E9-7978-BCD7-2A9A8CB385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1272" y="6231655"/>
            <a:ext cx="2772076" cy="576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250D0DF-A6DE-70EB-931D-6C2418CE37AD}"/>
              </a:ext>
            </a:extLst>
          </p:cNvPr>
          <p:cNvSpPr txBox="1"/>
          <p:nvPr/>
        </p:nvSpPr>
        <p:spPr>
          <a:xfrm>
            <a:off x="-30788" y="2902466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</a:rPr>
              <a:t>Política de sostenibilidad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F94E58-442D-1E9C-1CA9-9AFDC919043A}"/>
              </a:ext>
            </a:extLst>
          </p:cNvPr>
          <p:cNvSpPr txBox="1"/>
          <p:nvPr/>
        </p:nvSpPr>
        <p:spPr>
          <a:xfrm>
            <a:off x="89770" y="225468"/>
            <a:ext cx="601040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CO" sz="2800" dirty="0">
                <a:solidFill>
                  <a:srgbClr val="92D050"/>
                </a:solidFill>
                <a:latin typeface="Arial Rounded MT Bold"/>
              </a:rPr>
              <a:t>Referentes teóricos</a:t>
            </a:r>
            <a:r>
              <a:rPr lang="en-US" sz="2800" dirty="0">
                <a:solidFill>
                  <a:srgbClr val="92D050"/>
                </a:solidFill>
                <a:latin typeface="Arial Rounded MT Bold"/>
              </a:rPr>
              <a:t> y </a:t>
            </a:r>
            <a:r>
              <a:rPr lang="es-CO" sz="2800" dirty="0">
                <a:solidFill>
                  <a:srgbClr val="92D050"/>
                </a:solidFill>
                <a:latin typeface="Arial Rounded MT Bold"/>
              </a:rPr>
              <a:t>prácticos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8BB6C4A-72B6-B49F-2ECD-FCB8DE261B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926" y="3764773"/>
            <a:ext cx="6658965" cy="2052181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834A85CF-C900-069F-1B49-AC5245BC8E25}"/>
              </a:ext>
            </a:extLst>
          </p:cNvPr>
          <p:cNvGrpSpPr/>
          <p:nvPr/>
        </p:nvGrpSpPr>
        <p:grpSpPr>
          <a:xfrm>
            <a:off x="466927" y="874364"/>
            <a:ext cx="3861881" cy="1927201"/>
            <a:chOff x="847043" y="3366747"/>
            <a:chExt cx="3606086" cy="2799327"/>
          </a:xfrm>
        </p:grpSpPr>
        <p:sp>
          <p:nvSpPr>
            <p:cNvPr id="4" name="Forma libre: forma 8">
              <a:extLst>
                <a:ext uri="{FF2B5EF4-FFF2-40B4-BE49-F238E27FC236}">
                  <a16:creationId xmlns:a16="http://schemas.microsoft.com/office/drawing/2014/main" id="{C86FDAB2-8137-1EBD-B17C-DA122443CF6D}"/>
                </a:ext>
              </a:extLst>
            </p:cNvPr>
            <p:cNvSpPr/>
            <p:nvPr/>
          </p:nvSpPr>
          <p:spPr>
            <a:xfrm>
              <a:off x="921049" y="3492198"/>
              <a:ext cx="3532080" cy="2673876"/>
            </a:xfrm>
            <a:custGeom>
              <a:avLst/>
              <a:gdLst>
                <a:gd name="connsiteX0" fmla="*/ 1144524 w 2436780"/>
                <a:gd name="connsiteY0" fmla="*/ 0 h 1844706"/>
                <a:gd name="connsiteX1" fmla="*/ 2436781 w 2436780"/>
                <a:gd name="connsiteY1" fmla="*/ 0 h 1844706"/>
                <a:gd name="connsiteX2" fmla="*/ 2436781 w 2436780"/>
                <a:gd name="connsiteY2" fmla="*/ 700183 h 1844706"/>
                <a:gd name="connsiteX3" fmla="*/ 1292257 w 2436780"/>
                <a:gd name="connsiteY3" fmla="*/ 1844707 h 1844706"/>
                <a:gd name="connsiteX4" fmla="*/ 0 w 2436780"/>
                <a:gd name="connsiteY4" fmla="*/ 1844707 h 1844706"/>
                <a:gd name="connsiteX5" fmla="*/ 0 w 2436780"/>
                <a:gd name="connsiteY5" fmla="*/ 1144524 h 1844706"/>
                <a:gd name="connsiteX6" fmla="*/ 1144524 w 2436780"/>
                <a:gd name="connsiteY6" fmla="*/ 0 h 1844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6780" h="1844706">
                  <a:moveTo>
                    <a:pt x="1144524" y="0"/>
                  </a:moveTo>
                  <a:lnTo>
                    <a:pt x="2436781" y="0"/>
                  </a:lnTo>
                  <a:lnTo>
                    <a:pt x="2436781" y="700183"/>
                  </a:lnTo>
                  <a:cubicBezTo>
                    <a:pt x="2436781" y="1331881"/>
                    <a:pt x="1923955" y="1844707"/>
                    <a:pt x="1292257" y="1844707"/>
                  </a:cubicBezTo>
                  <a:lnTo>
                    <a:pt x="0" y="1844707"/>
                  </a:lnTo>
                  <a:lnTo>
                    <a:pt x="0" y="1144524"/>
                  </a:lnTo>
                  <a:cubicBezTo>
                    <a:pt x="0" y="512826"/>
                    <a:pt x="512826" y="0"/>
                    <a:pt x="1144524" y="0"/>
                  </a:cubicBezTo>
                  <a:close/>
                </a:path>
              </a:pathLst>
            </a:custGeom>
            <a:solidFill>
              <a:srgbClr val="00793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7" name="Forma libre: forma 9">
              <a:extLst>
                <a:ext uri="{FF2B5EF4-FFF2-40B4-BE49-F238E27FC236}">
                  <a16:creationId xmlns:a16="http://schemas.microsoft.com/office/drawing/2014/main" id="{F8299A9E-55E5-9005-BC34-F47EB4E20F74}"/>
                </a:ext>
              </a:extLst>
            </p:cNvPr>
            <p:cNvSpPr/>
            <p:nvPr/>
          </p:nvSpPr>
          <p:spPr>
            <a:xfrm>
              <a:off x="847043" y="3366747"/>
              <a:ext cx="3479338" cy="2633972"/>
            </a:xfrm>
            <a:custGeom>
              <a:avLst/>
              <a:gdLst>
                <a:gd name="connsiteX0" fmla="*/ 1009841 w 2400395"/>
                <a:gd name="connsiteY0" fmla="*/ 0 h 1817179"/>
                <a:gd name="connsiteX1" fmla="*/ 2400395 w 2400395"/>
                <a:gd name="connsiteY1" fmla="*/ 0 h 1817179"/>
                <a:gd name="connsiteX2" fmla="*/ 2400395 w 2400395"/>
                <a:gd name="connsiteY2" fmla="*/ 807339 h 1817179"/>
                <a:gd name="connsiteX3" fmla="*/ 1390555 w 2400395"/>
                <a:gd name="connsiteY3" fmla="*/ 1817180 h 1817179"/>
                <a:gd name="connsiteX4" fmla="*/ 0 w 2400395"/>
                <a:gd name="connsiteY4" fmla="*/ 1817180 h 1817179"/>
                <a:gd name="connsiteX5" fmla="*/ 0 w 2400395"/>
                <a:gd name="connsiteY5" fmla="*/ 1009841 h 1817179"/>
                <a:gd name="connsiteX6" fmla="*/ 1009841 w 2400395"/>
                <a:gd name="connsiteY6" fmla="*/ 0 h 181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0395" h="1817179">
                  <a:moveTo>
                    <a:pt x="1009841" y="0"/>
                  </a:moveTo>
                  <a:lnTo>
                    <a:pt x="2400395" y="0"/>
                  </a:lnTo>
                  <a:lnTo>
                    <a:pt x="2400395" y="807339"/>
                  </a:lnTo>
                  <a:cubicBezTo>
                    <a:pt x="2400395" y="1364647"/>
                    <a:pt x="1947863" y="1817180"/>
                    <a:pt x="1390555" y="1817180"/>
                  </a:cubicBezTo>
                  <a:lnTo>
                    <a:pt x="0" y="1817180"/>
                  </a:lnTo>
                  <a:lnTo>
                    <a:pt x="0" y="1009841"/>
                  </a:lnTo>
                  <a:cubicBezTo>
                    <a:pt x="0" y="452533"/>
                    <a:pt x="452533" y="0"/>
                    <a:pt x="1009841" y="0"/>
                  </a:cubicBezTo>
                  <a:close/>
                </a:path>
              </a:pathLst>
            </a:custGeom>
            <a:solidFill>
              <a:srgbClr val="7AD400"/>
            </a:solidFill>
            <a:ln w="125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3AF011E-A7D1-FB5F-21F7-0D27DAABC169}"/>
              </a:ext>
            </a:extLst>
          </p:cNvPr>
          <p:cNvSpPr txBox="1"/>
          <p:nvPr/>
        </p:nvSpPr>
        <p:spPr>
          <a:xfrm>
            <a:off x="423423" y="1376414"/>
            <a:ext cx="3726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1800" dirty="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La sostenibilidad </a:t>
            </a:r>
            <a:r>
              <a:rPr lang="es-ES" sz="1800" dirty="0">
                <a:latin typeface="Arial Rounded MT Bold" panose="020F0704030504030204" pitchFamily="34" charset="77"/>
                <a:ea typeface="+mj-ea"/>
                <a:cs typeface="+mj-cs"/>
              </a:rPr>
              <a:t>base fundamental de la estrategia</a:t>
            </a:r>
            <a:endParaRPr lang="es-CO" sz="1800" dirty="0">
              <a:latin typeface="Arial Rounded MT Bold" panose="020F0704030504030204" pitchFamily="34" charset="77"/>
              <a:ea typeface="+mj-ea"/>
              <a:cs typeface="+mj-cs"/>
            </a:endParaRPr>
          </a:p>
        </p:txBody>
      </p:sp>
      <p:pic>
        <p:nvPicPr>
          <p:cNvPr id="10" name="Imagen 9" descr="Imagen que contiene tabla&#10;&#10;Descripción generada automáticamente">
            <a:extLst>
              <a:ext uri="{FF2B5EF4-FFF2-40B4-BE49-F238E27FC236}">
                <a16:creationId xmlns:a16="http://schemas.microsoft.com/office/drawing/2014/main" id="{26E3053C-EFC1-DD6A-57C7-F9BA1BB95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4742" y="5132158"/>
            <a:ext cx="1778586" cy="12336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C7A5961-2AEB-BCB4-31B6-D8E22C636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616" y="1243150"/>
            <a:ext cx="4977673" cy="235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97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6F290E7-30BD-AD97-7AB6-46FFECF6D03B}"/>
              </a:ext>
            </a:extLst>
          </p:cNvPr>
          <p:cNvSpPr txBox="1"/>
          <p:nvPr/>
        </p:nvSpPr>
        <p:spPr>
          <a:xfrm>
            <a:off x="1957899" y="5345896"/>
            <a:ext cx="3006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Informe de gestión</a:t>
            </a:r>
          </a:p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Alcance: EPM </a:t>
            </a:r>
          </a:p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Metodología: Legal</a:t>
            </a:r>
          </a:p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Usuario de la información: Dueño</a:t>
            </a:r>
            <a:endParaRPr lang="es-CO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3998C77-A23F-AD02-69AE-22CBA0B5E5D9}"/>
              </a:ext>
            </a:extLst>
          </p:cNvPr>
          <p:cNvGrpSpPr/>
          <p:nvPr/>
        </p:nvGrpSpPr>
        <p:grpSpPr>
          <a:xfrm>
            <a:off x="8820268" y="1410190"/>
            <a:ext cx="504713" cy="504713"/>
            <a:chOff x="-4622800" y="414617"/>
            <a:chExt cx="1238135" cy="1238135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8100A622-0060-DB1F-8B04-6F5F1E0E1BAC}"/>
                </a:ext>
              </a:extLst>
            </p:cNvPr>
            <p:cNvSpPr/>
            <p:nvPr/>
          </p:nvSpPr>
          <p:spPr>
            <a:xfrm>
              <a:off x="-4622800" y="414617"/>
              <a:ext cx="1238135" cy="12381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7" name="Imagen 6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985F04B9-0ACB-5D7B-F93A-7FDD577D7B3E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412141" y="566828"/>
              <a:ext cx="911497" cy="91149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1D0886BE-D07B-AA0D-B42B-B96ACEA63304}"/>
              </a:ext>
            </a:extLst>
          </p:cNvPr>
          <p:cNvGrpSpPr/>
          <p:nvPr/>
        </p:nvGrpSpPr>
        <p:grpSpPr>
          <a:xfrm>
            <a:off x="1106930" y="5554413"/>
            <a:ext cx="664107" cy="664107"/>
            <a:chOff x="-6400800" y="-292100"/>
            <a:chExt cx="1892555" cy="1892555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0EAE48B-39C1-D5A2-7821-A25F3BCBDC4A}"/>
                </a:ext>
              </a:extLst>
            </p:cNvPr>
            <p:cNvSpPr/>
            <p:nvPr/>
          </p:nvSpPr>
          <p:spPr>
            <a:xfrm>
              <a:off x="-6400800" y="-292100"/>
              <a:ext cx="1892555" cy="18925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0" name="Imagen 9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226D624F-0537-BC31-C39C-C29073217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6145244" y="49279"/>
              <a:ext cx="1209796" cy="1209796"/>
            </a:xfrm>
            <a:prstGeom prst="rect">
              <a:avLst/>
            </a:prstGeom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29733F4-33D8-075F-65EF-482A710B7E1F}"/>
              </a:ext>
            </a:extLst>
          </p:cNvPr>
          <p:cNvSpPr txBox="1"/>
          <p:nvPr/>
        </p:nvSpPr>
        <p:spPr>
          <a:xfrm>
            <a:off x="1257348" y="1803900"/>
            <a:ext cx="348925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Informe de Sostenibilidad</a:t>
            </a:r>
          </a:p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Alcance: Grupo EPM (Filiales nacionales e Internacionales)</a:t>
            </a:r>
          </a:p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Metodología: GRI</a:t>
            </a:r>
            <a:endParaRPr lang="es-CO" sz="16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Usuario de la información: Dueño, inversionistas, comunidad, Estado, Gente EPM</a:t>
            </a:r>
          </a:p>
          <a:p>
            <a:endParaRPr lang="es-CO" sz="16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endParaRPr lang="es-CO" sz="16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Un enfoque global</a:t>
            </a:r>
          </a:p>
          <a:p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Al desarrollo sostenible de Colombia y </a:t>
            </a:r>
          </a:p>
          <a:p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Latinoamérica </a:t>
            </a:r>
            <a:endParaRPr lang="es-ES" sz="16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409D745F-5699-71F3-1BDB-D415EFA4AF80}"/>
              </a:ext>
            </a:extLst>
          </p:cNvPr>
          <p:cNvGrpSpPr/>
          <p:nvPr/>
        </p:nvGrpSpPr>
        <p:grpSpPr>
          <a:xfrm>
            <a:off x="511052" y="1999525"/>
            <a:ext cx="748563" cy="748563"/>
            <a:chOff x="-3327400" y="1063037"/>
            <a:chExt cx="2307272" cy="2307272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D8E0A59B-F247-5063-81B8-183EB0E6FEC4}"/>
                </a:ext>
              </a:extLst>
            </p:cNvPr>
            <p:cNvSpPr/>
            <p:nvPr/>
          </p:nvSpPr>
          <p:spPr>
            <a:xfrm>
              <a:off x="-3327400" y="1063037"/>
              <a:ext cx="2307272" cy="23072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4" name="Imagen 13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CF1B9833-D3B7-E36D-FFF7-E09CE7835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3017571" y="1386192"/>
              <a:ext cx="1673069" cy="1673069"/>
            </a:xfrm>
            <a:prstGeom prst="rect">
              <a:avLst/>
            </a:prstGeom>
          </p:spPr>
        </p:pic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E2DA966-DAA1-1E58-3340-538858CC5108}"/>
              </a:ext>
            </a:extLst>
          </p:cNvPr>
          <p:cNvSpPr txBox="1"/>
          <p:nvPr/>
        </p:nvSpPr>
        <p:spPr>
          <a:xfrm>
            <a:off x="7485566" y="4289239"/>
            <a:ext cx="34772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Informe de Sostenibilidad</a:t>
            </a:r>
          </a:p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Alcance: EPM </a:t>
            </a:r>
          </a:p>
          <a:p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Metodología: GRI</a:t>
            </a:r>
            <a:endParaRPr lang="es-CO" sz="16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Usuario de la información: Dueño, comunidad, Estado</a:t>
            </a:r>
            <a:endParaRPr lang="es-ES" sz="16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6" name="Imagen 15" descr="Icono&#10;&#10;Descripción generada automáticamente con confianza media">
            <a:extLst>
              <a:ext uri="{FF2B5EF4-FFF2-40B4-BE49-F238E27FC236}">
                <a16:creationId xmlns:a16="http://schemas.microsoft.com/office/drawing/2014/main" id="{CC119016-224E-6415-C400-68486C5454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9253" y="1429988"/>
            <a:ext cx="4903176" cy="5294469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CC46D298-9A9F-5340-69F5-510DF5262D68}"/>
              </a:ext>
            </a:extLst>
          </p:cNvPr>
          <p:cNvGrpSpPr/>
          <p:nvPr/>
        </p:nvGrpSpPr>
        <p:grpSpPr>
          <a:xfrm>
            <a:off x="4794345" y="1672704"/>
            <a:ext cx="897194" cy="701103"/>
            <a:chOff x="3579786" y="1604362"/>
            <a:chExt cx="1137131" cy="1006343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67A8C48A-928D-5963-09CF-D8F20F158BCE}"/>
                </a:ext>
              </a:extLst>
            </p:cNvPr>
            <p:cNvGrpSpPr/>
            <p:nvPr/>
          </p:nvGrpSpPr>
          <p:grpSpPr>
            <a:xfrm>
              <a:off x="3579786" y="1604362"/>
              <a:ext cx="1137131" cy="1006343"/>
              <a:chOff x="-3258032" y="4403857"/>
              <a:chExt cx="1137131" cy="1006343"/>
            </a:xfrm>
            <a:solidFill>
              <a:srgbClr val="7BD300"/>
            </a:solidFill>
          </p:grpSpPr>
          <p:cxnSp>
            <p:nvCxnSpPr>
              <p:cNvPr id="20" name="Conector recto 19">
                <a:extLst>
                  <a:ext uri="{FF2B5EF4-FFF2-40B4-BE49-F238E27FC236}">
                    <a16:creationId xmlns:a16="http://schemas.microsoft.com/office/drawing/2014/main" id="{64FDB09A-D649-2073-A35D-632819DBF7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258032" y="4403857"/>
                <a:ext cx="0" cy="1006343"/>
              </a:xfrm>
              <a:prstGeom prst="line">
                <a:avLst/>
              </a:prstGeom>
              <a:ln w="38100"/>
            </p:spPr>
            <p:style>
              <a:lnRef idx="1">
                <a:schemeClr val="accent6">
                  <a:lumMod val="67000"/>
                </a:schemeClr>
              </a:lnRef>
              <a:fillRef idx="0">
                <a:schemeClr val="accent6">
                  <a:lumMod val="67000"/>
                </a:schemeClr>
              </a:fillRef>
              <a:effectRef idx="0">
                <a:schemeClr val="accent6">
                  <a:lumMod val="67000"/>
                </a:schemeClr>
              </a:effectRef>
              <a:fontRef idx="minor">
                <a:schemeClr val="tx1"/>
              </a:fontRef>
            </p:style>
          </p:cxnSp>
          <p:sp>
            <p:nvSpPr>
              <p:cNvPr id="21" name="Flecha: pentágono 20">
                <a:extLst>
                  <a:ext uri="{FF2B5EF4-FFF2-40B4-BE49-F238E27FC236}">
                    <a16:creationId xmlns:a16="http://schemas.microsoft.com/office/drawing/2014/main" id="{D2402039-B5CA-659B-2825-78CB6C17E4C9}"/>
                  </a:ext>
                </a:extLst>
              </p:cNvPr>
              <p:cNvSpPr/>
              <p:nvPr/>
            </p:nvSpPr>
            <p:spPr>
              <a:xfrm>
                <a:off x="-3258032" y="4403857"/>
                <a:ext cx="1137131" cy="546100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F7D3457-25DC-2105-6D43-2B9AE353111D}"/>
                </a:ext>
              </a:extLst>
            </p:cNvPr>
            <p:cNvSpPr txBox="1"/>
            <p:nvPr/>
          </p:nvSpPr>
          <p:spPr>
            <a:xfrm>
              <a:off x="3679453" y="1691104"/>
              <a:ext cx="732824" cy="397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2023</a:t>
              </a:r>
              <a:endParaRPr lang="es-CO" sz="12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CC83E156-FD2C-9986-D09F-99675611F829}"/>
              </a:ext>
            </a:extLst>
          </p:cNvPr>
          <p:cNvGrpSpPr/>
          <p:nvPr/>
        </p:nvGrpSpPr>
        <p:grpSpPr>
          <a:xfrm>
            <a:off x="6062721" y="2605260"/>
            <a:ext cx="897194" cy="701103"/>
            <a:chOff x="3579786" y="1604362"/>
            <a:chExt cx="1137131" cy="1006343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1FD99109-7340-319E-8D87-9AEC1675E6A7}"/>
                </a:ext>
              </a:extLst>
            </p:cNvPr>
            <p:cNvGrpSpPr/>
            <p:nvPr/>
          </p:nvGrpSpPr>
          <p:grpSpPr>
            <a:xfrm>
              <a:off x="3579786" y="1604362"/>
              <a:ext cx="1137131" cy="1006343"/>
              <a:chOff x="-3258032" y="4403857"/>
              <a:chExt cx="1137131" cy="1006343"/>
            </a:xfrm>
            <a:solidFill>
              <a:srgbClr val="7BD300"/>
            </a:solidFill>
          </p:grpSpPr>
          <p:cxnSp>
            <p:nvCxnSpPr>
              <p:cNvPr id="25" name="Conector recto 24">
                <a:extLst>
                  <a:ext uri="{FF2B5EF4-FFF2-40B4-BE49-F238E27FC236}">
                    <a16:creationId xmlns:a16="http://schemas.microsoft.com/office/drawing/2014/main" id="{F1FFD60B-5287-41B7-60DD-A3CDE9313F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258032" y="4403857"/>
                <a:ext cx="0" cy="1006343"/>
              </a:xfrm>
              <a:prstGeom prst="line">
                <a:avLst/>
              </a:prstGeom>
              <a:ln w="38100"/>
            </p:spPr>
            <p:style>
              <a:lnRef idx="1">
                <a:schemeClr val="accent5">
                  <a:lumMod val="67000"/>
                </a:schemeClr>
              </a:lnRef>
              <a:fillRef idx="0">
                <a:schemeClr val="accent5">
                  <a:lumMod val="67000"/>
                </a:schemeClr>
              </a:fillRef>
              <a:effectRef idx="0">
                <a:schemeClr val="accent5">
                  <a:lumMod val="67000"/>
                </a:schemeClr>
              </a:effectRef>
              <a:fontRef idx="minor">
                <a:schemeClr val="tx1"/>
              </a:fontRef>
            </p:style>
          </p:cxnSp>
          <p:sp>
            <p:nvSpPr>
              <p:cNvPr id="26" name="Flecha: pentágono 25">
                <a:extLst>
                  <a:ext uri="{FF2B5EF4-FFF2-40B4-BE49-F238E27FC236}">
                    <a16:creationId xmlns:a16="http://schemas.microsoft.com/office/drawing/2014/main" id="{6942C0A6-5179-2155-19F7-D610AC377862}"/>
                  </a:ext>
                </a:extLst>
              </p:cNvPr>
              <p:cNvSpPr/>
              <p:nvPr/>
            </p:nvSpPr>
            <p:spPr>
              <a:xfrm>
                <a:off x="-3258032" y="4403857"/>
                <a:ext cx="1137131" cy="546100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3DA4F3E-AF58-F749-F116-4514F3CFF0F5}"/>
                </a:ext>
              </a:extLst>
            </p:cNvPr>
            <p:cNvSpPr txBox="1"/>
            <p:nvPr/>
          </p:nvSpPr>
          <p:spPr>
            <a:xfrm>
              <a:off x="3728078" y="1678612"/>
              <a:ext cx="732824" cy="3975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" sz="12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2014</a:t>
              </a:r>
              <a:endParaRPr lang="es-CO" sz="12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C5CF80C3-0605-EA14-C20F-68141507D497}"/>
              </a:ext>
            </a:extLst>
          </p:cNvPr>
          <p:cNvGrpSpPr/>
          <p:nvPr/>
        </p:nvGrpSpPr>
        <p:grpSpPr>
          <a:xfrm>
            <a:off x="5715335" y="4426228"/>
            <a:ext cx="897194" cy="701103"/>
            <a:chOff x="3579786" y="1604362"/>
            <a:chExt cx="1137132" cy="1006343"/>
          </a:xfrm>
        </p:grpSpPr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72208BB3-620F-9ECE-E11E-B28A412A21C3}"/>
                </a:ext>
              </a:extLst>
            </p:cNvPr>
            <p:cNvGrpSpPr/>
            <p:nvPr/>
          </p:nvGrpSpPr>
          <p:grpSpPr>
            <a:xfrm>
              <a:off x="3579786" y="1604362"/>
              <a:ext cx="1137132" cy="1006343"/>
              <a:chOff x="-3258032" y="4403857"/>
              <a:chExt cx="1137132" cy="1006343"/>
            </a:xfrm>
            <a:solidFill>
              <a:srgbClr val="7BD300"/>
            </a:solidFill>
          </p:grpSpPr>
          <p:cxnSp>
            <p:nvCxnSpPr>
              <p:cNvPr id="30" name="Conector recto 29">
                <a:extLst>
                  <a:ext uri="{FF2B5EF4-FFF2-40B4-BE49-F238E27FC236}">
                    <a16:creationId xmlns:a16="http://schemas.microsoft.com/office/drawing/2014/main" id="{DD60F6F5-080D-AB49-B1A7-625F39D4C2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258032" y="4403857"/>
                <a:ext cx="0" cy="1006343"/>
              </a:xfrm>
              <a:prstGeom prst="line">
                <a:avLst/>
              </a:prstGeom>
              <a:ln w="38100"/>
            </p:spPr>
            <p:style>
              <a:lnRef idx="1">
                <a:schemeClr val="accent4">
                  <a:lumMod val="67000"/>
                </a:schemeClr>
              </a:lnRef>
              <a:fillRef idx="0">
                <a:schemeClr val="accent4">
                  <a:lumMod val="67000"/>
                </a:schemeClr>
              </a:fillRef>
              <a:effectRef idx="0">
                <a:schemeClr val="accent4">
                  <a:lumMod val="67000"/>
                </a:schemeClr>
              </a:effectRef>
              <a:fontRef idx="minor">
                <a:schemeClr val="tx1"/>
              </a:fontRef>
            </p:style>
          </p:cxnSp>
          <p:sp>
            <p:nvSpPr>
              <p:cNvPr id="31" name="Flecha: pentágono 30">
                <a:extLst>
                  <a:ext uri="{FF2B5EF4-FFF2-40B4-BE49-F238E27FC236}">
                    <a16:creationId xmlns:a16="http://schemas.microsoft.com/office/drawing/2014/main" id="{FF53B850-931D-7BD0-0AB0-B6B099D1BFA2}"/>
                  </a:ext>
                </a:extLst>
              </p:cNvPr>
              <p:cNvSpPr/>
              <p:nvPr/>
            </p:nvSpPr>
            <p:spPr>
              <a:xfrm>
                <a:off x="-3258031" y="4403857"/>
                <a:ext cx="1137131" cy="546100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9408C703-169E-7CBC-335D-1F98D486C35D}"/>
                </a:ext>
              </a:extLst>
            </p:cNvPr>
            <p:cNvSpPr txBox="1"/>
            <p:nvPr/>
          </p:nvSpPr>
          <p:spPr>
            <a:xfrm>
              <a:off x="3728078" y="1678612"/>
              <a:ext cx="732824" cy="3975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" sz="12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2006</a:t>
              </a:r>
              <a:endParaRPr lang="es-CO" sz="12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648B0565-DD09-C7ED-CE11-44352E260A49}"/>
              </a:ext>
            </a:extLst>
          </p:cNvPr>
          <p:cNvGrpSpPr/>
          <p:nvPr/>
        </p:nvGrpSpPr>
        <p:grpSpPr>
          <a:xfrm>
            <a:off x="5520609" y="5834738"/>
            <a:ext cx="897194" cy="701103"/>
            <a:chOff x="3579786" y="1604362"/>
            <a:chExt cx="1137131" cy="1006343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953C7200-82F9-FC19-65DE-E0806E0C2D0B}"/>
                </a:ext>
              </a:extLst>
            </p:cNvPr>
            <p:cNvGrpSpPr/>
            <p:nvPr/>
          </p:nvGrpSpPr>
          <p:grpSpPr>
            <a:xfrm>
              <a:off x="3579786" y="1604362"/>
              <a:ext cx="1137131" cy="1006343"/>
              <a:chOff x="-3258032" y="4403857"/>
              <a:chExt cx="1137131" cy="1006343"/>
            </a:xfrm>
            <a:solidFill>
              <a:srgbClr val="7BD300"/>
            </a:solidFill>
          </p:grpSpPr>
          <p:cxnSp>
            <p:nvCxnSpPr>
              <p:cNvPr id="35" name="Conector recto 34">
                <a:extLst>
                  <a:ext uri="{FF2B5EF4-FFF2-40B4-BE49-F238E27FC236}">
                    <a16:creationId xmlns:a16="http://schemas.microsoft.com/office/drawing/2014/main" id="{B27FE1F7-C957-5A5B-F3F2-375CB20D6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258032" y="4403857"/>
                <a:ext cx="0" cy="1006343"/>
              </a:xfrm>
              <a:prstGeom prst="line">
                <a:avLst/>
              </a:prstGeom>
              <a:ln w="38100"/>
            </p:spPr>
            <p:style>
              <a:lnRef idx="1">
                <a:schemeClr val="accent2">
                  <a:lumMod val="67000"/>
                </a:schemeClr>
              </a:lnRef>
              <a:fillRef idx="0">
                <a:schemeClr val="accent2">
                  <a:lumMod val="67000"/>
                </a:schemeClr>
              </a:fillRef>
              <a:effectRef idx="0">
                <a:schemeClr val="accent2">
                  <a:lumMod val="67000"/>
                </a:schemeClr>
              </a:effectRef>
              <a:fontRef idx="minor">
                <a:schemeClr val="tx1"/>
              </a:fontRef>
            </p:style>
          </p:cxnSp>
          <p:sp>
            <p:nvSpPr>
              <p:cNvPr id="36" name="Flecha: pentágono 35">
                <a:extLst>
                  <a:ext uri="{FF2B5EF4-FFF2-40B4-BE49-F238E27FC236}">
                    <a16:creationId xmlns:a16="http://schemas.microsoft.com/office/drawing/2014/main" id="{9B0B59E3-8909-3509-12AB-C179D9C05BA4}"/>
                  </a:ext>
                </a:extLst>
              </p:cNvPr>
              <p:cNvSpPr/>
              <p:nvPr/>
            </p:nvSpPr>
            <p:spPr>
              <a:xfrm>
                <a:off x="-3258032" y="4403857"/>
                <a:ext cx="1137131" cy="546100"/>
              </a:xfrm>
              <a:prstGeom prst="homePlat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5A8BE5CD-3C53-82CF-B213-B4343BF1695D}"/>
                </a:ext>
              </a:extLst>
            </p:cNvPr>
            <p:cNvSpPr txBox="1"/>
            <p:nvPr/>
          </p:nvSpPr>
          <p:spPr>
            <a:xfrm>
              <a:off x="3631320" y="1678612"/>
              <a:ext cx="877675" cy="39759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" sz="12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&lt;2005</a:t>
              </a:r>
              <a:endParaRPr lang="es-CO" sz="12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B265A707-EB24-99DF-9BD3-C0B4C9E21383}"/>
              </a:ext>
            </a:extLst>
          </p:cNvPr>
          <p:cNvGrpSpPr/>
          <p:nvPr/>
        </p:nvGrpSpPr>
        <p:grpSpPr>
          <a:xfrm>
            <a:off x="7084233" y="2357899"/>
            <a:ext cx="4279958" cy="1877437"/>
            <a:chOff x="7859411" y="3277985"/>
            <a:chExt cx="4279958" cy="1877437"/>
          </a:xfrm>
        </p:grpSpPr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4EF99949-9CDC-7AC7-BD83-BDA88DEF7D9D}"/>
                </a:ext>
              </a:extLst>
            </p:cNvPr>
            <p:cNvSpPr txBox="1"/>
            <p:nvPr/>
          </p:nvSpPr>
          <p:spPr>
            <a:xfrm>
              <a:off x="8662077" y="3277985"/>
              <a:ext cx="3477292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kern="0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rPr>
                <a:t>Informe de Sostenibilidad</a:t>
              </a:r>
            </a:p>
            <a:p>
              <a:r>
                <a:rPr lang="es-ES" sz="1600" dirty="0">
                  <a:solidFill>
                    <a:schemeClr val="bg1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Alcance: EPM  y filiales nacionales</a:t>
              </a:r>
            </a:p>
            <a:p>
              <a:r>
                <a:rPr lang="es-ES" sz="1600" dirty="0">
                  <a:solidFill>
                    <a:schemeClr val="bg1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Metodología: GRI</a:t>
              </a:r>
              <a:endParaRPr lang="es-CO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endParaRPr>
            </a:p>
            <a:p>
              <a:r>
                <a:rPr lang="es-CO" sz="1600" dirty="0">
                  <a:solidFill>
                    <a:schemeClr val="bg1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Usuario de la información:</a:t>
              </a:r>
            </a:p>
            <a:p>
              <a:r>
                <a:rPr lang="es-CO" sz="1600" dirty="0">
                  <a:solidFill>
                    <a:schemeClr val="bg1">
                      <a:lumMod val="50000"/>
                    </a:schemeClr>
                  </a:solidFill>
                  <a:latin typeface="Arial Rounded MT Bold" panose="020F0704030504030204" pitchFamily="34" charset="0"/>
                </a:rPr>
                <a:t>Dueño, inversionistas, comunidad, Estado, Gente EPM</a:t>
              </a:r>
              <a:endParaRPr lang="es-ES" sz="1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endParaRPr>
            </a:p>
          </p:txBody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39A1F5F0-8456-F369-9B57-E20B9640EE97}"/>
                </a:ext>
              </a:extLst>
            </p:cNvPr>
            <p:cNvGrpSpPr/>
            <p:nvPr/>
          </p:nvGrpSpPr>
          <p:grpSpPr>
            <a:xfrm>
              <a:off x="7859411" y="3390810"/>
              <a:ext cx="802666" cy="802666"/>
              <a:chOff x="-6336669" y="3510042"/>
              <a:chExt cx="2307272" cy="2307272"/>
            </a:xfrm>
          </p:grpSpPr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9CC724DD-3D95-A2FB-3DF0-1D584FFE737B}"/>
                  </a:ext>
                </a:extLst>
              </p:cNvPr>
              <p:cNvSpPr/>
              <p:nvPr/>
            </p:nvSpPr>
            <p:spPr>
              <a:xfrm>
                <a:off x="-6336669" y="3510042"/>
                <a:ext cx="2307272" cy="23072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s-CO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pic>
            <p:nvPicPr>
              <p:cNvPr id="41" name="Imagen 40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25F1A01B-BF4B-7E49-F2C9-4148A0BACB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-5949006" y="3838233"/>
                <a:ext cx="1658783" cy="1658783"/>
              </a:xfrm>
              <a:prstGeom prst="rect">
                <a:avLst/>
              </a:prstGeom>
            </p:spPr>
          </p:pic>
        </p:grp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13B34E74-CA01-5B2B-A198-8C5A14593E3F}"/>
              </a:ext>
            </a:extLst>
          </p:cNvPr>
          <p:cNvGrpSpPr/>
          <p:nvPr/>
        </p:nvGrpSpPr>
        <p:grpSpPr>
          <a:xfrm>
            <a:off x="6661266" y="4422906"/>
            <a:ext cx="802666" cy="802666"/>
            <a:chOff x="-2676555" y="3809173"/>
            <a:chExt cx="802666" cy="802666"/>
          </a:xfrm>
        </p:grpSpPr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18088C05-585E-9023-7684-AD9900461B89}"/>
                </a:ext>
              </a:extLst>
            </p:cNvPr>
            <p:cNvSpPr/>
            <p:nvPr/>
          </p:nvSpPr>
          <p:spPr>
            <a:xfrm>
              <a:off x="-2676555" y="3809173"/>
              <a:ext cx="802666" cy="80266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CO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4" name="Imagen 43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CEE7788B-CE1D-08DC-3034-F95EA6730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2583203" y="3940402"/>
              <a:ext cx="540208" cy="540208"/>
            </a:xfrm>
            <a:prstGeom prst="rect">
              <a:avLst/>
            </a:prstGeom>
          </p:spPr>
        </p:pic>
      </p:grpSp>
      <p:sp>
        <p:nvSpPr>
          <p:cNvPr id="45" name="CuadroTexto 44">
            <a:extLst>
              <a:ext uri="{FF2B5EF4-FFF2-40B4-BE49-F238E27FC236}">
                <a16:creationId xmlns:a16="http://schemas.microsoft.com/office/drawing/2014/main" id="{6182B335-46F2-5157-DA8B-1F04112AB05D}"/>
              </a:ext>
            </a:extLst>
          </p:cNvPr>
          <p:cNvSpPr txBox="1"/>
          <p:nvPr/>
        </p:nvSpPr>
        <p:spPr>
          <a:xfrm>
            <a:off x="9495545" y="1253730"/>
            <a:ext cx="282772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kern="0" dirty="0">
                <a:solidFill>
                  <a:srgbClr val="70AD47"/>
                </a:solidFill>
                <a:latin typeface="Arial Rounded MT Bold" panose="020F0704030504030204" pitchFamily="34" charset="0"/>
              </a:rPr>
              <a:t>Verificación</a:t>
            </a:r>
          </a:p>
          <a:p>
            <a:r>
              <a:rPr lang="es-ES" sz="1200" kern="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A partir del año 2010 existe un</a:t>
            </a:r>
          </a:p>
          <a:p>
            <a:r>
              <a:rPr lang="es-ES" sz="1200" kern="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proceso de verificación realizado</a:t>
            </a:r>
          </a:p>
          <a:p>
            <a:r>
              <a:rPr lang="es-ES" sz="1200" kern="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 por un ente externo</a:t>
            </a:r>
            <a:endParaRPr lang="es-ES" sz="12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7" name="Título 5">
            <a:extLst>
              <a:ext uri="{FF2B5EF4-FFF2-40B4-BE49-F238E27FC236}">
                <a16:creationId xmlns:a16="http://schemas.microsoft.com/office/drawing/2014/main" id="{527F850B-36EC-D9B5-9A9D-4A333DE40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28" y="662366"/>
            <a:ext cx="12185410" cy="8026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CO" sz="28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ea typeface="+mn-ea"/>
                <a:cs typeface="+mn-cs"/>
              </a:rPr>
              <a:t>Referentes teóricos y prácticos</a:t>
            </a:r>
            <a:endParaRPr lang="es-CO" sz="2800" kern="0" dirty="0" err="1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48" name="Imagen 47" descr="Icono&#10;&#10;Descripción generada automáticamente">
            <a:extLst>
              <a:ext uri="{FF2B5EF4-FFF2-40B4-BE49-F238E27FC236}">
                <a16:creationId xmlns:a16="http://schemas.microsoft.com/office/drawing/2014/main" id="{CC183E92-0058-BCE8-256E-E0674034004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31" y="150421"/>
            <a:ext cx="2772076" cy="576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3246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8B9898E-9061-9DA1-33C9-A5103EC76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96" r="55864"/>
          <a:stretch/>
        </p:blipFill>
        <p:spPr>
          <a:xfrm>
            <a:off x="9762311" y="1517646"/>
            <a:ext cx="2042862" cy="3104579"/>
          </a:xfrm>
          <a:prstGeom prst="rect">
            <a:avLst/>
          </a:prstGeom>
          <a:ln w="19050">
            <a:solidFill>
              <a:schemeClr val="tx1"/>
            </a:solidFill>
          </a:ln>
          <a:effectLst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851B19D-7D89-ADC1-6142-A1556B2B9C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4" t="20391" r="54055"/>
          <a:stretch/>
        </p:blipFill>
        <p:spPr>
          <a:xfrm>
            <a:off x="644315" y="2002109"/>
            <a:ext cx="2035140" cy="1941397"/>
          </a:xfrm>
          <a:prstGeom prst="rect">
            <a:avLst/>
          </a:prstGeom>
          <a:ln w="19050">
            <a:solidFill>
              <a:srgbClr val="92D050"/>
            </a:solidFill>
          </a:ln>
          <a:effectLst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F54C51-529C-3CAF-255E-7C6CA1B457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59" r="66970"/>
          <a:stretch/>
        </p:blipFill>
        <p:spPr>
          <a:xfrm>
            <a:off x="9758293" y="4822383"/>
            <a:ext cx="2046797" cy="172593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741ABCF-6C08-B5D2-7EF5-6BE7F458B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870" y="2535898"/>
            <a:ext cx="2035140" cy="2776919"/>
          </a:xfrm>
          <a:prstGeom prst="roundRect">
            <a:avLst/>
          </a:prstGeom>
          <a:ln w="38100">
            <a:solidFill>
              <a:srgbClr val="92D050"/>
            </a:solidFill>
          </a:ln>
          <a:effectLst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2E4F701-3862-B439-7F50-FA43D9C3D9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72" b="27287"/>
          <a:stretch/>
        </p:blipFill>
        <p:spPr>
          <a:xfrm>
            <a:off x="3112997" y="1753478"/>
            <a:ext cx="1749061" cy="2438657"/>
          </a:xfrm>
          <a:prstGeom prst="roundRect">
            <a:avLst/>
          </a:prstGeom>
          <a:ln w="19050">
            <a:solidFill>
              <a:schemeClr val="tx1"/>
            </a:solidFill>
          </a:ln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4462285-F1E5-D46E-04BD-35ECA4750E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908"/>
          <a:stretch/>
        </p:blipFill>
        <p:spPr>
          <a:xfrm>
            <a:off x="7413056" y="4472023"/>
            <a:ext cx="1867632" cy="2336821"/>
          </a:xfrm>
          <a:prstGeom prst="roundRect">
            <a:avLst/>
          </a:prstGeom>
          <a:ln w="19050">
            <a:solidFill>
              <a:schemeClr val="tx1"/>
            </a:solidFill>
          </a:ln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252C61B-DDD1-942B-953F-AD81EE897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684" b="47689"/>
          <a:stretch/>
        </p:blipFill>
        <p:spPr>
          <a:xfrm>
            <a:off x="7411791" y="1872409"/>
            <a:ext cx="1868897" cy="2369298"/>
          </a:xfrm>
          <a:prstGeom prst="round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F65EFD5-5A44-6493-DB69-F0CB8CE5C6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601"/>
          <a:stretch/>
        </p:blipFill>
        <p:spPr>
          <a:xfrm>
            <a:off x="3062116" y="4561855"/>
            <a:ext cx="1784883" cy="2246989"/>
          </a:xfrm>
          <a:prstGeom prst="roundRect">
            <a:avLst/>
          </a:prstGeom>
          <a:ln w="19050">
            <a:solidFill>
              <a:schemeClr val="tx1"/>
            </a:solidFill>
          </a:ln>
          <a:effectLst/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B412F0F9-3F72-E0F0-BC98-0AA6CCA6980C}"/>
              </a:ext>
            </a:extLst>
          </p:cNvPr>
          <p:cNvCxnSpPr>
            <a:cxnSpLocks/>
            <a:stCxn id="8" idx="1"/>
            <a:endCxn id="3" idx="3"/>
          </p:cNvCxnSpPr>
          <p:nvPr/>
        </p:nvCxnSpPr>
        <p:spPr>
          <a:xfrm flipH="1">
            <a:off x="2679455" y="2972807"/>
            <a:ext cx="433542" cy="1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D89B18F0-24A6-8CEA-D652-AB29DE99C74A}"/>
              </a:ext>
            </a:extLst>
          </p:cNvPr>
          <p:cNvCxnSpPr>
            <a:cxnSpLocks/>
          </p:cNvCxnSpPr>
          <p:nvPr/>
        </p:nvCxnSpPr>
        <p:spPr>
          <a:xfrm flipH="1">
            <a:off x="4774131" y="2818690"/>
            <a:ext cx="328739" cy="0"/>
          </a:xfrm>
          <a:prstGeom prst="straightConnector1">
            <a:avLst/>
          </a:prstGeom>
          <a:ln w="19050" cap="flat" cmpd="sng" algn="ctr">
            <a:solidFill>
              <a:srgbClr val="00793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49F57F68-49F8-6102-6308-6E3AD36645C1}"/>
              </a:ext>
            </a:extLst>
          </p:cNvPr>
          <p:cNvCxnSpPr>
            <a:cxnSpLocks/>
          </p:cNvCxnSpPr>
          <p:nvPr/>
        </p:nvCxnSpPr>
        <p:spPr>
          <a:xfrm flipH="1">
            <a:off x="4774131" y="5047109"/>
            <a:ext cx="328739" cy="0"/>
          </a:xfrm>
          <a:prstGeom prst="straightConnector1">
            <a:avLst/>
          </a:prstGeom>
          <a:ln w="19050" cap="flat" cmpd="sng" algn="ctr">
            <a:solidFill>
              <a:srgbClr val="00793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5550D2AE-2B76-FB14-1C09-D41B148D7FFB}"/>
              </a:ext>
            </a:extLst>
          </p:cNvPr>
          <p:cNvCxnSpPr>
            <a:cxnSpLocks/>
          </p:cNvCxnSpPr>
          <p:nvPr/>
        </p:nvCxnSpPr>
        <p:spPr>
          <a:xfrm>
            <a:off x="7221962" y="3601730"/>
            <a:ext cx="309665" cy="0"/>
          </a:xfrm>
          <a:prstGeom prst="straightConnector1">
            <a:avLst/>
          </a:prstGeom>
          <a:ln w="19050" cap="flat" cmpd="sng" algn="ctr">
            <a:solidFill>
              <a:srgbClr val="00793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E1F17392-00E1-1E41-6BB3-3FA57EFC91ED}"/>
              </a:ext>
            </a:extLst>
          </p:cNvPr>
          <p:cNvCxnSpPr>
            <a:cxnSpLocks/>
          </p:cNvCxnSpPr>
          <p:nvPr/>
        </p:nvCxnSpPr>
        <p:spPr>
          <a:xfrm>
            <a:off x="7138010" y="4726171"/>
            <a:ext cx="308005" cy="0"/>
          </a:xfrm>
          <a:prstGeom prst="straightConnector1">
            <a:avLst/>
          </a:prstGeom>
          <a:ln w="19050" cap="flat" cmpd="sng" algn="ctr">
            <a:solidFill>
              <a:srgbClr val="00793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Imagen 18">
            <a:extLst>
              <a:ext uri="{FF2B5EF4-FFF2-40B4-BE49-F238E27FC236}">
                <a16:creationId xmlns:a16="http://schemas.microsoft.com/office/drawing/2014/main" id="{7DD415D8-4B55-9D75-8AF2-99C6CDFC7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265" y="4925777"/>
            <a:ext cx="1867632" cy="1883067"/>
          </a:xfrm>
          <a:prstGeom prst="rect">
            <a:avLst/>
          </a:prstGeom>
        </p:spPr>
      </p:pic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9AEE41AE-7546-3ACE-1132-25B777E5775E}"/>
              </a:ext>
            </a:extLst>
          </p:cNvPr>
          <p:cNvCxnSpPr>
            <a:cxnSpLocks/>
          </p:cNvCxnSpPr>
          <p:nvPr/>
        </p:nvCxnSpPr>
        <p:spPr>
          <a:xfrm flipH="1">
            <a:off x="2631374" y="2778663"/>
            <a:ext cx="430742" cy="0"/>
          </a:xfrm>
          <a:prstGeom prst="straightConnector1">
            <a:avLst/>
          </a:prstGeom>
          <a:ln w="19050" cap="flat" cmpd="sng" algn="ctr">
            <a:solidFill>
              <a:srgbClr val="00793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518C8476-43B9-00DA-CE00-0128CA0AAE1B}"/>
              </a:ext>
            </a:extLst>
          </p:cNvPr>
          <p:cNvCxnSpPr>
            <a:cxnSpLocks/>
          </p:cNvCxnSpPr>
          <p:nvPr/>
        </p:nvCxnSpPr>
        <p:spPr>
          <a:xfrm>
            <a:off x="9217201" y="3203844"/>
            <a:ext cx="541092" cy="0"/>
          </a:xfrm>
          <a:prstGeom prst="straightConnector1">
            <a:avLst/>
          </a:prstGeom>
          <a:ln w="19050" cap="flat" cmpd="sng" algn="ctr">
            <a:solidFill>
              <a:srgbClr val="00793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E9DCEEFC-58EC-2DA9-A6E4-A05002E23BB3}"/>
              </a:ext>
            </a:extLst>
          </p:cNvPr>
          <p:cNvCxnSpPr>
            <a:cxnSpLocks/>
          </p:cNvCxnSpPr>
          <p:nvPr/>
        </p:nvCxnSpPr>
        <p:spPr>
          <a:xfrm>
            <a:off x="9280688" y="5867310"/>
            <a:ext cx="541092" cy="0"/>
          </a:xfrm>
          <a:prstGeom prst="straightConnector1">
            <a:avLst/>
          </a:prstGeom>
          <a:ln w="19050" cap="flat" cmpd="sng" algn="ctr">
            <a:solidFill>
              <a:srgbClr val="00793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FBCDDA0-9B1B-6924-C921-E35E6A2EDABD}"/>
              </a:ext>
            </a:extLst>
          </p:cNvPr>
          <p:cNvSpPr txBox="1"/>
          <p:nvPr/>
        </p:nvSpPr>
        <p:spPr>
          <a:xfrm>
            <a:off x="500012" y="916669"/>
            <a:ext cx="9321768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</a:rPr>
              <a:t>Tipos de informe - Contenido</a:t>
            </a:r>
          </a:p>
        </p:txBody>
      </p:sp>
      <p:pic>
        <p:nvPicPr>
          <p:cNvPr id="32" name="Imagen 31" descr="Icono&#10;&#10;Descripción generada automáticamente">
            <a:extLst>
              <a:ext uri="{FF2B5EF4-FFF2-40B4-BE49-F238E27FC236}">
                <a16:creationId xmlns:a16="http://schemas.microsoft.com/office/drawing/2014/main" id="{F1829A24-E91C-EDDE-4543-AC0921D9F7A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9" y="137455"/>
            <a:ext cx="2772076" cy="576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611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upo 117">
            <a:extLst>
              <a:ext uri="{FF2B5EF4-FFF2-40B4-BE49-F238E27FC236}">
                <a16:creationId xmlns:a16="http://schemas.microsoft.com/office/drawing/2014/main" id="{925C146C-EE36-80F0-E111-2BB1E56D0804}"/>
              </a:ext>
            </a:extLst>
          </p:cNvPr>
          <p:cNvGrpSpPr/>
          <p:nvPr/>
        </p:nvGrpSpPr>
        <p:grpSpPr>
          <a:xfrm>
            <a:off x="1905546" y="1567854"/>
            <a:ext cx="3003770" cy="1213408"/>
            <a:chOff x="1391430" y="1361472"/>
            <a:chExt cx="2666135" cy="15079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AA555452-E036-58C5-22EE-2A314C72EBCC}"/>
                </a:ext>
              </a:extLst>
            </p:cNvPr>
            <p:cNvSpPr/>
            <p:nvPr/>
          </p:nvSpPr>
          <p:spPr>
            <a:xfrm>
              <a:off x="1391430" y="1361472"/>
              <a:ext cx="2666135" cy="1507964"/>
            </a:xfrm>
            <a:custGeom>
              <a:avLst/>
              <a:gdLst>
                <a:gd name="connsiteX0" fmla="*/ 0 w 3477308"/>
                <a:gd name="connsiteY0" fmla="*/ 313182 h 3131820"/>
                <a:gd name="connsiteX1" fmla="*/ 313182 w 3477308"/>
                <a:gd name="connsiteY1" fmla="*/ 0 h 3131820"/>
                <a:gd name="connsiteX2" fmla="*/ 3164126 w 3477308"/>
                <a:gd name="connsiteY2" fmla="*/ 0 h 3131820"/>
                <a:gd name="connsiteX3" fmla="*/ 3477308 w 3477308"/>
                <a:gd name="connsiteY3" fmla="*/ 313182 h 3131820"/>
                <a:gd name="connsiteX4" fmla="*/ 3477308 w 3477308"/>
                <a:gd name="connsiteY4" fmla="*/ 2818638 h 3131820"/>
                <a:gd name="connsiteX5" fmla="*/ 3164126 w 3477308"/>
                <a:gd name="connsiteY5" fmla="*/ 3131820 h 3131820"/>
                <a:gd name="connsiteX6" fmla="*/ 313182 w 3477308"/>
                <a:gd name="connsiteY6" fmla="*/ 3131820 h 3131820"/>
                <a:gd name="connsiteX7" fmla="*/ 0 w 3477308"/>
                <a:gd name="connsiteY7" fmla="*/ 2818638 h 3131820"/>
                <a:gd name="connsiteX8" fmla="*/ 0 w 3477308"/>
                <a:gd name="connsiteY8" fmla="*/ 313182 h 313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7308" h="3131820">
                  <a:moveTo>
                    <a:pt x="0" y="313182"/>
                  </a:moveTo>
                  <a:cubicBezTo>
                    <a:pt x="0" y="140216"/>
                    <a:pt x="140216" y="0"/>
                    <a:pt x="313182" y="0"/>
                  </a:cubicBezTo>
                  <a:lnTo>
                    <a:pt x="3164126" y="0"/>
                  </a:lnTo>
                  <a:cubicBezTo>
                    <a:pt x="3337092" y="0"/>
                    <a:pt x="3477308" y="140216"/>
                    <a:pt x="3477308" y="313182"/>
                  </a:cubicBezTo>
                  <a:lnTo>
                    <a:pt x="3477308" y="2818638"/>
                  </a:lnTo>
                  <a:cubicBezTo>
                    <a:pt x="3477308" y="2991604"/>
                    <a:pt x="3337092" y="3131820"/>
                    <a:pt x="3164126" y="3131820"/>
                  </a:cubicBezTo>
                  <a:lnTo>
                    <a:pt x="313182" y="3131820"/>
                  </a:lnTo>
                  <a:cubicBezTo>
                    <a:pt x="140216" y="3131820"/>
                    <a:pt x="0" y="2991604"/>
                    <a:pt x="0" y="2818638"/>
                  </a:cubicBezTo>
                  <a:lnTo>
                    <a:pt x="0" y="313182"/>
                  </a:lnTo>
                  <a:close/>
                </a:path>
              </a:pathLst>
            </a:custGeom>
            <a:solidFill>
              <a:srgbClr val="D18C0D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84480" tIns="1537208" rIns="284480" bIns="910844" numCol="1" spcCol="1270" anchor="ctr" anchorCtr="0">
              <a:noAutofit/>
            </a:bodyPr>
            <a:lstStyle/>
            <a:p>
              <a:pPr marL="0" marR="0" lvl="0" indent="0" algn="ctr" defTabSz="1778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Rounded MT Bold" panose="020F0704030504030204" pitchFamily="34" charset="0"/>
                </a:rPr>
                <a:t>Ambiental</a:t>
              </a:r>
            </a:p>
          </p:txBody>
        </p:sp>
        <p:sp>
          <p:nvSpPr>
            <p:cNvPr id="120" name="Elipse 119" descr="Deciduous tree">
              <a:extLst>
                <a:ext uri="{FF2B5EF4-FFF2-40B4-BE49-F238E27FC236}">
                  <a16:creationId xmlns:a16="http://schemas.microsoft.com/office/drawing/2014/main" id="{036788FF-67E4-11AD-11A4-17E25E50D5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8133" y="1425576"/>
              <a:ext cx="560686" cy="789574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w="1905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21" name="Grupo 120">
            <a:extLst>
              <a:ext uri="{FF2B5EF4-FFF2-40B4-BE49-F238E27FC236}">
                <a16:creationId xmlns:a16="http://schemas.microsoft.com/office/drawing/2014/main" id="{3AFCF3F3-9108-9D64-0A0F-557FAF073DB0}"/>
              </a:ext>
            </a:extLst>
          </p:cNvPr>
          <p:cNvGrpSpPr/>
          <p:nvPr/>
        </p:nvGrpSpPr>
        <p:grpSpPr>
          <a:xfrm>
            <a:off x="5403457" y="1567854"/>
            <a:ext cx="3003770" cy="1213408"/>
            <a:chOff x="4717602" y="1361472"/>
            <a:chExt cx="2666135" cy="15079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2212D9F-437D-6647-5850-D66AD77EB21A}"/>
                </a:ext>
              </a:extLst>
            </p:cNvPr>
            <p:cNvSpPr/>
            <p:nvPr/>
          </p:nvSpPr>
          <p:spPr>
            <a:xfrm>
              <a:off x="4717602" y="1361472"/>
              <a:ext cx="2666135" cy="1507964"/>
            </a:xfrm>
            <a:custGeom>
              <a:avLst/>
              <a:gdLst>
                <a:gd name="connsiteX0" fmla="*/ 0 w 3477308"/>
                <a:gd name="connsiteY0" fmla="*/ 313182 h 3131820"/>
                <a:gd name="connsiteX1" fmla="*/ 313182 w 3477308"/>
                <a:gd name="connsiteY1" fmla="*/ 0 h 3131820"/>
                <a:gd name="connsiteX2" fmla="*/ 3164126 w 3477308"/>
                <a:gd name="connsiteY2" fmla="*/ 0 h 3131820"/>
                <a:gd name="connsiteX3" fmla="*/ 3477308 w 3477308"/>
                <a:gd name="connsiteY3" fmla="*/ 313182 h 3131820"/>
                <a:gd name="connsiteX4" fmla="*/ 3477308 w 3477308"/>
                <a:gd name="connsiteY4" fmla="*/ 2818638 h 3131820"/>
                <a:gd name="connsiteX5" fmla="*/ 3164126 w 3477308"/>
                <a:gd name="connsiteY5" fmla="*/ 3131820 h 3131820"/>
                <a:gd name="connsiteX6" fmla="*/ 313182 w 3477308"/>
                <a:gd name="connsiteY6" fmla="*/ 3131820 h 3131820"/>
                <a:gd name="connsiteX7" fmla="*/ 0 w 3477308"/>
                <a:gd name="connsiteY7" fmla="*/ 2818638 h 3131820"/>
                <a:gd name="connsiteX8" fmla="*/ 0 w 3477308"/>
                <a:gd name="connsiteY8" fmla="*/ 313182 h 313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7308" h="3131820">
                  <a:moveTo>
                    <a:pt x="0" y="313182"/>
                  </a:moveTo>
                  <a:cubicBezTo>
                    <a:pt x="0" y="140216"/>
                    <a:pt x="140216" y="0"/>
                    <a:pt x="313182" y="0"/>
                  </a:cubicBezTo>
                  <a:lnTo>
                    <a:pt x="3164126" y="0"/>
                  </a:lnTo>
                  <a:cubicBezTo>
                    <a:pt x="3337092" y="0"/>
                    <a:pt x="3477308" y="140216"/>
                    <a:pt x="3477308" y="313182"/>
                  </a:cubicBezTo>
                  <a:lnTo>
                    <a:pt x="3477308" y="2818638"/>
                  </a:lnTo>
                  <a:cubicBezTo>
                    <a:pt x="3477308" y="2991604"/>
                    <a:pt x="3337092" y="3131820"/>
                    <a:pt x="3164126" y="3131820"/>
                  </a:cubicBezTo>
                  <a:lnTo>
                    <a:pt x="313182" y="3131820"/>
                  </a:lnTo>
                  <a:cubicBezTo>
                    <a:pt x="140216" y="3131820"/>
                    <a:pt x="0" y="2991604"/>
                    <a:pt x="0" y="2818638"/>
                  </a:cubicBezTo>
                  <a:lnTo>
                    <a:pt x="0" y="313182"/>
                  </a:lnTo>
                  <a:close/>
                </a:path>
              </a:pathLst>
            </a:custGeom>
            <a:solidFill>
              <a:srgbClr val="40A636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84480" tIns="1537208" rIns="284480" bIns="910844" numCol="1" spcCol="1270" anchor="ctr" anchorCtr="0">
              <a:noAutofit/>
            </a:bodyPr>
            <a:lstStyle/>
            <a:p>
              <a:pPr marL="0" marR="0" lvl="0" indent="0" algn="ctr" defTabSz="1778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Social</a:t>
              </a:r>
            </a:p>
          </p:txBody>
        </p:sp>
        <p:sp>
          <p:nvSpPr>
            <p:cNvPr id="123" name="Elipse 122" descr="Social Network">
              <a:extLst>
                <a:ext uri="{FF2B5EF4-FFF2-40B4-BE49-F238E27FC236}">
                  <a16:creationId xmlns:a16="http://schemas.microsoft.com/office/drawing/2014/main" id="{8B8155EF-E6C8-1E14-83A1-91A40DD2B0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5971" y="1425576"/>
              <a:ext cx="630161" cy="789574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w="1905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24" name="Grupo 123">
            <a:extLst>
              <a:ext uri="{FF2B5EF4-FFF2-40B4-BE49-F238E27FC236}">
                <a16:creationId xmlns:a16="http://schemas.microsoft.com/office/drawing/2014/main" id="{FE7790B5-BE02-6C19-C23A-34D905CB12BC}"/>
              </a:ext>
            </a:extLst>
          </p:cNvPr>
          <p:cNvGrpSpPr/>
          <p:nvPr/>
        </p:nvGrpSpPr>
        <p:grpSpPr>
          <a:xfrm>
            <a:off x="8964273" y="1567854"/>
            <a:ext cx="3003770" cy="1213408"/>
            <a:chOff x="8646614" y="1361472"/>
            <a:chExt cx="2666135" cy="15079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5" name="Forma libre: forma 124">
              <a:extLst>
                <a:ext uri="{FF2B5EF4-FFF2-40B4-BE49-F238E27FC236}">
                  <a16:creationId xmlns:a16="http://schemas.microsoft.com/office/drawing/2014/main" id="{702E70C9-9832-A0B2-05DD-743B362EA0DE}"/>
                </a:ext>
              </a:extLst>
            </p:cNvPr>
            <p:cNvSpPr/>
            <p:nvPr/>
          </p:nvSpPr>
          <p:spPr>
            <a:xfrm>
              <a:off x="8646614" y="1361472"/>
              <a:ext cx="2666135" cy="1507964"/>
            </a:xfrm>
            <a:custGeom>
              <a:avLst/>
              <a:gdLst>
                <a:gd name="connsiteX0" fmla="*/ 0 w 3477308"/>
                <a:gd name="connsiteY0" fmla="*/ 313182 h 3131820"/>
                <a:gd name="connsiteX1" fmla="*/ 313182 w 3477308"/>
                <a:gd name="connsiteY1" fmla="*/ 0 h 3131820"/>
                <a:gd name="connsiteX2" fmla="*/ 3164126 w 3477308"/>
                <a:gd name="connsiteY2" fmla="*/ 0 h 3131820"/>
                <a:gd name="connsiteX3" fmla="*/ 3477308 w 3477308"/>
                <a:gd name="connsiteY3" fmla="*/ 313182 h 3131820"/>
                <a:gd name="connsiteX4" fmla="*/ 3477308 w 3477308"/>
                <a:gd name="connsiteY4" fmla="*/ 2818638 h 3131820"/>
                <a:gd name="connsiteX5" fmla="*/ 3164126 w 3477308"/>
                <a:gd name="connsiteY5" fmla="*/ 3131820 h 3131820"/>
                <a:gd name="connsiteX6" fmla="*/ 313182 w 3477308"/>
                <a:gd name="connsiteY6" fmla="*/ 3131820 h 3131820"/>
                <a:gd name="connsiteX7" fmla="*/ 0 w 3477308"/>
                <a:gd name="connsiteY7" fmla="*/ 2818638 h 3131820"/>
                <a:gd name="connsiteX8" fmla="*/ 0 w 3477308"/>
                <a:gd name="connsiteY8" fmla="*/ 313182 h 313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7308" h="3131820">
                  <a:moveTo>
                    <a:pt x="0" y="313182"/>
                  </a:moveTo>
                  <a:cubicBezTo>
                    <a:pt x="0" y="140216"/>
                    <a:pt x="140216" y="0"/>
                    <a:pt x="313182" y="0"/>
                  </a:cubicBezTo>
                  <a:lnTo>
                    <a:pt x="3164126" y="0"/>
                  </a:lnTo>
                  <a:cubicBezTo>
                    <a:pt x="3337092" y="0"/>
                    <a:pt x="3477308" y="140216"/>
                    <a:pt x="3477308" y="313182"/>
                  </a:cubicBezTo>
                  <a:lnTo>
                    <a:pt x="3477308" y="2818638"/>
                  </a:lnTo>
                  <a:cubicBezTo>
                    <a:pt x="3477308" y="2991604"/>
                    <a:pt x="3337092" y="3131820"/>
                    <a:pt x="3164126" y="3131820"/>
                  </a:cubicBezTo>
                  <a:lnTo>
                    <a:pt x="313182" y="3131820"/>
                  </a:lnTo>
                  <a:cubicBezTo>
                    <a:pt x="140216" y="3131820"/>
                    <a:pt x="0" y="2991604"/>
                    <a:pt x="0" y="2818638"/>
                  </a:cubicBezTo>
                  <a:lnTo>
                    <a:pt x="0" y="313182"/>
                  </a:lnTo>
                  <a:close/>
                </a:path>
              </a:pathLst>
            </a:custGeom>
            <a:solidFill>
              <a:srgbClr val="0F9ED5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284480" tIns="1537208" rIns="284480" bIns="910844" numCol="1" spcCol="1270" anchor="ctr" anchorCtr="0">
              <a:noAutofit/>
            </a:bodyPr>
            <a:lstStyle/>
            <a:p>
              <a:pPr marL="0" marR="0" lvl="0" indent="0" algn="ctr" defTabSz="1778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rPr>
                <a:t>Gobernanza</a:t>
              </a:r>
            </a:p>
          </p:txBody>
        </p:sp>
        <p:sp>
          <p:nvSpPr>
            <p:cNvPr id="126" name="Elipse 125" descr="Reunión">
              <a:extLst>
                <a:ext uri="{FF2B5EF4-FFF2-40B4-BE49-F238E27FC236}">
                  <a16:creationId xmlns:a16="http://schemas.microsoft.com/office/drawing/2014/main" id="{155F9C12-DD51-8421-4533-3EAFDDEBD1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00372" y="1425576"/>
              <a:ext cx="581479" cy="789574"/>
            </a:xfrm>
            <a:prstGeom prst="ellipse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w="1905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6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27" name="CuadroTexto 126">
            <a:extLst>
              <a:ext uri="{FF2B5EF4-FFF2-40B4-BE49-F238E27FC236}">
                <a16:creationId xmlns:a16="http://schemas.microsoft.com/office/drawing/2014/main" id="{30390819-5102-574F-9FEE-83FE770C60D1}"/>
              </a:ext>
            </a:extLst>
          </p:cNvPr>
          <p:cNvSpPr txBox="1"/>
          <p:nvPr/>
        </p:nvSpPr>
        <p:spPr>
          <a:xfrm>
            <a:off x="243955" y="1925282"/>
            <a:ext cx="1513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</a:rPr>
              <a:t>Criterios</a:t>
            </a:r>
          </a:p>
          <a:p>
            <a:pPr algn="r"/>
            <a:r>
              <a:rPr lang="es-CO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</a:rPr>
              <a:t> ASG</a:t>
            </a: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FD8A208E-6FAB-9FB8-E891-EB561C9ACB6F}"/>
              </a:ext>
            </a:extLst>
          </p:cNvPr>
          <p:cNvSpPr txBox="1"/>
          <p:nvPr/>
        </p:nvSpPr>
        <p:spPr>
          <a:xfrm>
            <a:off x="256616" y="3270450"/>
            <a:ext cx="15400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</a:rPr>
              <a:t>Objetivos de Desarrollo Sostenible</a:t>
            </a:r>
          </a:p>
        </p:txBody>
      </p:sp>
      <p:grpSp>
        <p:nvGrpSpPr>
          <p:cNvPr id="129" name="Grupo 128">
            <a:extLst>
              <a:ext uri="{FF2B5EF4-FFF2-40B4-BE49-F238E27FC236}">
                <a16:creationId xmlns:a16="http://schemas.microsoft.com/office/drawing/2014/main" id="{918DAEA5-E3BC-AF9E-CF9E-B4E7C334EB90}"/>
              </a:ext>
            </a:extLst>
          </p:cNvPr>
          <p:cNvGrpSpPr/>
          <p:nvPr/>
        </p:nvGrpSpPr>
        <p:grpSpPr>
          <a:xfrm>
            <a:off x="2004825" y="3379227"/>
            <a:ext cx="3004764" cy="612000"/>
            <a:chOff x="2004825" y="3594115"/>
            <a:chExt cx="3004764" cy="612000"/>
          </a:xfrm>
        </p:grpSpPr>
        <p:pic>
          <p:nvPicPr>
            <p:cNvPr id="130" name="Imagen 129">
              <a:extLst>
                <a:ext uri="{FF2B5EF4-FFF2-40B4-BE49-F238E27FC236}">
                  <a16:creationId xmlns:a16="http://schemas.microsoft.com/office/drawing/2014/main" id="{AB86786E-F04D-AD31-E06B-1A290977F558}"/>
                </a:ext>
              </a:extLst>
            </p:cNvPr>
            <p:cNvPicPr>
              <a:picLocks/>
            </p:cNvPicPr>
            <p:nvPr/>
          </p:nvPicPr>
          <p:blipFill rotWithShape="1">
            <a:blip r:embed="rId9"/>
            <a:srcRect l="4312" t="4843" r="3447" b="3740"/>
            <a:stretch/>
          </p:blipFill>
          <p:spPr>
            <a:xfrm>
              <a:off x="2004825" y="3594115"/>
              <a:ext cx="624491" cy="61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1" name="Imagen 130">
              <a:extLst>
                <a:ext uri="{FF2B5EF4-FFF2-40B4-BE49-F238E27FC236}">
                  <a16:creationId xmlns:a16="http://schemas.microsoft.com/office/drawing/2014/main" id="{1CF391A5-536C-8549-9686-84C0D15F1FC1}"/>
                </a:ext>
              </a:extLst>
            </p:cNvPr>
            <p:cNvPicPr>
              <a:picLocks/>
            </p:cNvPicPr>
            <p:nvPr/>
          </p:nvPicPr>
          <p:blipFill rotWithShape="1">
            <a:blip r:embed="rId10"/>
            <a:srcRect l="4775" t="4843" r="3935" b="2766"/>
            <a:stretch/>
          </p:blipFill>
          <p:spPr>
            <a:xfrm>
              <a:off x="2802413" y="3594115"/>
              <a:ext cx="612000" cy="61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2" name="Imagen 131">
              <a:extLst>
                <a:ext uri="{FF2B5EF4-FFF2-40B4-BE49-F238E27FC236}">
                  <a16:creationId xmlns:a16="http://schemas.microsoft.com/office/drawing/2014/main" id="{C054F062-5A31-BBBB-47DF-7BB09E877BF1}"/>
                </a:ext>
              </a:extLst>
            </p:cNvPr>
            <p:cNvPicPr>
              <a:picLocks/>
            </p:cNvPicPr>
            <p:nvPr/>
          </p:nvPicPr>
          <p:blipFill rotWithShape="1">
            <a:blip r:embed="rId11"/>
            <a:srcRect l="3844" t="2938" r="3596" b="1903"/>
            <a:stretch/>
          </p:blipFill>
          <p:spPr>
            <a:xfrm>
              <a:off x="3600001" y="3594115"/>
              <a:ext cx="612000" cy="61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3" name="Imagen 132">
              <a:extLst>
                <a:ext uri="{FF2B5EF4-FFF2-40B4-BE49-F238E27FC236}">
                  <a16:creationId xmlns:a16="http://schemas.microsoft.com/office/drawing/2014/main" id="{94D94405-A09F-C63F-7A59-29C15E737562}"/>
                </a:ext>
              </a:extLst>
            </p:cNvPr>
            <p:cNvPicPr>
              <a:picLocks/>
            </p:cNvPicPr>
            <p:nvPr/>
          </p:nvPicPr>
          <p:blipFill rotWithShape="1">
            <a:blip r:embed="rId12"/>
            <a:srcRect l="3081" t="3741" r="2789" b="3656"/>
            <a:stretch/>
          </p:blipFill>
          <p:spPr>
            <a:xfrm>
              <a:off x="4397589" y="3594115"/>
              <a:ext cx="612000" cy="61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4" name="Grupo 133">
            <a:extLst>
              <a:ext uri="{FF2B5EF4-FFF2-40B4-BE49-F238E27FC236}">
                <a16:creationId xmlns:a16="http://schemas.microsoft.com/office/drawing/2014/main" id="{D646EBEC-5FB6-ADF7-FF68-295858B8F0F1}"/>
              </a:ext>
            </a:extLst>
          </p:cNvPr>
          <p:cNvGrpSpPr/>
          <p:nvPr/>
        </p:nvGrpSpPr>
        <p:grpSpPr>
          <a:xfrm>
            <a:off x="9459615" y="3379227"/>
            <a:ext cx="2206081" cy="612000"/>
            <a:chOff x="9459615" y="3609611"/>
            <a:chExt cx="2206081" cy="612000"/>
          </a:xfrm>
        </p:grpSpPr>
        <p:pic>
          <p:nvPicPr>
            <p:cNvPr id="135" name="Imagen 134">
              <a:extLst>
                <a:ext uri="{FF2B5EF4-FFF2-40B4-BE49-F238E27FC236}">
                  <a16:creationId xmlns:a16="http://schemas.microsoft.com/office/drawing/2014/main" id="{D5CB06AE-D65A-595B-43B3-CAED8D7CB76D}"/>
                </a:ext>
              </a:extLst>
            </p:cNvPr>
            <p:cNvPicPr>
              <a:picLocks/>
            </p:cNvPicPr>
            <p:nvPr/>
          </p:nvPicPr>
          <p:blipFill rotWithShape="1">
            <a:blip r:embed="rId13"/>
            <a:srcRect l="5537" t="2451" r="1146" b="4105"/>
            <a:stretch/>
          </p:blipFill>
          <p:spPr>
            <a:xfrm>
              <a:off x="9459615" y="3609611"/>
              <a:ext cx="612000" cy="61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6" name="Imagen 135">
              <a:extLst>
                <a:ext uri="{FF2B5EF4-FFF2-40B4-BE49-F238E27FC236}">
                  <a16:creationId xmlns:a16="http://schemas.microsoft.com/office/drawing/2014/main" id="{9AC45EB8-CCC0-1DC8-19E4-3679A2E7F3D4}"/>
                </a:ext>
              </a:extLst>
            </p:cNvPr>
            <p:cNvPicPr>
              <a:picLocks/>
            </p:cNvPicPr>
            <p:nvPr/>
          </p:nvPicPr>
          <p:blipFill rotWithShape="1">
            <a:blip r:embed="rId14"/>
            <a:srcRect l="2039" t="3078" r="1665" b="3215"/>
            <a:stretch/>
          </p:blipFill>
          <p:spPr>
            <a:xfrm>
              <a:off x="10251699" y="3609611"/>
              <a:ext cx="612000" cy="61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7" name="Imagen 136">
              <a:extLst>
                <a:ext uri="{FF2B5EF4-FFF2-40B4-BE49-F238E27FC236}">
                  <a16:creationId xmlns:a16="http://schemas.microsoft.com/office/drawing/2014/main" id="{351BA79F-684C-638C-F696-D1DE77E05452}"/>
                </a:ext>
              </a:extLst>
            </p:cNvPr>
            <p:cNvPicPr>
              <a:picLocks/>
            </p:cNvPicPr>
            <p:nvPr/>
          </p:nvPicPr>
          <p:blipFill rotWithShape="1">
            <a:blip r:embed="rId15"/>
            <a:srcRect l="2799" t="3741" r="1828" b="2332"/>
            <a:stretch/>
          </p:blipFill>
          <p:spPr>
            <a:xfrm>
              <a:off x="11053696" y="3609611"/>
              <a:ext cx="612000" cy="61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8" name="Grupo 137">
            <a:extLst>
              <a:ext uri="{FF2B5EF4-FFF2-40B4-BE49-F238E27FC236}">
                <a16:creationId xmlns:a16="http://schemas.microsoft.com/office/drawing/2014/main" id="{4506BFE0-19BB-210B-5497-2BBDA8D4D008}"/>
              </a:ext>
            </a:extLst>
          </p:cNvPr>
          <p:cNvGrpSpPr/>
          <p:nvPr/>
        </p:nvGrpSpPr>
        <p:grpSpPr>
          <a:xfrm>
            <a:off x="5301545" y="3034289"/>
            <a:ext cx="3337967" cy="1301877"/>
            <a:chOff x="5301545" y="3140164"/>
            <a:chExt cx="3337967" cy="1301877"/>
          </a:xfrm>
        </p:grpSpPr>
        <p:pic>
          <p:nvPicPr>
            <p:cNvPr id="139" name="Imagen 138">
              <a:extLst>
                <a:ext uri="{FF2B5EF4-FFF2-40B4-BE49-F238E27FC236}">
                  <a16:creationId xmlns:a16="http://schemas.microsoft.com/office/drawing/2014/main" id="{29ABC4C3-E1D0-01DC-CF1D-A06A88F1583C}"/>
                </a:ext>
              </a:extLst>
            </p:cNvPr>
            <p:cNvPicPr>
              <a:picLocks/>
            </p:cNvPicPr>
            <p:nvPr/>
          </p:nvPicPr>
          <p:blipFill rotWithShape="1">
            <a:blip r:embed="rId16"/>
            <a:srcRect l="2782" t="2997" r="1619" b="2193"/>
            <a:stretch/>
          </p:blipFill>
          <p:spPr>
            <a:xfrm>
              <a:off x="7346021" y="3830041"/>
              <a:ext cx="612000" cy="61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0" name="Imagen 139">
              <a:extLst>
                <a:ext uri="{FF2B5EF4-FFF2-40B4-BE49-F238E27FC236}">
                  <a16:creationId xmlns:a16="http://schemas.microsoft.com/office/drawing/2014/main" id="{8C8741EF-D430-41A9-55DA-3D7E6C650147}"/>
                </a:ext>
              </a:extLst>
            </p:cNvPr>
            <p:cNvPicPr>
              <a:picLocks/>
            </p:cNvPicPr>
            <p:nvPr/>
          </p:nvPicPr>
          <p:blipFill rotWithShape="1">
            <a:blip r:embed="rId17"/>
            <a:srcRect l="5713" t="4308" r="5002" b="4851"/>
            <a:stretch/>
          </p:blipFill>
          <p:spPr>
            <a:xfrm>
              <a:off x="5301545" y="3830041"/>
              <a:ext cx="612000" cy="61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1" name="Imagen 140">
              <a:extLst>
                <a:ext uri="{FF2B5EF4-FFF2-40B4-BE49-F238E27FC236}">
                  <a16:creationId xmlns:a16="http://schemas.microsoft.com/office/drawing/2014/main" id="{4C59802B-7D90-31EC-B61A-F11A31E108A9}"/>
                </a:ext>
              </a:extLst>
            </p:cNvPr>
            <p:cNvPicPr>
              <a:picLocks/>
            </p:cNvPicPr>
            <p:nvPr/>
          </p:nvPicPr>
          <p:blipFill rotWithShape="1">
            <a:blip r:embed="rId18"/>
            <a:srcRect l="4175" t="3626" r="1400" b="1428"/>
            <a:stretch/>
          </p:blipFill>
          <p:spPr>
            <a:xfrm>
              <a:off x="5983037" y="3830041"/>
              <a:ext cx="612000" cy="61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2" name="Imagen 141">
              <a:extLst>
                <a:ext uri="{FF2B5EF4-FFF2-40B4-BE49-F238E27FC236}">
                  <a16:creationId xmlns:a16="http://schemas.microsoft.com/office/drawing/2014/main" id="{C0368383-5EAA-9B34-7AED-FB89037441AF}"/>
                </a:ext>
              </a:extLst>
            </p:cNvPr>
            <p:cNvPicPr>
              <a:picLocks/>
            </p:cNvPicPr>
            <p:nvPr/>
          </p:nvPicPr>
          <p:blipFill rotWithShape="1">
            <a:blip r:embed="rId19"/>
            <a:srcRect l="2584" t="3625" r="1403" b="2928"/>
            <a:stretch/>
          </p:blipFill>
          <p:spPr>
            <a:xfrm>
              <a:off x="6664529" y="3830041"/>
              <a:ext cx="612000" cy="61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3" name="Imagen 142">
              <a:extLst>
                <a:ext uri="{FF2B5EF4-FFF2-40B4-BE49-F238E27FC236}">
                  <a16:creationId xmlns:a16="http://schemas.microsoft.com/office/drawing/2014/main" id="{91068F4E-CD16-F66D-9960-0B10EAE6D599}"/>
                </a:ext>
              </a:extLst>
            </p:cNvPr>
            <p:cNvPicPr>
              <a:picLocks/>
            </p:cNvPicPr>
            <p:nvPr/>
          </p:nvPicPr>
          <p:blipFill rotWithShape="1">
            <a:blip r:embed="rId20"/>
            <a:srcRect l="2602" t="3363" r="3209" b="1481"/>
            <a:stretch/>
          </p:blipFill>
          <p:spPr>
            <a:xfrm>
              <a:off x="8027512" y="3830041"/>
              <a:ext cx="612000" cy="61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4" name="Imagen 143">
              <a:extLst>
                <a:ext uri="{FF2B5EF4-FFF2-40B4-BE49-F238E27FC236}">
                  <a16:creationId xmlns:a16="http://schemas.microsoft.com/office/drawing/2014/main" id="{80306628-B26F-C69C-DD8B-DF384A376048}"/>
                </a:ext>
              </a:extLst>
            </p:cNvPr>
            <p:cNvPicPr>
              <a:picLocks/>
            </p:cNvPicPr>
            <p:nvPr/>
          </p:nvPicPr>
          <p:blipFill rotWithShape="1">
            <a:blip r:embed="rId21"/>
            <a:srcRect l="4242" t="4068" r="5653" b="4070"/>
            <a:stretch/>
          </p:blipFill>
          <p:spPr>
            <a:xfrm>
              <a:off x="5301545" y="3140164"/>
              <a:ext cx="612000" cy="61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5" name="Imagen 144">
              <a:extLst>
                <a:ext uri="{FF2B5EF4-FFF2-40B4-BE49-F238E27FC236}">
                  <a16:creationId xmlns:a16="http://schemas.microsoft.com/office/drawing/2014/main" id="{5E46ACA0-784D-7B8E-15FF-6A6EED393C2C}"/>
                </a:ext>
              </a:extLst>
            </p:cNvPr>
            <p:cNvPicPr>
              <a:picLocks/>
            </p:cNvPicPr>
            <p:nvPr/>
          </p:nvPicPr>
          <p:blipFill rotWithShape="1">
            <a:blip r:embed="rId22"/>
            <a:srcRect l="4230" t="4656" r="3548" b="4070"/>
            <a:stretch/>
          </p:blipFill>
          <p:spPr>
            <a:xfrm>
              <a:off x="5983037" y="3140164"/>
              <a:ext cx="612000" cy="61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6" name="Imagen 145">
              <a:extLst>
                <a:ext uri="{FF2B5EF4-FFF2-40B4-BE49-F238E27FC236}">
                  <a16:creationId xmlns:a16="http://schemas.microsoft.com/office/drawing/2014/main" id="{4794B4CF-3674-62EC-F0F6-7F95A80DF4A5}"/>
                </a:ext>
              </a:extLst>
            </p:cNvPr>
            <p:cNvPicPr>
              <a:picLocks/>
            </p:cNvPicPr>
            <p:nvPr/>
          </p:nvPicPr>
          <p:blipFill rotWithShape="1">
            <a:blip r:embed="rId23"/>
            <a:srcRect l="3634" t="4362" r="3469" b="4071"/>
            <a:stretch/>
          </p:blipFill>
          <p:spPr>
            <a:xfrm>
              <a:off x="6664529" y="3140164"/>
              <a:ext cx="612000" cy="61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7" name="Imagen 146">
              <a:extLst>
                <a:ext uri="{FF2B5EF4-FFF2-40B4-BE49-F238E27FC236}">
                  <a16:creationId xmlns:a16="http://schemas.microsoft.com/office/drawing/2014/main" id="{FDB62FDB-D7B4-1C0D-937A-F04033458DBD}"/>
                </a:ext>
              </a:extLst>
            </p:cNvPr>
            <p:cNvPicPr>
              <a:picLocks/>
            </p:cNvPicPr>
            <p:nvPr/>
          </p:nvPicPr>
          <p:blipFill rotWithShape="1">
            <a:blip r:embed="rId24"/>
            <a:srcRect l="4073" t="2790" r="3487" b="5881"/>
            <a:stretch/>
          </p:blipFill>
          <p:spPr>
            <a:xfrm>
              <a:off x="8027512" y="3140164"/>
              <a:ext cx="612000" cy="61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8" name="Imagen 147">
              <a:extLst>
                <a:ext uri="{FF2B5EF4-FFF2-40B4-BE49-F238E27FC236}">
                  <a16:creationId xmlns:a16="http://schemas.microsoft.com/office/drawing/2014/main" id="{3E959C77-D6EA-DF58-8B39-1DF860E8D4AA}"/>
                </a:ext>
              </a:extLst>
            </p:cNvPr>
            <p:cNvPicPr>
              <a:picLocks/>
            </p:cNvPicPr>
            <p:nvPr/>
          </p:nvPicPr>
          <p:blipFill rotWithShape="1">
            <a:blip r:embed="rId25"/>
            <a:srcRect l="3632" t="4070" r="2620" b="4070"/>
            <a:stretch/>
          </p:blipFill>
          <p:spPr>
            <a:xfrm>
              <a:off x="7346021" y="3140164"/>
              <a:ext cx="612000" cy="61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9" name="CuadroTexto 148">
            <a:extLst>
              <a:ext uri="{FF2B5EF4-FFF2-40B4-BE49-F238E27FC236}">
                <a16:creationId xmlns:a16="http://schemas.microsoft.com/office/drawing/2014/main" id="{A480B43B-8A89-189A-FBAF-F74A7DB31F6C}"/>
              </a:ext>
            </a:extLst>
          </p:cNvPr>
          <p:cNvSpPr txBox="1"/>
          <p:nvPr/>
        </p:nvSpPr>
        <p:spPr>
          <a:xfrm>
            <a:off x="260056" y="5133351"/>
            <a:ext cx="1569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</a:rPr>
              <a:t>Materialidad</a:t>
            </a:r>
          </a:p>
          <a:p>
            <a:pPr algn="r"/>
            <a:r>
              <a:rPr lang="es-CO" dirty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</a:rPr>
              <a:t>Grupo EPM</a:t>
            </a:r>
          </a:p>
        </p:txBody>
      </p:sp>
      <p:pic>
        <p:nvPicPr>
          <p:cNvPr id="151" name="Imagen 150">
            <a:extLst>
              <a:ext uri="{FF2B5EF4-FFF2-40B4-BE49-F238E27FC236}">
                <a16:creationId xmlns:a16="http://schemas.microsoft.com/office/drawing/2014/main" id="{759EC159-EED8-08A9-5590-E8F6EC5A110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364553" y="6268986"/>
            <a:ext cx="459388" cy="46799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2" name="CuadroTexto 151">
            <a:extLst>
              <a:ext uri="{FF2B5EF4-FFF2-40B4-BE49-F238E27FC236}">
                <a16:creationId xmlns:a16="http://schemas.microsoft.com/office/drawing/2014/main" id="{6C09F2C8-319B-71A9-C604-B1115E7E87BA}"/>
              </a:ext>
            </a:extLst>
          </p:cNvPr>
          <p:cNvSpPr txBox="1"/>
          <p:nvPr/>
        </p:nvSpPr>
        <p:spPr>
          <a:xfrm>
            <a:off x="2863128" y="6356792"/>
            <a:ext cx="201008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Agua y biodiversidad</a:t>
            </a:r>
          </a:p>
        </p:txBody>
      </p:sp>
      <p:pic>
        <p:nvPicPr>
          <p:cNvPr id="154" name="Imagen 153">
            <a:extLst>
              <a:ext uri="{FF2B5EF4-FFF2-40B4-BE49-F238E27FC236}">
                <a16:creationId xmlns:a16="http://schemas.microsoft.com/office/drawing/2014/main" id="{317E29EB-68D3-5BD3-42C8-03B5EAADB25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348746" y="4951388"/>
            <a:ext cx="491003" cy="480347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5" name="CuadroTexto 154">
            <a:extLst>
              <a:ext uri="{FF2B5EF4-FFF2-40B4-BE49-F238E27FC236}">
                <a16:creationId xmlns:a16="http://schemas.microsoft.com/office/drawing/2014/main" id="{038A5519-CAE6-30DD-AC66-71EE44E398EE}"/>
              </a:ext>
            </a:extLst>
          </p:cNvPr>
          <p:cNvSpPr txBox="1"/>
          <p:nvPr/>
        </p:nvSpPr>
        <p:spPr>
          <a:xfrm>
            <a:off x="2903641" y="4972443"/>
            <a:ext cx="101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Cambio climático</a:t>
            </a:r>
          </a:p>
        </p:txBody>
      </p:sp>
      <p:pic>
        <p:nvPicPr>
          <p:cNvPr id="157" name="Imagen 156">
            <a:extLst>
              <a:ext uri="{FF2B5EF4-FFF2-40B4-BE49-F238E27FC236}">
                <a16:creationId xmlns:a16="http://schemas.microsoft.com/office/drawing/2014/main" id="{0A13CAD4-D7FD-7529-B055-53E5514025F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351305" y="5637463"/>
            <a:ext cx="485885" cy="468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8" name="CuadroTexto 157">
            <a:extLst>
              <a:ext uri="{FF2B5EF4-FFF2-40B4-BE49-F238E27FC236}">
                <a16:creationId xmlns:a16="http://schemas.microsoft.com/office/drawing/2014/main" id="{331693CE-DAA3-A2A9-9EB6-201E014010A4}"/>
              </a:ext>
            </a:extLst>
          </p:cNvPr>
          <p:cNvSpPr txBox="1"/>
          <p:nvPr/>
        </p:nvSpPr>
        <p:spPr>
          <a:xfrm>
            <a:off x="2889282" y="5648118"/>
            <a:ext cx="11076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Energías renovables</a:t>
            </a:r>
          </a:p>
        </p:txBody>
      </p:sp>
      <p:pic>
        <p:nvPicPr>
          <p:cNvPr id="160" name="Imagen 159">
            <a:extLst>
              <a:ext uri="{FF2B5EF4-FFF2-40B4-BE49-F238E27FC236}">
                <a16:creationId xmlns:a16="http://schemas.microsoft.com/office/drawing/2014/main" id="{C1AF2EFF-82B2-64B9-211F-00F7EDC1A9E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724993" y="5597569"/>
            <a:ext cx="510168" cy="468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1" name="CuadroTexto 160">
            <a:extLst>
              <a:ext uri="{FF2B5EF4-FFF2-40B4-BE49-F238E27FC236}">
                <a16:creationId xmlns:a16="http://schemas.microsoft.com/office/drawing/2014/main" id="{7E942845-F7AB-6222-C261-7CB34D7094BA}"/>
              </a:ext>
            </a:extLst>
          </p:cNvPr>
          <p:cNvSpPr txBox="1"/>
          <p:nvPr/>
        </p:nvSpPr>
        <p:spPr>
          <a:xfrm>
            <a:off x="10395083" y="5641299"/>
            <a:ext cx="157295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Transparencia</a:t>
            </a:r>
          </a:p>
        </p:txBody>
      </p:sp>
      <p:pic>
        <p:nvPicPr>
          <p:cNvPr id="163" name="Imagen 162">
            <a:extLst>
              <a:ext uri="{FF2B5EF4-FFF2-40B4-BE49-F238E27FC236}">
                <a16:creationId xmlns:a16="http://schemas.microsoft.com/office/drawing/2014/main" id="{DC173578-3227-999D-33B2-6F64A4D8926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729244" y="6197243"/>
            <a:ext cx="501667" cy="468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4" name="CuadroTexto 163">
            <a:extLst>
              <a:ext uri="{FF2B5EF4-FFF2-40B4-BE49-F238E27FC236}">
                <a16:creationId xmlns:a16="http://schemas.microsoft.com/office/drawing/2014/main" id="{16839F84-05E5-5ADC-622D-ABB3169B7AAB}"/>
              </a:ext>
            </a:extLst>
          </p:cNvPr>
          <p:cNvSpPr txBox="1"/>
          <p:nvPr/>
        </p:nvSpPr>
        <p:spPr>
          <a:xfrm>
            <a:off x="10462547" y="6209267"/>
            <a:ext cx="13154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Solidez financiera</a:t>
            </a:r>
          </a:p>
        </p:txBody>
      </p:sp>
      <p:sp>
        <p:nvSpPr>
          <p:cNvPr id="166" name="CuadroTexto 165">
            <a:extLst>
              <a:ext uri="{FF2B5EF4-FFF2-40B4-BE49-F238E27FC236}">
                <a16:creationId xmlns:a16="http://schemas.microsoft.com/office/drawing/2014/main" id="{AF4FB496-EA56-1A9E-3FFF-DA33E6B9CB5E}"/>
              </a:ext>
            </a:extLst>
          </p:cNvPr>
          <p:cNvSpPr txBox="1"/>
          <p:nvPr/>
        </p:nvSpPr>
        <p:spPr>
          <a:xfrm>
            <a:off x="10410785" y="4947140"/>
            <a:ext cx="12699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Gobierno</a:t>
            </a:r>
          </a:p>
          <a:p>
            <a:r>
              <a:rPr lang="es-CO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corporativo</a:t>
            </a:r>
          </a:p>
        </p:txBody>
      </p:sp>
      <p:pic>
        <p:nvPicPr>
          <p:cNvPr id="167" name="Imagen 166">
            <a:extLst>
              <a:ext uri="{FF2B5EF4-FFF2-40B4-BE49-F238E27FC236}">
                <a16:creationId xmlns:a16="http://schemas.microsoft.com/office/drawing/2014/main" id="{EB4F45F4-A16C-4456-B60A-613D6897AA1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724993" y="4947479"/>
            <a:ext cx="510168" cy="46345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8" name="Grupo 167">
            <a:extLst>
              <a:ext uri="{FF2B5EF4-FFF2-40B4-BE49-F238E27FC236}">
                <a16:creationId xmlns:a16="http://schemas.microsoft.com/office/drawing/2014/main" id="{3AA1EB84-973E-BE87-A82E-AFA2DC72B305}"/>
              </a:ext>
            </a:extLst>
          </p:cNvPr>
          <p:cNvGrpSpPr/>
          <p:nvPr/>
        </p:nvGrpSpPr>
        <p:grpSpPr>
          <a:xfrm>
            <a:off x="5282637" y="5531716"/>
            <a:ext cx="1827956" cy="521975"/>
            <a:chOff x="193582" y="1158577"/>
            <a:chExt cx="2980484" cy="851082"/>
          </a:xfrm>
        </p:grpSpPr>
        <p:pic>
          <p:nvPicPr>
            <p:cNvPr id="169" name="Imagen 168">
              <a:extLst>
                <a:ext uri="{FF2B5EF4-FFF2-40B4-BE49-F238E27FC236}">
                  <a16:creationId xmlns:a16="http://schemas.microsoft.com/office/drawing/2014/main" id="{99487D66-DD22-D826-CAEB-4AAACFD7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93582" y="1158577"/>
              <a:ext cx="753099" cy="763076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0" name="CuadroTexto 169">
              <a:extLst>
                <a:ext uri="{FF2B5EF4-FFF2-40B4-BE49-F238E27FC236}">
                  <a16:creationId xmlns:a16="http://schemas.microsoft.com/office/drawing/2014/main" id="{3689C006-3332-7F03-1AD8-C8AEEB490DCE}"/>
                </a:ext>
              </a:extLst>
            </p:cNvPr>
            <p:cNvSpPr txBox="1"/>
            <p:nvPr/>
          </p:nvSpPr>
          <p:spPr>
            <a:xfrm>
              <a:off x="986046" y="1206729"/>
              <a:ext cx="2188020" cy="802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</a:rPr>
                <a:t>Acceso y </a:t>
              </a:r>
              <a:r>
                <a:rPr lang="es-CO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</a:rPr>
                <a:t>comprabilidad</a:t>
              </a:r>
              <a:endParaRPr lang="es-CO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172" name="Imagen 171">
            <a:extLst>
              <a:ext uri="{FF2B5EF4-FFF2-40B4-BE49-F238E27FC236}">
                <a16:creationId xmlns:a16="http://schemas.microsoft.com/office/drawing/2014/main" id="{19EDFE42-6471-DFAD-BBDF-05146867EAB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259009" y="6181181"/>
            <a:ext cx="522417" cy="46799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3" name="CuadroTexto 172">
            <a:extLst>
              <a:ext uri="{FF2B5EF4-FFF2-40B4-BE49-F238E27FC236}">
                <a16:creationId xmlns:a16="http://schemas.microsoft.com/office/drawing/2014/main" id="{0CA0137A-CF99-3F7B-72B2-DEA9AB7A08DD}"/>
              </a:ext>
            </a:extLst>
          </p:cNvPr>
          <p:cNvSpPr txBox="1"/>
          <p:nvPr/>
        </p:nvSpPr>
        <p:spPr>
          <a:xfrm>
            <a:off x="5815328" y="6216554"/>
            <a:ext cx="26940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Calidad y seguridad de los productos y servicios</a:t>
            </a:r>
          </a:p>
        </p:txBody>
      </p:sp>
      <p:grpSp>
        <p:nvGrpSpPr>
          <p:cNvPr id="174" name="Grupo 173">
            <a:extLst>
              <a:ext uri="{FF2B5EF4-FFF2-40B4-BE49-F238E27FC236}">
                <a16:creationId xmlns:a16="http://schemas.microsoft.com/office/drawing/2014/main" id="{D7B2F876-4318-1307-098E-38B5454CA8B5}"/>
              </a:ext>
            </a:extLst>
          </p:cNvPr>
          <p:cNvGrpSpPr/>
          <p:nvPr/>
        </p:nvGrpSpPr>
        <p:grpSpPr>
          <a:xfrm>
            <a:off x="7033947" y="5512271"/>
            <a:ext cx="1885677" cy="692497"/>
            <a:chOff x="173884" y="4438610"/>
            <a:chExt cx="2881649" cy="1129118"/>
          </a:xfrm>
        </p:grpSpPr>
        <p:pic>
          <p:nvPicPr>
            <p:cNvPr id="175" name="Imagen 174">
              <a:extLst>
                <a:ext uri="{FF2B5EF4-FFF2-40B4-BE49-F238E27FC236}">
                  <a16:creationId xmlns:a16="http://schemas.microsoft.com/office/drawing/2014/main" id="{D934F496-0870-7E55-50C1-16A254CF8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73884" y="4551257"/>
              <a:ext cx="829866" cy="763075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6" name="CuadroTexto 175">
              <a:extLst>
                <a:ext uri="{FF2B5EF4-FFF2-40B4-BE49-F238E27FC236}">
                  <a16:creationId xmlns:a16="http://schemas.microsoft.com/office/drawing/2014/main" id="{0BBE4D29-F339-C5A1-CA02-17BB269B5218}"/>
                </a:ext>
              </a:extLst>
            </p:cNvPr>
            <p:cNvSpPr txBox="1"/>
            <p:nvPr/>
          </p:nvSpPr>
          <p:spPr>
            <a:xfrm>
              <a:off x="994482" y="4438610"/>
              <a:ext cx="2061051" cy="1129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</a:rPr>
                <a:t>Bienestar laboral y adaptabilidad</a:t>
              </a:r>
            </a:p>
          </p:txBody>
        </p:sp>
      </p:grpSp>
      <p:grpSp>
        <p:nvGrpSpPr>
          <p:cNvPr id="177" name="Grupo 176">
            <a:extLst>
              <a:ext uri="{FF2B5EF4-FFF2-40B4-BE49-F238E27FC236}">
                <a16:creationId xmlns:a16="http://schemas.microsoft.com/office/drawing/2014/main" id="{A6FF319C-494E-7281-A832-9B847AA62E3A}"/>
              </a:ext>
            </a:extLst>
          </p:cNvPr>
          <p:cNvGrpSpPr/>
          <p:nvPr/>
        </p:nvGrpSpPr>
        <p:grpSpPr>
          <a:xfrm>
            <a:off x="7066079" y="4972443"/>
            <a:ext cx="1444746" cy="516439"/>
            <a:chOff x="4175987" y="1107247"/>
            <a:chExt cx="2602101" cy="842053"/>
          </a:xfrm>
        </p:grpSpPr>
        <p:pic>
          <p:nvPicPr>
            <p:cNvPr id="178" name="Imagen 177">
              <a:extLst>
                <a:ext uri="{FF2B5EF4-FFF2-40B4-BE49-F238E27FC236}">
                  <a16:creationId xmlns:a16="http://schemas.microsoft.com/office/drawing/2014/main" id="{7F625FE1-5A22-6F01-EFF9-8FF53F355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4175987" y="1107247"/>
              <a:ext cx="847342" cy="763074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9" name="CuadroTexto 178">
              <a:extLst>
                <a:ext uri="{FF2B5EF4-FFF2-40B4-BE49-F238E27FC236}">
                  <a16:creationId xmlns:a16="http://schemas.microsoft.com/office/drawing/2014/main" id="{B90989FE-A607-5F5F-151E-DF0B8A6C4D2F}"/>
                </a:ext>
              </a:extLst>
            </p:cNvPr>
            <p:cNvSpPr txBox="1"/>
            <p:nvPr/>
          </p:nvSpPr>
          <p:spPr>
            <a:xfrm>
              <a:off x="5045200" y="1146372"/>
              <a:ext cx="1732888" cy="802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</a:rPr>
                <a:t>Derechos </a:t>
              </a:r>
            </a:p>
            <a:p>
              <a:r>
                <a:rPr lang="es-CO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</a:rPr>
                <a:t>Humanos</a:t>
              </a:r>
            </a:p>
          </p:txBody>
        </p:sp>
      </p:grpSp>
      <p:pic>
        <p:nvPicPr>
          <p:cNvPr id="181" name="Imagen 180">
            <a:extLst>
              <a:ext uri="{FF2B5EF4-FFF2-40B4-BE49-F238E27FC236}">
                <a16:creationId xmlns:a16="http://schemas.microsoft.com/office/drawing/2014/main" id="{D6B8B5EE-F2D1-28E6-0FF2-8792DA43B20E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252700" y="4951388"/>
            <a:ext cx="522418" cy="468000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2" name="CuadroTexto 181">
            <a:extLst>
              <a:ext uri="{FF2B5EF4-FFF2-40B4-BE49-F238E27FC236}">
                <a16:creationId xmlns:a16="http://schemas.microsoft.com/office/drawing/2014/main" id="{9C6C3BB1-7CE9-B10E-38D6-39B3938930FA}"/>
              </a:ext>
            </a:extLst>
          </p:cNvPr>
          <p:cNvSpPr txBox="1"/>
          <p:nvPr/>
        </p:nvSpPr>
        <p:spPr>
          <a:xfrm>
            <a:off x="5795322" y="4951750"/>
            <a:ext cx="1274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Tecnología e innovación</a:t>
            </a:r>
          </a:p>
        </p:txBody>
      </p:sp>
      <p:cxnSp>
        <p:nvCxnSpPr>
          <p:cNvPr id="183" name="Conector recto 182">
            <a:extLst>
              <a:ext uri="{FF2B5EF4-FFF2-40B4-BE49-F238E27FC236}">
                <a16:creationId xmlns:a16="http://schemas.microsoft.com/office/drawing/2014/main" id="{64DE6C3C-9127-5D76-8333-CF110C44838E}"/>
              </a:ext>
            </a:extLst>
          </p:cNvPr>
          <p:cNvCxnSpPr>
            <a:cxnSpLocks/>
          </p:cNvCxnSpPr>
          <p:nvPr/>
        </p:nvCxnSpPr>
        <p:spPr>
          <a:xfrm>
            <a:off x="445770" y="2888268"/>
            <a:ext cx="11651637" cy="0"/>
          </a:xfrm>
          <a:prstGeom prst="line">
            <a:avLst/>
          </a:prstGeom>
          <a:noFill/>
          <a:ln w="19050" cap="flat" cmpd="sng" algn="ctr">
            <a:solidFill>
              <a:srgbClr val="4EA72E"/>
            </a:solidFill>
            <a:prstDash val="solid"/>
            <a:miter lim="800000"/>
          </a:ln>
          <a:effectLst/>
        </p:spPr>
      </p:cxnSp>
      <p:cxnSp>
        <p:nvCxnSpPr>
          <p:cNvPr id="184" name="Conector recto 183">
            <a:extLst>
              <a:ext uri="{FF2B5EF4-FFF2-40B4-BE49-F238E27FC236}">
                <a16:creationId xmlns:a16="http://schemas.microsoft.com/office/drawing/2014/main" id="{CAC782AF-031F-8A90-313D-72D54B2FF267}"/>
              </a:ext>
            </a:extLst>
          </p:cNvPr>
          <p:cNvCxnSpPr>
            <a:cxnSpLocks/>
          </p:cNvCxnSpPr>
          <p:nvPr/>
        </p:nvCxnSpPr>
        <p:spPr>
          <a:xfrm>
            <a:off x="445770" y="4858035"/>
            <a:ext cx="11567990" cy="0"/>
          </a:xfrm>
          <a:prstGeom prst="line">
            <a:avLst/>
          </a:prstGeom>
          <a:noFill/>
          <a:ln w="19050" cap="flat" cmpd="sng" algn="ctr">
            <a:solidFill>
              <a:srgbClr val="4EA72E"/>
            </a:solidFill>
            <a:prstDash val="solid"/>
            <a:miter lim="800000"/>
          </a:ln>
          <a:effectLst/>
        </p:spPr>
      </p:cxnSp>
      <p:cxnSp>
        <p:nvCxnSpPr>
          <p:cNvPr id="185" name="Conector recto 184">
            <a:extLst>
              <a:ext uri="{FF2B5EF4-FFF2-40B4-BE49-F238E27FC236}">
                <a16:creationId xmlns:a16="http://schemas.microsoft.com/office/drawing/2014/main" id="{033ADBE8-BD69-B5AB-F319-1419290AEFD8}"/>
              </a:ext>
            </a:extLst>
          </p:cNvPr>
          <p:cNvCxnSpPr>
            <a:cxnSpLocks/>
          </p:cNvCxnSpPr>
          <p:nvPr/>
        </p:nvCxnSpPr>
        <p:spPr>
          <a:xfrm>
            <a:off x="8797160" y="1635229"/>
            <a:ext cx="0" cy="5078396"/>
          </a:xfrm>
          <a:prstGeom prst="line">
            <a:avLst/>
          </a:prstGeom>
          <a:noFill/>
          <a:ln w="19050" cap="flat" cmpd="sng" algn="ctr">
            <a:solidFill>
              <a:srgbClr val="4EA72E"/>
            </a:solidFill>
            <a:prstDash val="solid"/>
            <a:miter lim="800000"/>
          </a:ln>
          <a:effectLst/>
        </p:spPr>
      </p:cxnSp>
      <p:cxnSp>
        <p:nvCxnSpPr>
          <p:cNvPr id="186" name="Conector recto 185">
            <a:extLst>
              <a:ext uri="{FF2B5EF4-FFF2-40B4-BE49-F238E27FC236}">
                <a16:creationId xmlns:a16="http://schemas.microsoft.com/office/drawing/2014/main" id="{C6D5DE88-0C11-882D-EFB3-DF2820896C2F}"/>
              </a:ext>
            </a:extLst>
          </p:cNvPr>
          <p:cNvCxnSpPr>
            <a:cxnSpLocks/>
          </p:cNvCxnSpPr>
          <p:nvPr/>
        </p:nvCxnSpPr>
        <p:spPr>
          <a:xfrm>
            <a:off x="1796658" y="1580730"/>
            <a:ext cx="0" cy="5078396"/>
          </a:xfrm>
          <a:prstGeom prst="line">
            <a:avLst/>
          </a:prstGeom>
          <a:noFill/>
          <a:ln w="19050" cap="flat" cmpd="sng" algn="ctr">
            <a:solidFill>
              <a:srgbClr val="4EA72E"/>
            </a:solidFill>
            <a:prstDash val="solid"/>
            <a:miter lim="800000"/>
          </a:ln>
          <a:effectLst/>
        </p:spPr>
      </p:cxnSp>
      <p:cxnSp>
        <p:nvCxnSpPr>
          <p:cNvPr id="187" name="Conector recto 186">
            <a:extLst>
              <a:ext uri="{FF2B5EF4-FFF2-40B4-BE49-F238E27FC236}">
                <a16:creationId xmlns:a16="http://schemas.microsoft.com/office/drawing/2014/main" id="{3F620FB7-8F06-B73B-8426-E900D080EEF7}"/>
              </a:ext>
            </a:extLst>
          </p:cNvPr>
          <p:cNvCxnSpPr>
            <a:cxnSpLocks/>
          </p:cNvCxnSpPr>
          <p:nvPr/>
        </p:nvCxnSpPr>
        <p:spPr>
          <a:xfrm>
            <a:off x="5139560" y="1635229"/>
            <a:ext cx="0" cy="5078396"/>
          </a:xfrm>
          <a:prstGeom prst="line">
            <a:avLst/>
          </a:prstGeom>
          <a:noFill/>
          <a:ln w="19050" cap="flat" cmpd="sng" algn="ctr">
            <a:solidFill>
              <a:srgbClr val="4EA72E"/>
            </a:solidFill>
            <a:prstDash val="solid"/>
            <a:miter lim="800000"/>
          </a:ln>
          <a:effectLst/>
        </p:spPr>
      </p:cxnSp>
      <p:sp>
        <p:nvSpPr>
          <p:cNvPr id="189" name="CuadroTexto 188">
            <a:extLst>
              <a:ext uri="{FF2B5EF4-FFF2-40B4-BE49-F238E27FC236}">
                <a16:creationId xmlns:a16="http://schemas.microsoft.com/office/drawing/2014/main" id="{E32399AD-2D74-3235-9663-B5A89C2611A1}"/>
              </a:ext>
            </a:extLst>
          </p:cNvPr>
          <p:cNvSpPr txBox="1"/>
          <p:nvPr/>
        </p:nvSpPr>
        <p:spPr>
          <a:xfrm>
            <a:off x="872925" y="1017354"/>
            <a:ext cx="6097604" cy="4801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CO" sz="28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</a:rPr>
              <a:t>Tipos de informe - Contenido </a:t>
            </a:r>
          </a:p>
        </p:txBody>
      </p:sp>
      <p:pic>
        <p:nvPicPr>
          <p:cNvPr id="190" name="Imagen 189" descr="Icono&#10;&#10;Descripción generada automáticamente">
            <a:extLst>
              <a:ext uri="{FF2B5EF4-FFF2-40B4-BE49-F238E27FC236}">
                <a16:creationId xmlns:a16="http://schemas.microsoft.com/office/drawing/2014/main" id="{0EA7C270-0E76-640C-E323-88DB04D95581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4" y="129792"/>
            <a:ext cx="2772076" cy="576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2335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50EBB6A-D6D3-45EE-8F8E-8D6F416D6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76" y="1732505"/>
            <a:ext cx="4328809" cy="3221665"/>
          </a:xfrm>
        </p:spPr>
        <p:txBody>
          <a:bodyPr/>
          <a:lstStyle/>
          <a:p>
            <a:r>
              <a:rPr lang="es-CO" dirty="0">
                <a:latin typeface="Arial Rounded MT Bold" panose="020F0704030504030204" pitchFamily="34" charset="0"/>
              </a:rPr>
              <a:t>Tipos de informe Propósito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0FB9E41-FD08-ED81-C4F7-902FC4018E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080465"/>
              </p:ext>
            </p:extLst>
          </p:nvPr>
        </p:nvGraphicFramePr>
        <p:xfrm>
          <a:off x="4976580" y="1379702"/>
          <a:ext cx="6664039" cy="4253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ítulo 5">
            <a:extLst>
              <a:ext uri="{FF2B5EF4-FFF2-40B4-BE49-F238E27FC236}">
                <a16:creationId xmlns:a16="http://schemas.microsoft.com/office/drawing/2014/main" id="{8388EE30-638E-5400-EF36-C7B3DAF75559}"/>
              </a:ext>
            </a:extLst>
          </p:cNvPr>
          <p:cNvSpPr txBox="1">
            <a:spLocks/>
          </p:cNvSpPr>
          <p:nvPr/>
        </p:nvSpPr>
        <p:spPr>
          <a:xfrm>
            <a:off x="6691816" y="3013646"/>
            <a:ext cx="3233565" cy="1297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s-CO" sz="2800" dirty="0">
                <a:solidFill>
                  <a:srgbClr val="7BD300"/>
                </a:solidFill>
              </a:rPr>
              <a:t>confiable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92413C3-EB29-213C-F921-BD1D2B7FA7BC}"/>
              </a:ext>
            </a:extLst>
          </p:cNvPr>
          <p:cNvSpPr txBox="1">
            <a:spLocks/>
          </p:cNvSpPr>
          <p:nvPr/>
        </p:nvSpPr>
        <p:spPr>
          <a:xfrm>
            <a:off x="4556863" y="1231938"/>
            <a:ext cx="3023786" cy="1146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Rounded MT Bold" panose="020F0704030504030204" pitchFamily="34" charset="77"/>
                <a:ea typeface="+mj-ea"/>
                <a:cs typeface="+mj-cs"/>
              </a:rPr>
              <a:t>oportuno </a:t>
            </a:r>
          </a:p>
        </p:txBody>
      </p:sp>
      <p:sp>
        <p:nvSpPr>
          <p:cNvPr id="7" name="Título 5">
            <a:extLst>
              <a:ext uri="{FF2B5EF4-FFF2-40B4-BE49-F238E27FC236}">
                <a16:creationId xmlns:a16="http://schemas.microsoft.com/office/drawing/2014/main" id="{AD1DF13E-6D94-678C-BE4A-40D78FB11915}"/>
              </a:ext>
            </a:extLst>
          </p:cNvPr>
          <p:cNvSpPr txBox="1">
            <a:spLocks/>
          </p:cNvSpPr>
          <p:nvPr/>
        </p:nvSpPr>
        <p:spPr>
          <a:xfrm>
            <a:off x="7596728" y="5560739"/>
            <a:ext cx="3233565" cy="1297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Rounded MT Bold" panose="020F0704030504030204" pitchFamily="34" charset="77"/>
                <a:ea typeface="+mj-ea"/>
                <a:cs typeface="+mj-cs"/>
              </a:rPr>
              <a:t>cercano</a:t>
            </a:r>
          </a:p>
        </p:txBody>
      </p:sp>
      <p:sp>
        <p:nvSpPr>
          <p:cNvPr id="10" name="Título 5">
            <a:extLst>
              <a:ext uri="{FF2B5EF4-FFF2-40B4-BE49-F238E27FC236}">
                <a16:creationId xmlns:a16="http://schemas.microsoft.com/office/drawing/2014/main" id="{A679437E-0B61-B901-AA09-7B25A566D9B4}"/>
              </a:ext>
            </a:extLst>
          </p:cNvPr>
          <p:cNvSpPr txBox="1">
            <a:spLocks/>
          </p:cNvSpPr>
          <p:nvPr/>
        </p:nvSpPr>
        <p:spPr>
          <a:xfrm>
            <a:off x="9100332" y="1225280"/>
            <a:ext cx="3233565" cy="1297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 Rounded MT Bold" panose="020F0704030504030204" pitchFamily="34" charset="77"/>
                <a:ea typeface="+mj-ea"/>
                <a:cs typeface="+mj-cs"/>
              </a:rPr>
              <a:t>transparente</a:t>
            </a:r>
          </a:p>
        </p:txBody>
      </p:sp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684FDF22-434C-83D4-CB40-DC85087F717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652" y="6283687"/>
            <a:ext cx="2772076" cy="576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093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5">
            <a:extLst>
              <a:ext uri="{FF2B5EF4-FFF2-40B4-BE49-F238E27FC236}">
                <a16:creationId xmlns:a16="http://schemas.microsoft.com/office/drawing/2014/main" id="{DF48C76A-AFE0-9BD5-B049-75725853A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404" y="1143452"/>
            <a:ext cx="6434643" cy="685469"/>
          </a:xfr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CO" sz="28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ea typeface="+mn-ea"/>
                <a:cs typeface="+mn-cs"/>
              </a:rPr>
              <a:t>Usuarios y grupos de interés</a:t>
            </a:r>
            <a:endParaRPr lang="es-CO" sz="2800" kern="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E881F21-C608-3D8C-BC99-1A9794568AC0}"/>
              </a:ext>
            </a:extLst>
          </p:cNvPr>
          <p:cNvGrpSpPr/>
          <p:nvPr/>
        </p:nvGrpSpPr>
        <p:grpSpPr>
          <a:xfrm>
            <a:off x="1839773" y="2062695"/>
            <a:ext cx="7320904" cy="4684644"/>
            <a:chOff x="608231" y="1766900"/>
            <a:chExt cx="7320904" cy="4381668"/>
          </a:xfrm>
        </p:grpSpPr>
        <p:sp>
          <p:nvSpPr>
            <p:cNvPr id="3" name="Rectángulo redondeado 65">
              <a:extLst>
                <a:ext uri="{FF2B5EF4-FFF2-40B4-BE49-F238E27FC236}">
                  <a16:creationId xmlns:a16="http://schemas.microsoft.com/office/drawing/2014/main" id="{3E227A57-33C6-1007-967D-500107B01115}"/>
                </a:ext>
              </a:extLst>
            </p:cNvPr>
            <p:cNvSpPr/>
            <p:nvPr/>
          </p:nvSpPr>
          <p:spPr>
            <a:xfrm>
              <a:off x="635862" y="4797954"/>
              <a:ext cx="7293273" cy="1350614"/>
            </a:xfrm>
            <a:prstGeom prst="roundRect">
              <a:avLst>
                <a:gd name="adj" fmla="val 16757"/>
              </a:avLst>
            </a:prstGeom>
            <a:solidFill>
              <a:srgbClr val="007934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>
                <a:tabLst>
                  <a:tab pos="450850" algn="l"/>
                </a:tabLst>
                <a:defRPr/>
              </a:pPr>
              <a:r>
                <a:rPr lang="es-CO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	Estado </a:t>
              </a:r>
            </a:p>
            <a:p>
              <a:pPr marL="827088" indent="-285750">
                <a:buFontTx/>
                <a:buChar char="-"/>
                <a:tabLst>
                  <a:tab pos="450850" algn="l"/>
                </a:tabLst>
                <a:defRPr/>
              </a:pPr>
              <a:r>
                <a:rPr lang="es-CO" sz="120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Autoridades ambientales</a:t>
              </a:r>
            </a:p>
            <a:p>
              <a:pPr marL="827088" indent="-285750">
                <a:buFontTx/>
                <a:buChar char="-"/>
                <a:tabLst>
                  <a:tab pos="450850" algn="l"/>
                </a:tabLst>
                <a:defRPr/>
              </a:pPr>
              <a:r>
                <a:rPr lang="es-CO" sz="120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Autoridades territoriales, viales y uso del espacio público </a:t>
              </a:r>
            </a:p>
            <a:p>
              <a:pPr marL="827088" indent="-285750">
                <a:buFontTx/>
                <a:buChar char="-"/>
                <a:tabLst>
                  <a:tab pos="450850" algn="l"/>
                </a:tabLst>
                <a:defRPr/>
              </a:pPr>
              <a:r>
                <a:rPr lang="es-CO" sz="120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Gobierno  </a:t>
              </a:r>
            </a:p>
            <a:p>
              <a:pPr marL="827088" indent="-285750">
                <a:buFontTx/>
                <a:buChar char="-"/>
                <a:tabLst>
                  <a:tab pos="450850" algn="l"/>
                </a:tabLst>
                <a:defRPr/>
              </a:pPr>
              <a:r>
                <a:rPr lang="es-CO" sz="120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Entes de control</a:t>
              </a:r>
            </a:p>
            <a:p>
              <a:pPr marL="827088" indent="-285750">
                <a:buFontTx/>
                <a:buChar char="-"/>
                <a:tabLst>
                  <a:tab pos="450850" algn="l"/>
                </a:tabLst>
                <a:defRPr/>
              </a:pPr>
              <a:r>
                <a:rPr lang="es-CO" sz="120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Entes reguladores</a:t>
              </a:r>
            </a:p>
          </p:txBody>
        </p:sp>
        <p:sp>
          <p:nvSpPr>
            <p:cNvPr id="6" name="Rectángulo redondeado 65">
              <a:extLst>
                <a:ext uri="{FF2B5EF4-FFF2-40B4-BE49-F238E27FC236}">
                  <a16:creationId xmlns:a16="http://schemas.microsoft.com/office/drawing/2014/main" id="{4DDBDE50-BD22-E200-3039-6818D97A6115}"/>
                </a:ext>
              </a:extLst>
            </p:cNvPr>
            <p:cNvSpPr/>
            <p:nvPr/>
          </p:nvSpPr>
          <p:spPr>
            <a:xfrm>
              <a:off x="613484" y="4036962"/>
              <a:ext cx="7295026" cy="291522"/>
            </a:xfrm>
            <a:prstGeom prst="roundRect">
              <a:avLst>
                <a:gd name="adj" fmla="val 50000"/>
              </a:avLst>
            </a:prstGeom>
            <a:solidFill>
              <a:srgbClr val="007934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>
                <a:tabLst>
                  <a:tab pos="450850" algn="l"/>
                </a:tabLst>
                <a:defRPr/>
              </a:pPr>
              <a:r>
                <a:rPr lang="es-CO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	Inversionistas</a:t>
              </a:r>
            </a:p>
          </p:txBody>
        </p:sp>
        <p:sp>
          <p:nvSpPr>
            <p:cNvPr id="7" name="Rectángulo redondeado 65">
              <a:extLst>
                <a:ext uri="{FF2B5EF4-FFF2-40B4-BE49-F238E27FC236}">
                  <a16:creationId xmlns:a16="http://schemas.microsoft.com/office/drawing/2014/main" id="{E053F0E2-C20F-97D0-0B8E-0286880BA729}"/>
                </a:ext>
              </a:extLst>
            </p:cNvPr>
            <p:cNvSpPr/>
            <p:nvPr/>
          </p:nvSpPr>
          <p:spPr>
            <a:xfrm>
              <a:off x="613484" y="3665533"/>
              <a:ext cx="7295026" cy="289309"/>
            </a:xfrm>
            <a:prstGeom prst="roundRect">
              <a:avLst>
                <a:gd name="adj" fmla="val 50000"/>
              </a:avLst>
            </a:prstGeom>
            <a:solidFill>
              <a:srgbClr val="007934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>
                <a:tabLst>
                  <a:tab pos="450850" algn="l"/>
                </a:tabLst>
                <a:defRPr/>
              </a:pPr>
              <a:r>
                <a:rPr lang="es-CO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	Socios / Accionistas </a:t>
              </a:r>
            </a:p>
          </p:txBody>
        </p:sp>
        <p:sp>
          <p:nvSpPr>
            <p:cNvPr id="8" name="Rectángulo redondeado 65">
              <a:extLst>
                <a:ext uri="{FF2B5EF4-FFF2-40B4-BE49-F238E27FC236}">
                  <a16:creationId xmlns:a16="http://schemas.microsoft.com/office/drawing/2014/main" id="{19244D02-70A4-DE3E-C931-5016DA440802}"/>
                </a:ext>
              </a:extLst>
            </p:cNvPr>
            <p:cNvSpPr/>
            <p:nvPr/>
          </p:nvSpPr>
          <p:spPr>
            <a:xfrm>
              <a:off x="617756" y="3271850"/>
              <a:ext cx="7291196" cy="313775"/>
            </a:xfrm>
            <a:prstGeom prst="roundRect">
              <a:avLst>
                <a:gd name="adj" fmla="val 50000"/>
              </a:avLst>
            </a:prstGeom>
            <a:solidFill>
              <a:srgbClr val="007934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>
                <a:tabLst>
                  <a:tab pos="450850" algn="l"/>
                </a:tabLst>
                <a:defRPr/>
              </a:pPr>
              <a:r>
                <a:rPr lang="es-CO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	Proveedores y contratistas </a:t>
              </a:r>
            </a:p>
          </p:txBody>
        </p:sp>
        <p:sp>
          <p:nvSpPr>
            <p:cNvPr id="9" name="Rectángulo redondeado 65">
              <a:extLst>
                <a:ext uri="{FF2B5EF4-FFF2-40B4-BE49-F238E27FC236}">
                  <a16:creationId xmlns:a16="http://schemas.microsoft.com/office/drawing/2014/main" id="{6318360B-E9CE-C199-B9A1-3CF28874D0F0}"/>
                </a:ext>
              </a:extLst>
            </p:cNvPr>
            <p:cNvSpPr/>
            <p:nvPr/>
          </p:nvSpPr>
          <p:spPr>
            <a:xfrm>
              <a:off x="613484" y="2916661"/>
              <a:ext cx="7295026" cy="291522"/>
            </a:xfrm>
            <a:prstGeom prst="roundRect">
              <a:avLst>
                <a:gd name="adj" fmla="val 50000"/>
              </a:avLst>
            </a:prstGeom>
            <a:solidFill>
              <a:srgbClr val="007934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>
                <a:tabLst>
                  <a:tab pos="450850" algn="l"/>
                </a:tabLst>
                <a:defRPr/>
              </a:pPr>
              <a:r>
                <a:rPr lang="es-CO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	Dueño</a:t>
              </a:r>
            </a:p>
          </p:txBody>
        </p:sp>
        <p:sp>
          <p:nvSpPr>
            <p:cNvPr id="10" name="Rectángulo redondeado 65">
              <a:extLst>
                <a:ext uri="{FF2B5EF4-FFF2-40B4-BE49-F238E27FC236}">
                  <a16:creationId xmlns:a16="http://schemas.microsoft.com/office/drawing/2014/main" id="{7742DCA2-4FAB-364E-2ED1-F613BB424924}"/>
                </a:ext>
              </a:extLst>
            </p:cNvPr>
            <p:cNvSpPr/>
            <p:nvPr/>
          </p:nvSpPr>
          <p:spPr>
            <a:xfrm>
              <a:off x="613482" y="2536080"/>
              <a:ext cx="7293273" cy="298461"/>
            </a:xfrm>
            <a:prstGeom prst="roundRect">
              <a:avLst>
                <a:gd name="adj" fmla="val 50000"/>
              </a:avLst>
            </a:prstGeom>
            <a:solidFill>
              <a:srgbClr val="007934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>
                <a:tabLst>
                  <a:tab pos="450850" algn="l"/>
                </a:tabLst>
                <a:defRPr/>
              </a:pPr>
              <a:r>
                <a:rPr lang="es-CO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	Gente Grupo EPM</a:t>
              </a:r>
            </a:p>
          </p:txBody>
        </p:sp>
        <p:sp>
          <p:nvSpPr>
            <p:cNvPr id="11" name="Rectángulo redondeado 65">
              <a:extLst>
                <a:ext uri="{FF2B5EF4-FFF2-40B4-BE49-F238E27FC236}">
                  <a16:creationId xmlns:a16="http://schemas.microsoft.com/office/drawing/2014/main" id="{2D40646B-8EAA-3A90-74BD-2AB371C1F1E6}"/>
                </a:ext>
              </a:extLst>
            </p:cNvPr>
            <p:cNvSpPr/>
            <p:nvPr/>
          </p:nvSpPr>
          <p:spPr>
            <a:xfrm>
              <a:off x="613483" y="2146301"/>
              <a:ext cx="7293273" cy="292830"/>
            </a:xfrm>
            <a:prstGeom prst="roundRect">
              <a:avLst>
                <a:gd name="adj" fmla="val 50000"/>
              </a:avLst>
            </a:prstGeom>
            <a:solidFill>
              <a:srgbClr val="007934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>
                <a:tabLst>
                  <a:tab pos="450850" algn="l"/>
                </a:tabLst>
                <a:defRPr/>
              </a:pPr>
              <a:r>
                <a:rPr lang="es-CO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	Comunidad </a:t>
              </a:r>
            </a:p>
          </p:txBody>
        </p:sp>
        <p:sp>
          <p:nvSpPr>
            <p:cNvPr id="12" name="Rectángulo redondeado 65">
              <a:extLst>
                <a:ext uri="{FF2B5EF4-FFF2-40B4-BE49-F238E27FC236}">
                  <a16:creationId xmlns:a16="http://schemas.microsoft.com/office/drawing/2014/main" id="{6BD85885-2357-64BF-5961-EC78F66BA7A2}"/>
                </a:ext>
              </a:extLst>
            </p:cNvPr>
            <p:cNvSpPr/>
            <p:nvPr/>
          </p:nvSpPr>
          <p:spPr>
            <a:xfrm>
              <a:off x="608231" y="1766900"/>
              <a:ext cx="7297983" cy="290172"/>
            </a:xfrm>
            <a:prstGeom prst="roundRect">
              <a:avLst>
                <a:gd name="adj" fmla="val 50000"/>
              </a:avLst>
            </a:prstGeom>
            <a:solidFill>
              <a:srgbClr val="007934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>
                <a:tabLst>
                  <a:tab pos="450850" algn="l"/>
                </a:tabLst>
                <a:defRPr/>
              </a:pPr>
              <a:r>
                <a:rPr lang="es-CO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	Clientes y usuarios</a:t>
              </a:r>
              <a:endParaRPr lang="es-CO" sz="1400" kern="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3" name="Rectángulo redondeado 65">
              <a:extLst>
                <a:ext uri="{FF2B5EF4-FFF2-40B4-BE49-F238E27FC236}">
                  <a16:creationId xmlns:a16="http://schemas.microsoft.com/office/drawing/2014/main" id="{6D1AE794-6D69-E506-6911-D2DF32D2154A}"/>
                </a:ext>
              </a:extLst>
            </p:cNvPr>
            <p:cNvSpPr/>
            <p:nvPr/>
          </p:nvSpPr>
          <p:spPr>
            <a:xfrm>
              <a:off x="613484" y="4414741"/>
              <a:ext cx="7295026" cy="291524"/>
            </a:xfrm>
            <a:prstGeom prst="roundRect">
              <a:avLst>
                <a:gd name="adj" fmla="val 50000"/>
              </a:avLst>
            </a:prstGeom>
            <a:solidFill>
              <a:srgbClr val="007934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>
                <a:tabLst>
                  <a:tab pos="450850" algn="l"/>
                </a:tabLst>
                <a:defRPr/>
              </a:pPr>
              <a:r>
                <a:rPr lang="es-CO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	Aliados</a:t>
              </a:r>
            </a:p>
          </p:txBody>
        </p:sp>
      </p:grpSp>
      <p:pic>
        <p:nvPicPr>
          <p:cNvPr id="14" name="Imagen 13" descr="Imagen que contiene hombre, tabla, sostener, mujer&#10;&#10;Descripción generada automáticamente">
            <a:extLst>
              <a:ext uri="{FF2B5EF4-FFF2-40B4-BE49-F238E27FC236}">
                <a16:creationId xmlns:a16="http://schemas.microsoft.com/office/drawing/2014/main" id="{A252B56D-C01B-807C-F335-97A62F3D3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3367" y="1595787"/>
            <a:ext cx="5220288" cy="515155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2186EFC-13C0-F9BB-155C-EFA580BADEE6}"/>
              </a:ext>
            </a:extLst>
          </p:cNvPr>
          <p:cNvSpPr txBox="1"/>
          <p:nvPr/>
        </p:nvSpPr>
        <p:spPr>
          <a:xfrm>
            <a:off x="8302047" y="3159518"/>
            <a:ext cx="2322929" cy="2055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4000"/>
              </a:lnSpc>
              <a:spcAft>
                <a:spcPts val="1800"/>
              </a:spcAft>
              <a:buClrTx/>
              <a:buSzTx/>
              <a:tabLst/>
              <a:defRPr/>
            </a:pPr>
            <a:r>
              <a:rPr kumimoji="0" lang="es-ES" sz="1500" i="0" u="none" strike="noStrike" kern="1200" cap="none" spc="0" normalizeH="0" baseline="0" noProof="0" dirty="0">
                <a:ln>
                  <a:noFill/>
                </a:ln>
                <a:solidFill>
                  <a:srgbClr val="7BD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Calibri"/>
                <a:cs typeface="Calibri"/>
              </a:rPr>
              <a:t>La gestión estratégica del relacionamiento:</a:t>
            </a:r>
          </a:p>
          <a:p>
            <a:pPr marL="285750" marR="0" lvl="0" indent="-285750" defTabSz="914400" rtl="0" eaLnBrk="1" fontAlgn="auto" latinLnBrk="0" hangingPunct="1">
              <a:lnSpc>
                <a:spcPct val="114000"/>
              </a:lnSpc>
              <a:spcAft>
                <a:spcPts val="0"/>
              </a:spcAft>
              <a:buClr>
                <a:srgbClr val="7BD3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s-E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/>
                <a:cs typeface="Calibri"/>
              </a:rPr>
              <a:t>C</a:t>
            </a:r>
            <a:r>
              <a:rPr kumimoji="0" lang="es-E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Calibri"/>
                <a:cs typeface="Calibri"/>
              </a:rPr>
              <a:t>onstruye</a:t>
            </a:r>
            <a:r>
              <a:rPr kumimoji="0" lang="es-E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Calibri"/>
                <a:cs typeface="Calibri"/>
              </a:rPr>
              <a:t> confianza</a:t>
            </a:r>
          </a:p>
          <a:p>
            <a:pPr marL="285750" marR="0" lvl="0" indent="-285750" defTabSz="914400" rtl="0" eaLnBrk="1" fontAlgn="auto" latinLnBrk="0" hangingPunct="1">
              <a:lnSpc>
                <a:spcPct val="114000"/>
              </a:lnSpc>
              <a:spcAft>
                <a:spcPts val="0"/>
              </a:spcAft>
              <a:buClr>
                <a:srgbClr val="7BD3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Calibri"/>
                <a:cs typeface="Calibri"/>
              </a:rPr>
              <a:t>Soporta los objetivos empresariales</a:t>
            </a:r>
          </a:p>
          <a:p>
            <a:pPr marL="285750" marR="0" lvl="0" indent="-285750" defTabSz="914400" rtl="0" eaLnBrk="1" fontAlgn="auto" latinLnBrk="0" hangingPunct="1">
              <a:lnSpc>
                <a:spcPct val="114000"/>
              </a:lnSpc>
              <a:spcAft>
                <a:spcPts val="0"/>
              </a:spcAft>
              <a:buClr>
                <a:srgbClr val="7BD3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s-E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Calibri"/>
                <a:cs typeface="Calibri"/>
              </a:rPr>
              <a:t>G</a:t>
            </a:r>
            <a:r>
              <a:rPr kumimoji="0" lang="es-E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Calibri"/>
                <a:cs typeface="Calibri"/>
              </a:rPr>
              <a:t>enera</a:t>
            </a:r>
            <a:r>
              <a:rPr kumimoji="0" lang="es-E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Calibri"/>
                <a:cs typeface="Calibri"/>
              </a:rPr>
              <a:t> desarrollo humano sostenible</a:t>
            </a:r>
            <a:endParaRPr kumimoji="0" lang="es-ES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</a:endParaRPr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45AEBA79-0112-84A7-9783-0A412FFB22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04" y="245182"/>
            <a:ext cx="2772076" cy="576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4464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D72ED6C6-4FC8-70D1-3FB5-F2CC57C25012}"/>
              </a:ext>
            </a:extLst>
          </p:cNvPr>
          <p:cNvSpPr txBox="1"/>
          <p:nvPr/>
        </p:nvSpPr>
        <p:spPr>
          <a:xfrm>
            <a:off x="2658933" y="2592043"/>
            <a:ext cx="6719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s-CO" sz="8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Nov – Feb</a:t>
            </a:r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id="{8E863E9B-24BB-3F51-BB1F-2FEF104339AD}"/>
              </a:ext>
            </a:extLst>
          </p:cNvPr>
          <p:cNvSpPr txBox="1"/>
          <p:nvPr/>
        </p:nvSpPr>
        <p:spPr>
          <a:xfrm>
            <a:off x="4284116" y="2592043"/>
            <a:ext cx="6703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s-CO" sz="8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Ene – Mar</a:t>
            </a: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AB748328-8C15-B99C-1FA8-B4A83955BDBB}"/>
              </a:ext>
            </a:extLst>
          </p:cNvPr>
          <p:cNvSpPr txBox="1"/>
          <p:nvPr/>
        </p:nvSpPr>
        <p:spPr>
          <a:xfrm>
            <a:off x="5835951" y="2592043"/>
            <a:ext cx="6655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s-CO" sz="8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Sep – Jun</a:t>
            </a: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F7684F29-BD01-279A-24CE-17BD9256F4C2}"/>
              </a:ext>
            </a:extLst>
          </p:cNvPr>
          <p:cNvSpPr txBox="1"/>
          <p:nvPr/>
        </p:nvSpPr>
        <p:spPr>
          <a:xfrm>
            <a:off x="247302" y="2592043"/>
            <a:ext cx="18586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s-CO" sz="8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Ago – Nov </a:t>
            </a:r>
          </a:p>
        </p:txBody>
      </p:sp>
      <p:sp>
        <p:nvSpPr>
          <p:cNvPr id="8" name="5 Forma libre">
            <a:extLst>
              <a:ext uri="{FF2B5EF4-FFF2-40B4-BE49-F238E27FC236}">
                <a16:creationId xmlns:a16="http://schemas.microsoft.com/office/drawing/2014/main" id="{ABBA47E1-0307-1E98-B875-E400D21DBCB8}"/>
              </a:ext>
            </a:extLst>
          </p:cNvPr>
          <p:cNvSpPr/>
          <p:nvPr/>
        </p:nvSpPr>
        <p:spPr>
          <a:xfrm>
            <a:off x="478413" y="1771954"/>
            <a:ext cx="1800000" cy="724096"/>
          </a:xfrm>
          <a:custGeom>
            <a:avLst/>
            <a:gdLst>
              <a:gd name="connsiteX0" fmla="*/ 0 w 1373094"/>
              <a:gd name="connsiteY0" fmla="*/ 0 h 549237"/>
              <a:gd name="connsiteX1" fmla="*/ 1098476 w 1373094"/>
              <a:gd name="connsiteY1" fmla="*/ 0 h 549237"/>
              <a:gd name="connsiteX2" fmla="*/ 1373094 w 1373094"/>
              <a:gd name="connsiteY2" fmla="*/ 274619 h 549237"/>
              <a:gd name="connsiteX3" fmla="*/ 1098476 w 1373094"/>
              <a:gd name="connsiteY3" fmla="*/ 549237 h 549237"/>
              <a:gd name="connsiteX4" fmla="*/ 0 w 1373094"/>
              <a:gd name="connsiteY4" fmla="*/ 549237 h 549237"/>
              <a:gd name="connsiteX5" fmla="*/ 274619 w 1373094"/>
              <a:gd name="connsiteY5" fmla="*/ 274619 h 549237"/>
              <a:gd name="connsiteX6" fmla="*/ 0 w 1373094"/>
              <a:gd name="connsiteY6" fmla="*/ 0 h 54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3094" h="549237">
                <a:moveTo>
                  <a:pt x="0" y="0"/>
                </a:moveTo>
                <a:lnTo>
                  <a:pt x="1098476" y="0"/>
                </a:lnTo>
                <a:lnTo>
                  <a:pt x="1373094" y="274619"/>
                </a:lnTo>
                <a:lnTo>
                  <a:pt x="1098476" y="549237"/>
                </a:lnTo>
                <a:lnTo>
                  <a:pt x="0" y="549237"/>
                </a:lnTo>
                <a:lnTo>
                  <a:pt x="274619" y="274619"/>
                </a:lnTo>
                <a:lnTo>
                  <a:pt x="0" y="0"/>
                </a:lnTo>
                <a:close/>
              </a:path>
            </a:pathLst>
          </a:custGeom>
          <a:solidFill>
            <a:srgbClr val="0079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0" vert="horz" wrap="square" lIns="322625" tIns="16002" rIns="290620" bIns="16002" numCol="1" spcCol="1270" anchor="ctr" anchorCtr="0">
            <a:noAutofit/>
          </a:bodyPr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Planeación</a:t>
            </a:r>
          </a:p>
        </p:txBody>
      </p:sp>
      <p:sp>
        <p:nvSpPr>
          <p:cNvPr id="9" name="7 Forma libre">
            <a:extLst>
              <a:ext uri="{FF2B5EF4-FFF2-40B4-BE49-F238E27FC236}">
                <a16:creationId xmlns:a16="http://schemas.microsoft.com/office/drawing/2014/main" id="{E531F6DA-3EA2-668B-2494-0E31C9F5A1AF}"/>
              </a:ext>
            </a:extLst>
          </p:cNvPr>
          <p:cNvSpPr/>
          <p:nvPr/>
        </p:nvSpPr>
        <p:spPr>
          <a:xfrm>
            <a:off x="2083993" y="1771954"/>
            <a:ext cx="1800000" cy="724096"/>
          </a:xfrm>
          <a:custGeom>
            <a:avLst/>
            <a:gdLst>
              <a:gd name="connsiteX0" fmla="*/ 0 w 1373094"/>
              <a:gd name="connsiteY0" fmla="*/ 0 h 549237"/>
              <a:gd name="connsiteX1" fmla="*/ 1098476 w 1373094"/>
              <a:gd name="connsiteY1" fmla="*/ 0 h 549237"/>
              <a:gd name="connsiteX2" fmla="*/ 1373094 w 1373094"/>
              <a:gd name="connsiteY2" fmla="*/ 274619 h 549237"/>
              <a:gd name="connsiteX3" fmla="*/ 1098476 w 1373094"/>
              <a:gd name="connsiteY3" fmla="*/ 549237 h 549237"/>
              <a:gd name="connsiteX4" fmla="*/ 0 w 1373094"/>
              <a:gd name="connsiteY4" fmla="*/ 549237 h 549237"/>
              <a:gd name="connsiteX5" fmla="*/ 274619 w 1373094"/>
              <a:gd name="connsiteY5" fmla="*/ 274619 h 549237"/>
              <a:gd name="connsiteX6" fmla="*/ 0 w 1373094"/>
              <a:gd name="connsiteY6" fmla="*/ 0 h 54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3094" h="549237">
                <a:moveTo>
                  <a:pt x="0" y="0"/>
                </a:moveTo>
                <a:lnTo>
                  <a:pt x="1098476" y="0"/>
                </a:lnTo>
                <a:lnTo>
                  <a:pt x="1373094" y="274619"/>
                </a:lnTo>
                <a:lnTo>
                  <a:pt x="1098476" y="549237"/>
                </a:lnTo>
                <a:lnTo>
                  <a:pt x="0" y="549237"/>
                </a:lnTo>
                <a:lnTo>
                  <a:pt x="274619" y="274619"/>
                </a:lnTo>
                <a:lnTo>
                  <a:pt x="0" y="0"/>
                </a:lnTo>
                <a:close/>
              </a:path>
            </a:pathLst>
          </a:custGeom>
          <a:solidFill>
            <a:srgbClr val="7AD4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0" vert="horz" wrap="square" lIns="322625" tIns="16002" rIns="290620" bIns="16002" numCol="1" spcCol="1270" anchor="ctr" anchorCtr="0">
            <a:noAutofit/>
          </a:bodyPr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Consolidación de información</a:t>
            </a:r>
          </a:p>
        </p:txBody>
      </p:sp>
      <p:sp>
        <p:nvSpPr>
          <p:cNvPr id="10" name="48 Forma libre">
            <a:extLst>
              <a:ext uri="{FF2B5EF4-FFF2-40B4-BE49-F238E27FC236}">
                <a16:creationId xmlns:a16="http://schemas.microsoft.com/office/drawing/2014/main" id="{3AACAF28-3516-B459-B62D-52C3F5AE677A}"/>
              </a:ext>
            </a:extLst>
          </p:cNvPr>
          <p:cNvSpPr/>
          <p:nvPr/>
        </p:nvSpPr>
        <p:spPr>
          <a:xfrm>
            <a:off x="3689573" y="1771954"/>
            <a:ext cx="1800000" cy="724096"/>
          </a:xfrm>
          <a:custGeom>
            <a:avLst/>
            <a:gdLst>
              <a:gd name="connsiteX0" fmla="*/ 0 w 1373094"/>
              <a:gd name="connsiteY0" fmla="*/ 0 h 549237"/>
              <a:gd name="connsiteX1" fmla="*/ 1098476 w 1373094"/>
              <a:gd name="connsiteY1" fmla="*/ 0 h 549237"/>
              <a:gd name="connsiteX2" fmla="*/ 1373094 w 1373094"/>
              <a:gd name="connsiteY2" fmla="*/ 274619 h 549237"/>
              <a:gd name="connsiteX3" fmla="*/ 1098476 w 1373094"/>
              <a:gd name="connsiteY3" fmla="*/ 549237 h 549237"/>
              <a:gd name="connsiteX4" fmla="*/ 0 w 1373094"/>
              <a:gd name="connsiteY4" fmla="*/ 549237 h 549237"/>
              <a:gd name="connsiteX5" fmla="*/ 274619 w 1373094"/>
              <a:gd name="connsiteY5" fmla="*/ 274619 h 549237"/>
              <a:gd name="connsiteX6" fmla="*/ 0 w 1373094"/>
              <a:gd name="connsiteY6" fmla="*/ 0 h 54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3094" h="549237">
                <a:moveTo>
                  <a:pt x="0" y="0"/>
                </a:moveTo>
                <a:lnTo>
                  <a:pt x="1098476" y="0"/>
                </a:lnTo>
                <a:lnTo>
                  <a:pt x="1373094" y="274619"/>
                </a:lnTo>
                <a:lnTo>
                  <a:pt x="1098476" y="549237"/>
                </a:lnTo>
                <a:lnTo>
                  <a:pt x="0" y="549237"/>
                </a:lnTo>
                <a:lnTo>
                  <a:pt x="274619" y="274619"/>
                </a:lnTo>
                <a:lnTo>
                  <a:pt x="0" y="0"/>
                </a:lnTo>
                <a:close/>
              </a:path>
            </a:pathLst>
          </a:custGeom>
          <a:solidFill>
            <a:srgbClr val="0079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0" vert="horz" wrap="square" lIns="322625" tIns="16002" rIns="290620" bIns="16002" numCol="1" spcCol="1270" anchor="ctr" anchorCtr="0">
            <a:noAutofit/>
          </a:bodyPr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Desarrollo de contenidos</a:t>
            </a:r>
          </a:p>
        </p:txBody>
      </p:sp>
      <p:sp>
        <p:nvSpPr>
          <p:cNvPr id="11" name="49 Forma libre">
            <a:extLst>
              <a:ext uri="{FF2B5EF4-FFF2-40B4-BE49-F238E27FC236}">
                <a16:creationId xmlns:a16="http://schemas.microsoft.com/office/drawing/2014/main" id="{45E09B7E-D570-68C4-43D4-9FF08ADFE2DC}"/>
              </a:ext>
            </a:extLst>
          </p:cNvPr>
          <p:cNvSpPr/>
          <p:nvPr/>
        </p:nvSpPr>
        <p:spPr>
          <a:xfrm>
            <a:off x="5295153" y="1771954"/>
            <a:ext cx="1800000" cy="724096"/>
          </a:xfrm>
          <a:custGeom>
            <a:avLst/>
            <a:gdLst>
              <a:gd name="connsiteX0" fmla="*/ 0 w 1373094"/>
              <a:gd name="connsiteY0" fmla="*/ 0 h 549237"/>
              <a:gd name="connsiteX1" fmla="*/ 1098476 w 1373094"/>
              <a:gd name="connsiteY1" fmla="*/ 0 h 549237"/>
              <a:gd name="connsiteX2" fmla="*/ 1373094 w 1373094"/>
              <a:gd name="connsiteY2" fmla="*/ 274619 h 549237"/>
              <a:gd name="connsiteX3" fmla="*/ 1098476 w 1373094"/>
              <a:gd name="connsiteY3" fmla="*/ 549237 h 549237"/>
              <a:gd name="connsiteX4" fmla="*/ 0 w 1373094"/>
              <a:gd name="connsiteY4" fmla="*/ 549237 h 549237"/>
              <a:gd name="connsiteX5" fmla="*/ 274619 w 1373094"/>
              <a:gd name="connsiteY5" fmla="*/ 274619 h 549237"/>
              <a:gd name="connsiteX6" fmla="*/ 0 w 1373094"/>
              <a:gd name="connsiteY6" fmla="*/ 0 h 54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3094" h="549237">
                <a:moveTo>
                  <a:pt x="0" y="0"/>
                </a:moveTo>
                <a:lnTo>
                  <a:pt x="1098476" y="0"/>
                </a:lnTo>
                <a:lnTo>
                  <a:pt x="1373094" y="274619"/>
                </a:lnTo>
                <a:lnTo>
                  <a:pt x="1098476" y="549237"/>
                </a:lnTo>
                <a:lnTo>
                  <a:pt x="0" y="549237"/>
                </a:lnTo>
                <a:lnTo>
                  <a:pt x="274619" y="274619"/>
                </a:lnTo>
                <a:lnTo>
                  <a:pt x="0" y="0"/>
                </a:lnTo>
                <a:close/>
              </a:path>
            </a:pathLst>
          </a:custGeom>
          <a:solidFill>
            <a:srgbClr val="7AD4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0" vert="horz" wrap="square" lIns="322625" tIns="16002" rIns="290620" bIns="16002" numCol="1" spcCol="1270" anchor="ctr" anchorCtr="0">
            <a:noAutofit/>
          </a:bodyPr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Verificación externa</a:t>
            </a:r>
          </a:p>
        </p:txBody>
      </p:sp>
      <p:sp>
        <p:nvSpPr>
          <p:cNvPr id="12" name="50 Forma libre">
            <a:extLst>
              <a:ext uri="{FF2B5EF4-FFF2-40B4-BE49-F238E27FC236}">
                <a16:creationId xmlns:a16="http://schemas.microsoft.com/office/drawing/2014/main" id="{381A57EF-D82D-C43F-9737-18C86FDD62DA}"/>
              </a:ext>
            </a:extLst>
          </p:cNvPr>
          <p:cNvSpPr/>
          <p:nvPr/>
        </p:nvSpPr>
        <p:spPr>
          <a:xfrm>
            <a:off x="6900733" y="1771954"/>
            <a:ext cx="1800000" cy="724096"/>
          </a:xfrm>
          <a:custGeom>
            <a:avLst/>
            <a:gdLst>
              <a:gd name="connsiteX0" fmla="*/ 0 w 1373094"/>
              <a:gd name="connsiteY0" fmla="*/ 0 h 549237"/>
              <a:gd name="connsiteX1" fmla="*/ 1098476 w 1373094"/>
              <a:gd name="connsiteY1" fmla="*/ 0 h 549237"/>
              <a:gd name="connsiteX2" fmla="*/ 1373094 w 1373094"/>
              <a:gd name="connsiteY2" fmla="*/ 274619 h 549237"/>
              <a:gd name="connsiteX3" fmla="*/ 1098476 w 1373094"/>
              <a:gd name="connsiteY3" fmla="*/ 549237 h 549237"/>
              <a:gd name="connsiteX4" fmla="*/ 0 w 1373094"/>
              <a:gd name="connsiteY4" fmla="*/ 549237 h 549237"/>
              <a:gd name="connsiteX5" fmla="*/ 274619 w 1373094"/>
              <a:gd name="connsiteY5" fmla="*/ 274619 h 549237"/>
              <a:gd name="connsiteX6" fmla="*/ 0 w 1373094"/>
              <a:gd name="connsiteY6" fmla="*/ 0 h 54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3094" h="549237">
                <a:moveTo>
                  <a:pt x="0" y="0"/>
                </a:moveTo>
                <a:lnTo>
                  <a:pt x="1098476" y="0"/>
                </a:lnTo>
                <a:lnTo>
                  <a:pt x="1373094" y="274619"/>
                </a:lnTo>
                <a:lnTo>
                  <a:pt x="1098476" y="549237"/>
                </a:lnTo>
                <a:lnTo>
                  <a:pt x="0" y="549237"/>
                </a:lnTo>
                <a:lnTo>
                  <a:pt x="274619" y="274619"/>
                </a:lnTo>
                <a:lnTo>
                  <a:pt x="0" y="0"/>
                </a:lnTo>
                <a:close/>
              </a:path>
            </a:pathLst>
          </a:custGeom>
          <a:solidFill>
            <a:srgbClr val="0079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0" vert="horz" wrap="square" lIns="322625" tIns="16002" rIns="290620" bIns="16002" numCol="1" spcCol="1270" anchor="ctr" anchorCtr="0">
            <a:noAutofit/>
          </a:bodyPr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Producción y montaje del sitio web</a:t>
            </a:r>
          </a:p>
        </p:txBody>
      </p:sp>
      <p:sp>
        <p:nvSpPr>
          <p:cNvPr id="13" name="51 Forma libre">
            <a:extLst>
              <a:ext uri="{FF2B5EF4-FFF2-40B4-BE49-F238E27FC236}">
                <a16:creationId xmlns:a16="http://schemas.microsoft.com/office/drawing/2014/main" id="{A44481F5-8A94-82A7-0EE7-C4F98379B16F}"/>
              </a:ext>
            </a:extLst>
          </p:cNvPr>
          <p:cNvSpPr/>
          <p:nvPr/>
        </p:nvSpPr>
        <p:spPr>
          <a:xfrm>
            <a:off x="8506313" y="1771954"/>
            <a:ext cx="1800000" cy="724096"/>
          </a:xfrm>
          <a:custGeom>
            <a:avLst/>
            <a:gdLst>
              <a:gd name="connsiteX0" fmla="*/ 0 w 1373094"/>
              <a:gd name="connsiteY0" fmla="*/ 0 h 549237"/>
              <a:gd name="connsiteX1" fmla="*/ 1098476 w 1373094"/>
              <a:gd name="connsiteY1" fmla="*/ 0 h 549237"/>
              <a:gd name="connsiteX2" fmla="*/ 1373094 w 1373094"/>
              <a:gd name="connsiteY2" fmla="*/ 274619 h 549237"/>
              <a:gd name="connsiteX3" fmla="*/ 1098476 w 1373094"/>
              <a:gd name="connsiteY3" fmla="*/ 549237 h 549237"/>
              <a:gd name="connsiteX4" fmla="*/ 0 w 1373094"/>
              <a:gd name="connsiteY4" fmla="*/ 549237 h 549237"/>
              <a:gd name="connsiteX5" fmla="*/ 274619 w 1373094"/>
              <a:gd name="connsiteY5" fmla="*/ 274619 h 549237"/>
              <a:gd name="connsiteX6" fmla="*/ 0 w 1373094"/>
              <a:gd name="connsiteY6" fmla="*/ 0 h 54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3094" h="549237">
                <a:moveTo>
                  <a:pt x="0" y="0"/>
                </a:moveTo>
                <a:lnTo>
                  <a:pt x="1098476" y="0"/>
                </a:lnTo>
                <a:lnTo>
                  <a:pt x="1373094" y="274619"/>
                </a:lnTo>
                <a:lnTo>
                  <a:pt x="1098476" y="549237"/>
                </a:lnTo>
                <a:lnTo>
                  <a:pt x="0" y="549237"/>
                </a:lnTo>
                <a:lnTo>
                  <a:pt x="274619" y="274619"/>
                </a:lnTo>
                <a:lnTo>
                  <a:pt x="0" y="0"/>
                </a:lnTo>
                <a:close/>
              </a:path>
            </a:pathLst>
          </a:custGeom>
          <a:solidFill>
            <a:srgbClr val="7AD4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0" vert="horz" wrap="square" lIns="322625" tIns="16002" rIns="290620" bIns="16002" numCol="1" spcCol="1270" anchor="ctr" anchorCtr="0">
            <a:noAutofit/>
          </a:bodyPr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Divulgación y Comunicación</a:t>
            </a:r>
          </a:p>
        </p:txBody>
      </p:sp>
      <p:sp>
        <p:nvSpPr>
          <p:cNvPr id="14" name="52 Forma libre">
            <a:extLst>
              <a:ext uri="{FF2B5EF4-FFF2-40B4-BE49-F238E27FC236}">
                <a16:creationId xmlns:a16="http://schemas.microsoft.com/office/drawing/2014/main" id="{B38C3036-6160-8196-9719-9B84EAA2AB36}"/>
              </a:ext>
            </a:extLst>
          </p:cNvPr>
          <p:cNvSpPr/>
          <p:nvPr/>
        </p:nvSpPr>
        <p:spPr>
          <a:xfrm>
            <a:off x="10111895" y="1771954"/>
            <a:ext cx="1800000" cy="724096"/>
          </a:xfrm>
          <a:custGeom>
            <a:avLst/>
            <a:gdLst>
              <a:gd name="connsiteX0" fmla="*/ 0 w 1373094"/>
              <a:gd name="connsiteY0" fmla="*/ 0 h 549237"/>
              <a:gd name="connsiteX1" fmla="*/ 1098476 w 1373094"/>
              <a:gd name="connsiteY1" fmla="*/ 0 h 549237"/>
              <a:gd name="connsiteX2" fmla="*/ 1373094 w 1373094"/>
              <a:gd name="connsiteY2" fmla="*/ 274619 h 549237"/>
              <a:gd name="connsiteX3" fmla="*/ 1098476 w 1373094"/>
              <a:gd name="connsiteY3" fmla="*/ 549237 h 549237"/>
              <a:gd name="connsiteX4" fmla="*/ 0 w 1373094"/>
              <a:gd name="connsiteY4" fmla="*/ 549237 h 549237"/>
              <a:gd name="connsiteX5" fmla="*/ 274619 w 1373094"/>
              <a:gd name="connsiteY5" fmla="*/ 274619 h 549237"/>
              <a:gd name="connsiteX6" fmla="*/ 0 w 1373094"/>
              <a:gd name="connsiteY6" fmla="*/ 0 h 54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3094" h="549237">
                <a:moveTo>
                  <a:pt x="0" y="0"/>
                </a:moveTo>
                <a:lnTo>
                  <a:pt x="1098476" y="0"/>
                </a:lnTo>
                <a:lnTo>
                  <a:pt x="1373094" y="274619"/>
                </a:lnTo>
                <a:lnTo>
                  <a:pt x="1098476" y="549237"/>
                </a:lnTo>
                <a:lnTo>
                  <a:pt x="0" y="549237"/>
                </a:lnTo>
                <a:lnTo>
                  <a:pt x="274619" y="274619"/>
                </a:lnTo>
                <a:lnTo>
                  <a:pt x="0" y="0"/>
                </a:lnTo>
                <a:close/>
              </a:path>
            </a:pathLst>
          </a:custGeom>
          <a:solidFill>
            <a:srgbClr val="00793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0" vert="horz" wrap="square" lIns="322625" tIns="16002" rIns="290620" bIns="16002" numCol="1" spcCol="1270" anchor="ctr" anchorCtr="0">
            <a:noAutofit/>
          </a:bodyPr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Evaluación </a:t>
            </a:r>
          </a:p>
        </p:txBody>
      </p:sp>
      <p:sp>
        <p:nvSpPr>
          <p:cNvPr id="15" name="TextBox 26">
            <a:extLst>
              <a:ext uri="{FF2B5EF4-FFF2-40B4-BE49-F238E27FC236}">
                <a16:creationId xmlns:a16="http://schemas.microsoft.com/office/drawing/2014/main" id="{8EC32E22-BEC4-F6FC-A29A-5F62309E64E9}"/>
              </a:ext>
            </a:extLst>
          </p:cNvPr>
          <p:cNvSpPr txBox="1"/>
          <p:nvPr/>
        </p:nvSpPr>
        <p:spPr>
          <a:xfrm>
            <a:off x="9105312" y="2592043"/>
            <a:ext cx="6543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s-CO" sz="8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Abr – Jun</a:t>
            </a: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E1FB9289-2441-6B92-7587-2C4A9150C513}"/>
              </a:ext>
            </a:extLst>
          </p:cNvPr>
          <p:cNvSpPr txBox="1"/>
          <p:nvPr/>
        </p:nvSpPr>
        <p:spPr>
          <a:xfrm>
            <a:off x="10675907" y="2592043"/>
            <a:ext cx="6719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s-CO" sz="8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Jun – Ago</a:t>
            </a: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70F90136-6608-FAA4-6E45-BC03B0C48ABF}"/>
              </a:ext>
            </a:extLst>
          </p:cNvPr>
          <p:cNvSpPr txBox="1"/>
          <p:nvPr/>
        </p:nvSpPr>
        <p:spPr>
          <a:xfrm>
            <a:off x="600131" y="2923871"/>
            <a:ext cx="1404417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Cronograma</a:t>
            </a:r>
          </a:p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Red de participantes</a:t>
            </a:r>
          </a:p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Revisión Estándares GRI y otros</a:t>
            </a:r>
          </a:p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Actualización de materialidad</a:t>
            </a:r>
          </a:p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Estructura de contenido</a:t>
            </a:r>
          </a:p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s-CO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Linea</a:t>
            </a:r>
            <a:r>
              <a:rPr lang="es-CO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gráfica</a:t>
            </a:r>
          </a:p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Adecuación para recolección de información</a:t>
            </a: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CA974B44-82CF-3DEA-2A8E-7395337C001E}"/>
              </a:ext>
            </a:extLst>
          </p:cNvPr>
          <p:cNvSpPr txBox="1"/>
          <p:nvPr/>
        </p:nvSpPr>
        <p:spPr>
          <a:xfrm>
            <a:off x="7422575" y="2592043"/>
            <a:ext cx="6511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s-CO" sz="8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Oct – Jun</a:t>
            </a:r>
          </a:p>
        </p:txBody>
      </p:sp>
      <p:sp>
        <p:nvSpPr>
          <p:cNvPr id="19" name="TextBox 31">
            <a:extLst>
              <a:ext uri="{FF2B5EF4-FFF2-40B4-BE49-F238E27FC236}">
                <a16:creationId xmlns:a16="http://schemas.microsoft.com/office/drawing/2014/main" id="{2257E9BF-A4D6-6461-ABDE-92A1A68BE4FE}"/>
              </a:ext>
            </a:extLst>
          </p:cNvPr>
          <p:cNvSpPr txBox="1"/>
          <p:nvPr/>
        </p:nvSpPr>
        <p:spPr>
          <a:xfrm>
            <a:off x="2193819" y="2925635"/>
            <a:ext cx="1656000" cy="11695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Recolección de información</a:t>
            </a:r>
          </a:p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Consolidación de información</a:t>
            </a:r>
            <a:endParaRPr lang="es-CO" sz="1000" b="1" dirty="0">
              <a:solidFill>
                <a:schemeClr val="tx1">
                  <a:lumMod val="50000"/>
                  <a:lumOff val="50000"/>
                </a:schemeClr>
              </a:solidFill>
              <a:latin typeface="Arial Rounded MT Bold" panose="020F0704030504030204" pitchFamily="34" charset="0"/>
            </a:endParaRPr>
          </a:p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Análisis y crítica de información</a:t>
            </a:r>
          </a:p>
        </p:txBody>
      </p:sp>
      <p:sp>
        <p:nvSpPr>
          <p:cNvPr id="20" name="TextBox 31">
            <a:extLst>
              <a:ext uri="{FF2B5EF4-FFF2-40B4-BE49-F238E27FC236}">
                <a16:creationId xmlns:a16="http://schemas.microsoft.com/office/drawing/2014/main" id="{337B3BB5-9671-17DB-A434-05FEBD9D66B4}"/>
              </a:ext>
            </a:extLst>
          </p:cNvPr>
          <p:cNvSpPr txBox="1"/>
          <p:nvPr/>
        </p:nvSpPr>
        <p:spPr>
          <a:xfrm>
            <a:off x="3773065" y="2925635"/>
            <a:ext cx="1586619" cy="11695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Redacción de contenidos</a:t>
            </a:r>
          </a:p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Validación de contenidos</a:t>
            </a:r>
          </a:p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Revisión de estilo y redacción</a:t>
            </a: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E676D561-AD0B-65C3-9DAB-9954B355C968}"/>
              </a:ext>
            </a:extLst>
          </p:cNvPr>
          <p:cNvSpPr txBox="1"/>
          <p:nvPr/>
        </p:nvSpPr>
        <p:spPr>
          <a:xfrm>
            <a:off x="5359684" y="2925634"/>
            <a:ext cx="1656000" cy="7848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Verificación externa</a:t>
            </a:r>
          </a:p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Comunicado de progreso - COP de Pacto Global</a:t>
            </a: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id="{2E5A70D4-CDF4-425A-202B-963B5F2224E2}"/>
              </a:ext>
            </a:extLst>
          </p:cNvPr>
          <p:cNvSpPr txBox="1"/>
          <p:nvPr/>
        </p:nvSpPr>
        <p:spPr>
          <a:xfrm>
            <a:off x="6940720" y="2925635"/>
            <a:ext cx="1656000" cy="20928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Producción de audiovisuales y fotografías</a:t>
            </a:r>
          </a:p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Montaje e integración en sitio web</a:t>
            </a:r>
          </a:p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Revisiones de contenidos</a:t>
            </a:r>
          </a:p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Pruebas y ajustes</a:t>
            </a:r>
          </a:p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Versión en PDF </a:t>
            </a:r>
            <a:r>
              <a:rPr lang="es-CO" sz="1000" i="1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(español e inglés)</a:t>
            </a:r>
          </a:p>
        </p:txBody>
      </p:sp>
      <p:sp>
        <p:nvSpPr>
          <p:cNvPr id="26" name="TextBox 31">
            <a:extLst>
              <a:ext uri="{FF2B5EF4-FFF2-40B4-BE49-F238E27FC236}">
                <a16:creationId xmlns:a16="http://schemas.microsoft.com/office/drawing/2014/main" id="{F44758E2-4A0D-75AE-ECD4-C22053E34FAC}"/>
              </a:ext>
            </a:extLst>
          </p:cNvPr>
          <p:cNvSpPr txBox="1"/>
          <p:nvPr/>
        </p:nvSpPr>
        <p:spPr>
          <a:xfrm>
            <a:off x="8505454" y="2925635"/>
            <a:ext cx="165600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Divulgación interna y externa del informe</a:t>
            </a:r>
          </a:p>
        </p:txBody>
      </p:sp>
      <p:sp>
        <p:nvSpPr>
          <p:cNvPr id="27" name="TextBox 31">
            <a:extLst>
              <a:ext uri="{FF2B5EF4-FFF2-40B4-BE49-F238E27FC236}">
                <a16:creationId xmlns:a16="http://schemas.microsoft.com/office/drawing/2014/main" id="{6306FCC9-8970-4254-AB6E-65F5B3E3E3C0}"/>
              </a:ext>
            </a:extLst>
          </p:cNvPr>
          <p:cNvSpPr txBox="1"/>
          <p:nvPr/>
        </p:nvSpPr>
        <p:spPr>
          <a:xfrm>
            <a:off x="10093020" y="2925634"/>
            <a:ext cx="1966219" cy="11695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Evaluación interna del proceso de elaboración</a:t>
            </a:r>
          </a:p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Encuesta a Grupos de interés</a:t>
            </a:r>
          </a:p>
          <a:p>
            <a:pPr marL="171450" indent="-171450" fontAlgn="base">
              <a:spcBef>
                <a:spcPct val="50000"/>
              </a:spcBef>
              <a:spcAft>
                <a:spcPct val="0"/>
              </a:spcAft>
              <a:buSzPct val="150000"/>
              <a:buFontTx/>
              <a:buBlip>
                <a:blip r:embed="rId3"/>
              </a:buBlip>
              <a:defRPr/>
            </a:pPr>
            <a:r>
              <a:rPr lang="es-CO" sz="100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anose="020F0704030504030204" pitchFamily="34" charset="0"/>
              </a:rPr>
              <a:t> Identificación oportunidades de mejora</a:t>
            </a:r>
          </a:p>
        </p:txBody>
      </p:sp>
      <p:cxnSp>
        <p:nvCxnSpPr>
          <p:cNvPr id="51" name="96 Conector recto">
            <a:extLst>
              <a:ext uri="{FF2B5EF4-FFF2-40B4-BE49-F238E27FC236}">
                <a16:creationId xmlns:a16="http://schemas.microsoft.com/office/drawing/2014/main" id="{D5CBD701-DDD3-F3A2-55F3-83B9F8DEEBF7}"/>
              </a:ext>
            </a:extLst>
          </p:cNvPr>
          <p:cNvCxnSpPr>
            <a:cxnSpLocks/>
          </p:cNvCxnSpPr>
          <p:nvPr/>
        </p:nvCxnSpPr>
        <p:spPr>
          <a:xfrm>
            <a:off x="324827" y="2888898"/>
            <a:ext cx="11656291" cy="0"/>
          </a:xfrm>
          <a:prstGeom prst="line">
            <a:avLst/>
          </a:prstGeom>
          <a:noFill/>
          <a:ln w="12700" cap="flat" cmpd="sng" algn="ctr">
            <a:solidFill>
              <a:srgbClr val="4EA72E">
                <a:lumMod val="50000"/>
                <a:lumOff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52" name="98 Conector recto">
            <a:extLst>
              <a:ext uri="{FF2B5EF4-FFF2-40B4-BE49-F238E27FC236}">
                <a16:creationId xmlns:a16="http://schemas.microsoft.com/office/drawing/2014/main" id="{8B15DF8F-807D-85B7-6107-5246C4B6DCDF}"/>
              </a:ext>
            </a:extLst>
          </p:cNvPr>
          <p:cNvCxnSpPr>
            <a:cxnSpLocks/>
          </p:cNvCxnSpPr>
          <p:nvPr/>
        </p:nvCxnSpPr>
        <p:spPr>
          <a:xfrm>
            <a:off x="220894" y="5923353"/>
            <a:ext cx="11546255" cy="0"/>
          </a:xfrm>
          <a:prstGeom prst="line">
            <a:avLst/>
          </a:prstGeom>
          <a:noFill/>
          <a:ln w="38100" cap="flat" cmpd="sng" algn="ctr">
            <a:solidFill>
              <a:srgbClr val="4EA72E">
                <a:lumMod val="50000"/>
                <a:lumOff val="50000"/>
              </a:srgbClr>
            </a:solidFill>
            <a:prstDash val="solid"/>
            <a:miter lim="800000"/>
          </a:ln>
          <a:effectLst/>
        </p:spPr>
      </p:cxnSp>
      <p:sp>
        <p:nvSpPr>
          <p:cNvPr id="67" name="CuadroTexto 66">
            <a:extLst>
              <a:ext uri="{FF2B5EF4-FFF2-40B4-BE49-F238E27FC236}">
                <a16:creationId xmlns:a16="http://schemas.microsoft.com/office/drawing/2014/main" id="{FEE3DE4B-9027-BB4A-AA46-94D1FC5020C6}"/>
              </a:ext>
            </a:extLst>
          </p:cNvPr>
          <p:cNvSpPr txBox="1"/>
          <p:nvPr/>
        </p:nvSpPr>
        <p:spPr>
          <a:xfrm>
            <a:off x="835191" y="973803"/>
            <a:ext cx="866898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28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</a:rPr>
              <a:t>Flujo de información </a:t>
            </a:r>
          </a:p>
        </p:txBody>
      </p:sp>
      <p:pic>
        <p:nvPicPr>
          <p:cNvPr id="73" name="Imagen 72" descr="Icono&#10;&#10;Descripción generada automáticamente">
            <a:extLst>
              <a:ext uri="{FF2B5EF4-FFF2-40B4-BE49-F238E27FC236}">
                <a16:creationId xmlns:a16="http://schemas.microsoft.com/office/drawing/2014/main" id="{E4E2F626-8954-A592-E435-DA3B7A82E6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94" y="192344"/>
            <a:ext cx="2772076" cy="576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F41B2F6-9101-529F-1482-3D3D4DE885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73" y="6174700"/>
            <a:ext cx="169757" cy="17265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C522FF5-B697-0640-EF8F-21D5B4936F8E}"/>
              </a:ext>
            </a:extLst>
          </p:cNvPr>
          <p:cNvSpPr txBox="1"/>
          <p:nvPr/>
        </p:nvSpPr>
        <p:spPr>
          <a:xfrm>
            <a:off x="2958921" y="6131046"/>
            <a:ext cx="1145226" cy="33853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16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</a:rPr>
              <a:t>Finanzas 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85D1E969-4542-4713-1EC8-771142C596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883" y="6144220"/>
            <a:ext cx="169757" cy="172659"/>
          </a:xfrm>
          <a:prstGeom prst="rect">
            <a:avLst/>
          </a:prstGeom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1BCD1411-E3C2-F988-4458-C10293695255}"/>
              </a:ext>
            </a:extLst>
          </p:cNvPr>
          <p:cNvSpPr txBox="1"/>
          <p:nvPr/>
        </p:nvSpPr>
        <p:spPr>
          <a:xfrm>
            <a:off x="891591" y="6011470"/>
            <a:ext cx="166476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16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</a:rPr>
              <a:t>Estrategia y Sostenibilidad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92579BE9-DB8A-DED8-CB62-AF3D06CA2B3A}"/>
              </a:ext>
            </a:extLst>
          </p:cNvPr>
          <p:cNvSpPr txBox="1"/>
          <p:nvPr/>
        </p:nvSpPr>
        <p:spPr>
          <a:xfrm>
            <a:off x="4442792" y="6114612"/>
            <a:ext cx="188019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16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</a:rPr>
              <a:t>Comunicaciones</a:t>
            </a:r>
          </a:p>
        </p:txBody>
      </p:sp>
      <p:pic>
        <p:nvPicPr>
          <p:cNvPr id="65" name="Imagen 64">
            <a:extLst>
              <a:ext uri="{FF2B5EF4-FFF2-40B4-BE49-F238E27FC236}">
                <a16:creationId xmlns:a16="http://schemas.microsoft.com/office/drawing/2014/main" id="{918B0B98-2DED-F4E0-173E-34F8093976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893" y="6182320"/>
            <a:ext cx="169757" cy="172659"/>
          </a:xfrm>
          <a:prstGeom prst="rect">
            <a:avLst/>
          </a:prstGeom>
        </p:spPr>
      </p:pic>
      <p:sp>
        <p:nvSpPr>
          <p:cNvPr id="66" name="CuadroTexto 65">
            <a:extLst>
              <a:ext uri="{FF2B5EF4-FFF2-40B4-BE49-F238E27FC236}">
                <a16:creationId xmlns:a16="http://schemas.microsoft.com/office/drawing/2014/main" id="{3961DCE0-682F-A7CA-AED2-5DBF696FB692}"/>
              </a:ext>
            </a:extLst>
          </p:cNvPr>
          <p:cNvSpPr txBox="1"/>
          <p:nvPr/>
        </p:nvSpPr>
        <p:spPr>
          <a:xfrm>
            <a:off x="6682717" y="6131046"/>
            <a:ext cx="263643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16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</a:rPr>
              <a:t>Secretaria General</a:t>
            </a:r>
          </a:p>
        </p:txBody>
      </p:sp>
      <p:pic>
        <p:nvPicPr>
          <p:cNvPr id="72" name="Imagen 71">
            <a:extLst>
              <a:ext uri="{FF2B5EF4-FFF2-40B4-BE49-F238E27FC236}">
                <a16:creationId xmlns:a16="http://schemas.microsoft.com/office/drawing/2014/main" id="{65A5D938-465B-B0FA-3962-15F52B846A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13" y="6197560"/>
            <a:ext cx="169757" cy="172659"/>
          </a:xfrm>
          <a:prstGeom prst="rect">
            <a:avLst/>
          </a:prstGeom>
        </p:spPr>
      </p:pic>
      <p:sp>
        <p:nvSpPr>
          <p:cNvPr id="74" name="CuadroTexto 73">
            <a:extLst>
              <a:ext uri="{FF2B5EF4-FFF2-40B4-BE49-F238E27FC236}">
                <a16:creationId xmlns:a16="http://schemas.microsoft.com/office/drawing/2014/main" id="{76619E56-1A9D-D6C8-722B-9A998B732FC4}"/>
              </a:ext>
            </a:extLst>
          </p:cNvPr>
          <p:cNvSpPr txBox="1"/>
          <p:nvPr/>
        </p:nvSpPr>
        <p:spPr>
          <a:xfrm>
            <a:off x="9155407" y="6157716"/>
            <a:ext cx="1362070" cy="3385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16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</a:rPr>
              <a:t>Negocios</a:t>
            </a:r>
          </a:p>
        </p:txBody>
      </p:sp>
      <p:pic>
        <p:nvPicPr>
          <p:cNvPr id="75" name="Imagen 74">
            <a:extLst>
              <a:ext uri="{FF2B5EF4-FFF2-40B4-BE49-F238E27FC236}">
                <a16:creationId xmlns:a16="http://schemas.microsoft.com/office/drawing/2014/main" id="{D483D6E7-460F-E2D5-DA0B-168592D8EF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03" y="6224230"/>
            <a:ext cx="169757" cy="172659"/>
          </a:xfrm>
          <a:prstGeom prst="rect">
            <a:avLst/>
          </a:prstGeom>
        </p:spPr>
      </p:pic>
      <p:cxnSp>
        <p:nvCxnSpPr>
          <p:cNvPr id="78" name="10 Conector recto">
            <a:extLst>
              <a:ext uri="{FF2B5EF4-FFF2-40B4-BE49-F238E27FC236}">
                <a16:creationId xmlns:a16="http://schemas.microsoft.com/office/drawing/2014/main" id="{A4F15ADD-A93B-29BB-4B9C-01DECEFAAA86}"/>
              </a:ext>
            </a:extLst>
          </p:cNvPr>
          <p:cNvCxnSpPr>
            <a:cxnSpLocks/>
          </p:cNvCxnSpPr>
          <p:nvPr/>
        </p:nvCxnSpPr>
        <p:spPr>
          <a:xfrm>
            <a:off x="1927774" y="3101340"/>
            <a:ext cx="26408" cy="2606040"/>
          </a:xfrm>
          <a:prstGeom prst="line">
            <a:avLst/>
          </a:prstGeom>
          <a:noFill/>
          <a:ln w="38100" cap="flat" cmpd="sng" algn="ctr">
            <a:solidFill>
              <a:srgbClr val="4EA72E">
                <a:lumMod val="50000"/>
                <a:lumOff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79" name="10 Conector recto">
            <a:extLst>
              <a:ext uri="{FF2B5EF4-FFF2-40B4-BE49-F238E27FC236}">
                <a16:creationId xmlns:a16="http://schemas.microsoft.com/office/drawing/2014/main" id="{FD346AAB-E227-0D5E-42FE-279ED0F24238}"/>
              </a:ext>
            </a:extLst>
          </p:cNvPr>
          <p:cNvCxnSpPr>
            <a:cxnSpLocks/>
          </p:cNvCxnSpPr>
          <p:nvPr/>
        </p:nvCxnSpPr>
        <p:spPr>
          <a:xfrm>
            <a:off x="3691819" y="3061315"/>
            <a:ext cx="26408" cy="2606040"/>
          </a:xfrm>
          <a:prstGeom prst="line">
            <a:avLst/>
          </a:prstGeom>
          <a:noFill/>
          <a:ln w="38100" cap="flat" cmpd="sng" algn="ctr">
            <a:solidFill>
              <a:srgbClr val="4EA72E">
                <a:lumMod val="50000"/>
                <a:lumOff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80" name="10 Conector recto">
            <a:extLst>
              <a:ext uri="{FF2B5EF4-FFF2-40B4-BE49-F238E27FC236}">
                <a16:creationId xmlns:a16="http://schemas.microsoft.com/office/drawing/2014/main" id="{4F6FDCA5-7561-97D7-8F12-ABC0168B89D8}"/>
              </a:ext>
            </a:extLst>
          </p:cNvPr>
          <p:cNvCxnSpPr>
            <a:cxnSpLocks/>
          </p:cNvCxnSpPr>
          <p:nvPr/>
        </p:nvCxnSpPr>
        <p:spPr>
          <a:xfrm>
            <a:off x="5238077" y="3052012"/>
            <a:ext cx="26408" cy="2606040"/>
          </a:xfrm>
          <a:prstGeom prst="line">
            <a:avLst/>
          </a:prstGeom>
          <a:noFill/>
          <a:ln w="38100" cap="flat" cmpd="sng" algn="ctr">
            <a:solidFill>
              <a:srgbClr val="4EA72E">
                <a:lumMod val="50000"/>
                <a:lumOff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81" name="10 Conector recto">
            <a:extLst>
              <a:ext uri="{FF2B5EF4-FFF2-40B4-BE49-F238E27FC236}">
                <a16:creationId xmlns:a16="http://schemas.microsoft.com/office/drawing/2014/main" id="{8304BEFC-2A77-5396-9704-F2A3ABE8872B}"/>
              </a:ext>
            </a:extLst>
          </p:cNvPr>
          <p:cNvCxnSpPr>
            <a:cxnSpLocks/>
          </p:cNvCxnSpPr>
          <p:nvPr/>
        </p:nvCxnSpPr>
        <p:spPr>
          <a:xfrm>
            <a:off x="6980315" y="3079970"/>
            <a:ext cx="26408" cy="2606040"/>
          </a:xfrm>
          <a:prstGeom prst="line">
            <a:avLst/>
          </a:prstGeom>
          <a:noFill/>
          <a:ln w="38100" cap="flat" cmpd="sng" algn="ctr">
            <a:solidFill>
              <a:srgbClr val="4EA72E">
                <a:lumMod val="50000"/>
                <a:lumOff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82" name="10 Conector recto">
            <a:extLst>
              <a:ext uri="{FF2B5EF4-FFF2-40B4-BE49-F238E27FC236}">
                <a16:creationId xmlns:a16="http://schemas.microsoft.com/office/drawing/2014/main" id="{FA0C828F-7B44-9E63-0E7B-C0CDF5E36E69}"/>
              </a:ext>
            </a:extLst>
          </p:cNvPr>
          <p:cNvCxnSpPr>
            <a:cxnSpLocks/>
          </p:cNvCxnSpPr>
          <p:nvPr/>
        </p:nvCxnSpPr>
        <p:spPr>
          <a:xfrm>
            <a:off x="8470085" y="3017040"/>
            <a:ext cx="26408" cy="2606040"/>
          </a:xfrm>
          <a:prstGeom prst="line">
            <a:avLst/>
          </a:prstGeom>
          <a:noFill/>
          <a:ln w="38100" cap="flat" cmpd="sng" algn="ctr">
            <a:solidFill>
              <a:srgbClr val="4EA72E">
                <a:lumMod val="50000"/>
                <a:lumOff val="50000"/>
              </a:srgbClr>
            </a:solidFill>
            <a:prstDash val="solid"/>
            <a:miter lim="800000"/>
          </a:ln>
          <a:effectLst/>
        </p:spPr>
      </p:cxnSp>
      <p:cxnSp>
        <p:nvCxnSpPr>
          <p:cNvPr id="83" name="10 Conector recto">
            <a:extLst>
              <a:ext uri="{FF2B5EF4-FFF2-40B4-BE49-F238E27FC236}">
                <a16:creationId xmlns:a16="http://schemas.microsoft.com/office/drawing/2014/main" id="{6FB712D2-AD18-BCF7-BA97-2A4F93A1D672}"/>
              </a:ext>
            </a:extLst>
          </p:cNvPr>
          <p:cNvCxnSpPr>
            <a:cxnSpLocks/>
          </p:cNvCxnSpPr>
          <p:nvPr/>
        </p:nvCxnSpPr>
        <p:spPr>
          <a:xfrm>
            <a:off x="10156467" y="2977124"/>
            <a:ext cx="26408" cy="2606040"/>
          </a:xfrm>
          <a:prstGeom prst="line">
            <a:avLst/>
          </a:prstGeom>
          <a:noFill/>
          <a:ln w="38100" cap="flat" cmpd="sng" algn="ctr">
            <a:solidFill>
              <a:srgbClr val="4EA72E">
                <a:lumMod val="50000"/>
                <a:lumOff val="50000"/>
              </a:srgbClr>
            </a:solidFill>
            <a:prstDash val="solid"/>
            <a:miter lim="800000"/>
          </a:ln>
          <a:effectLst/>
        </p:spPr>
      </p:cxnSp>
      <p:sp>
        <p:nvSpPr>
          <p:cNvPr id="84" name="CuadroTexto 83">
            <a:extLst>
              <a:ext uri="{FF2B5EF4-FFF2-40B4-BE49-F238E27FC236}">
                <a16:creationId xmlns:a16="http://schemas.microsoft.com/office/drawing/2014/main" id="{B8ACE650-A1F8-438D-FFF2-75EC3AF03823}"/>
              </a:ext>
            </a:extLst>
          </p:cNvPr>
          <p:cNvSpPr txBox="1"/>
          <p:nvPr/>
        </p:nvSpPr>
        <p:spPr>
          <a:xfrm>
            <a:off x="10565107" y="6195816"/>
            <a:ext cx="136207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CO" sz="1600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</a:rPr>
              <a:t>Auditoria</a:t>
            </a:r>
          </a:p>
        </p:txBody>
      </p:sp>
      <p:pic>
        <p:nvPicPr>
          <p:cNvPr id="85" name="Imagen 84">
            <a:extLst>
              <a:ext uri="{FF2B5EF4-FFF2-40B4-BE49-F238E27FC236}">
                <a16:creationId xmlns:a16="http://schemas.microsoft.com/office/drawing/2014/main" id="{B09807DE-8932-DBA8-9635-E4D034C20E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503" y="6262330"/>
            <a:ext cx="169757" cy="17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586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05D11C7C0A9A54880939B54C38DE841" ma:contentTypeVersion="15" ma:contentTypeDescription="Crear nuevo documento." ma:contentTypeScope="" ma:versionID="2eb9c6a3495ab752e126cdb420739638">
  <xsd:schema xmlns:xsd="http://www.w3.org/2001/XMLSchema" xmlns:xs="http://www.w3.org/2001/XMLSchema" xmlns:p="http://schemas.microsoft.com/office/2006/metadata/properties" xmlns:ns2="fb95b777-3601-4544-859a-ebed9d5125e6" xmlns:ns3="324cad1c-ec63-49c1-bd03-12601aed0965" xmlns:ns4="fde91536-cb6a-48c8-a1c9-f59bb520eba1" targetNamespace="http://schemas.microsoft.com/office/2006/metadata/properties" ma:root="true" ma:fieldsID="bb1035a2620d6309ac30c8921b8b9990" ns2:_="" ns3:_="" ns4:_="">
    <xsd:import namespace="fb95b777-3601-4544-859a-ebed9d5125e6"/>
    <xsd:import namespace="324cad1c-ec63-49c1-bd03-12601aed0965"/>
    <xsd:import namespace="fde91536-cb6a-48c8-a1c9-f59bb520eb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5b777-3601-4544-859a-ebed9d5125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Etiquetas de imagen" ma:readOnly="false" ma:fieldId="{5cf76f15-5ced-4ddc-b409-7134ff3c332f}" ma:taxonomyMulti="true" ma:sspId="eca7b523-58f5-4d52-b53c-05f253e3dc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cad1c-ec63-49c1-bd03-12601aed096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e91536-cb6a-48c8-a1c9-f59bb520eba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a01ae73-86d1-4068-bcef-f80595667fd9}" ma:internalName="TaxCatchAll" ma:showField="CatchAllData" ma:web="324cad1c-ec63-49c1-bd03-12601aed09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61F8C9-F4D5-45F2-A764-AD85F6A794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95b777-3601-4544-859a-ebed9d5125e6"/>
    <ds:schemaRef ds:uri="324cad1c-ec63-49c1-bd03-12601aed0965"/>
    <ds:schemaRef ds:uri="fde91536-cb6a-48c8-a1c9-f59bb520eb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0336D0-8030-48FC-B0AB-897F8F91CD5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ebbfa72-b3b6-4c1f-8b23-058d4f67f013}" enabled="1" method="Privileged" siteId="{bf1ce8b5-5d39-4bc5-ad6e-07b3e4d7d67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7974</TotalTime>
  <Words>895</Words>
  <Application>Microsoft Office PowerPoint</Application>
  <PresentationFormat>Panorámica</PresentationFormat>
  <Paragraphs>190</Paragraphs>
  <Slides>12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Aptos</vt:lpstr>
      <vt:lpstr>Arial</vt:lpstr>
      <vt:lpstr>Arial Rounded MT Bold</vt:lpstr>
      <vt:lpstr>Calibri</vt:lpstr>
      <vt:lpstr>Calibri Light</vt:lpstr>
      <vt:lpstr>Trebuchet MS</vt:lpstr>
      <vt:lpstr>Verdana</vt:lpstr>
      <vt:lpstr>Tema de Office</vt:lpstr>
      <vt:lpstr>Presentación de PowerPoint</vt:lpstr>
      <vt:lpstr>Presentación de PowerPoint</vt:lpstr>
      <vt:lpstr>Presentación de PowerPoint</vt:lpstr>
      <vt:lpstr>Referentes teóricos y prácticos</vt:lpstr>
      <vt:lpstr>Presentación de PowerPoint</vt:lpstr>
      <vt:lpstr>Presentación de PowerPoint</vt:lpstr>
      <vt:lpstr>Tipos de informe Propósito</vt:lpstr>
      <vt:lpstr>Usuarios y grupos de interés</vt:lpstr>
      <vt:lpstr>Presentación de PowerPoint</vt:lpstr>
      <vt:lpstr>Cuarto estado financiero por grupos de interés  Diciembre 2023</vt:lpstr>
      <vt:lpstr>Retos y oportunidades,  donde queremos llegar….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salzate</dc:creator>
  <cp:lastModifiedBy>JOHN CALLE HURTADO</cp:lastModifiedBy>
  <cp:revision>222</cp:revision>
  <dcterms:created xsi:type="dcterms:W3CDTF">2021-08-27T14:03:23Z</dcterms:created>
  <dcterms:modified xsi:type="dcterms:W3CDTF">2024-09-04T10:57:21Z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6cab09b-e61a-4c01-96e7-67fc9e3d8cd5_Enabled">
    <vt:lpwstr>True</vt:lpwstr>
  </property>
  <property fmtid="{D5CDD505-2E9C-101B-9397-08002B2CF9AE}" pid="3" name="MSIP_Label_86cab09b-e61a-4c01-96e7-67fc9e3d8cd5_SiteId">
    <vt:lpwstr>bf1ce8b5-5d39-4bc5-ad6e-07b3e4d7d67a</vt:lpwstr>
  </property>
  <property fmtid="{D5CDD505-2E9C-101B-9397-08002B2CF9AE}" pid="4" name="MSIP_Label_86cab09b-e61a-4c01-96e7-67fc9e3d8cd5_SetDate">
    <vt:lpwstr>2024-08-28T21:48:47Z</vt:lpwstr>
  </property>
  <property fmtid="{D5CDD505-2E9C-101B-9397-08002B2CF9AE}" pid="5" name="MSIP_Label_86cab09b-e61a-4c01-96e7-67fc9e3d8cd5_Name">
    <vt:lpwstr>Private \ Todos los Empleados</vt:lpwstr>
  </property>
  <property fmtid="{D5CDD505-2E9C-101B-9397-08002B2CF9AE}" pid="6" name="MSIP_Label_86cab09b-e61a-4c01-96e7-67fc9e3d8cd5_Extended_MSFT_Method">
    <vt:lpwstr>Privileged</vt:lpwstr>
  </property>
</Properties>
</file>