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71" r:id="rId2"/>
    <p:sldId id="272" r:id="rId3"/>
    <p:sldId id="273" r:id="rId4"/>
    <p:sldId id="276" r:id="rId5"/>
    <p:sldId id="277" r:id="rId6"/>
    <p:sldId id="281" r:id="rId7"/>
    <p:sldId id="284" r:id="rId8"/>
    <p:sldId id="283" r:id="rId9"/>
  </p:sldIdLst>
  <p:sldSz cx="12192000" cy="6858000"/>
  <p:notesSz cx="6797675" cy="9928225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634"/>
    <a:srgbClr val="549E72"/>
    <a:srgbClr val="316564"/>
    <a:srgbClr val="418584"/>
    <a:srgbClr val="0090BA"/>
    <a:srgbClr val="0462A2"/>
    <a:srgbClr val="135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perezr\Downloads\Gr&#225;fica%20Ingresos%20por%20dptos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26690c5c09df169/Gobernaci&#243;n/Calificaci&#243;n_Riesgo/Calificaci&#243;n_2023/Datos_Spread_Deud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673017274437684E-2"/>
          <c:y val="3.777041589758888E-2"/>
          <c:w val="0.9444864039808738"/>
          <c:h val="0.883005348533764"/>
        </c:manualLayout>
      </c:layout>
      <c:lineChart>
        <c:grouping val="standard"/>
        <c:varyColors val="0"/>
        <c:ser>
          <c:idx val="0"/>
          <c:order val="0"/>
          <c:tx>
            <c:strRef>
              <c:f>'[Gráfica Ingresos por dptos (2).xlsx]Hoja2'!$B$2</c:f>
              <c:strCache>
                <c:ptCount val="1"/>
                <c:pt idx="0">
                  <c:v>Cundinamarca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1.84057384164862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973-41DA-B4CA-72B5983341AC}"/>
                </c:ext>
              </c:extLst>
            </c:dLbl>
            <c:dLbl>
              <c:idx val="5"/>
              <c:layout>
                <c:manualLayout>
                  <c:x val="-1.4724590733188967E-2"/>
                  <c:y val="3.23241743082372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973-41DA-B4CA-72B5983341AC}"/>
                </c:ext>
              </c:extLst>
            </c:dLbl>
            <c:dLbl>
              <c:idx val="6"/>
              <c:layout>
                <c:manualLayout>
                  <c:x val="-4.6014346041215654E-2"/>
                  <c:y val="-4.5253844031532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973-41DA-B4CA-72B5983341AC}"/>
                </c:ext>
              </c:extLst>
            </c:dLbl>
            <c:dLbl>
              <c:idx val="7"/>
              <c:layout>
                <c:manualLayout>
                  <c:x val="-3.865205067462104E-2"/>
                  <c:y val="-3.5556591739060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973-41DA-B4CA-72B5983341AC}"/>
                </c:ext>
              </c:extLst>
            </c:dLbl>
            <c:dLbl>
              <c:idx val="8"/>
              <c:layout>
                <c:manualLayout>
                  <c:x val="-1.8405738416486343E-2"/>
                  <c:y val="-4.5253844031532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973-41DA-B4CA-72B5983341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'[Gráfica Ingresos por dptos (2).xlsx]Hoja2'!$A$3:$A$11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'[Gráfica Ingresos por dptos (2).xlsx]Hoja2'!$B$3:$B$11</c:f>
              <c:numCache>
                <c:formatCode>_("$"* #,##0.00_);_("$"* \(#,##0.00\);_("$"* "-"??_);_(@_)</c:formatCode>
                <c:ptCount val="9"/>
                <c:pt idx="0">
                  <c:v>0.92624000000000006</c:v>
                </c:pt>
                <c:pt idx="1">
                  <c:v>0.97233000000000003</c:v>
                </c:pt>
                <c:pt idx="2">
                  <c:v>1.1306500000000002</c:v>
                </c:pt>
                <c:pt idx="3">
                  <c:v>1.03678</c:v>
                </c:pt>
                <c:pt idx="4">
                  <c:v>1.1158599999999999</c:v>
                </c:pt>
                <c:pt idx="5">
                  <c:v>1.1264700000000001</c:v>
                </c:pt>
                <c:pt idx="6">
                  <c:v>1.5911500000000001</c:v>
                </c:pt>
                <c:pt idx="7">
                  <c:v>1.9091199999999999</c:v>
                </c:pt>
                <c:pt idx="8">
                  <c:v>2.0586512458369999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7973-41DA-B4CA-72B5983341AC}"/>
            </c:ext>
          </c:extLst>
        </c:ser>
        <c:ser>
          <c:idx val="1"/>
          <c:order val="1"/>
          <c:tx>
            <c:strRef>
              <c:f>'[Gráfica Ingresos por dptos (2).xlsx]Hoja2'!$C$2</c:f>
              <c:strCache>
                <c:ptCount val="1"/>
                <c:pt idx="0">
                  <c:v>Antioquia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3.6811476832972418E-3"/>
                  <c:y val="-1.6162087154118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973-41DA-B4CA-72B5983341AC}"/>
                </c:ext>
              </c:extLst>
            </c:dLbl>
            <c:dLbl>
              <c:idx val="4"/>
              <c:layout>
                <c:manualLayout>
                  <c:x val="-5.5217215249459299E-3"/>
                  <c:y val="-6.464834861647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973-41DA-B4CA-72B5983341AC}"/>
                </c:ext>
              </c:extLst>
            </c:dLbl>
            <c:dLbl>
              <c:idx val="5"/>
              <c:layout>
                <c:manualLayout>
                  <c:x val="-3.3130329149675244E-2"/>
                  <c:y val="-5.4951096324003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973-41DA-B4CA-72B5983341AC}"/>
                </c:ext>
              </c:extLst>
            </c:dLbl>
            <c:dLbl>
              <c:idx val="6"/>
              <c:layout>
                <c:manualLayout>
                  <c:x val="-2.3927459941432069E-2"/>
                  <c:y val="1.2929669723294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973-41DA-B4CA-72B5983341AC}"/>
                </c:ext>
              </c:extLst>
            </c:dLbl>
            <c:dLbl>
              <c:idx val="7"/>
              <c:layout>
                <c:manualLayout>
                  <c:x val="-1.2884016891540347E-2"/>
                  <c:y val="1.2929669723294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973-41DA-B4CA-72B5983341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'[Gráfica Ingresos por dptos (2).xlsx]Hoja2'!$A$3:$A$11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'[Gráfica Ingresos por dptos (2).xlsx]Hoja2'!$C$3:$C$11</c:f>
              <c:numCache>
                <c:formatCode>_("$"* #,##0.00_);_("$"* \(#,##0.00\);_("$"* "-"??_);_(@_)</c:formatCode>
                <c:ptCount val="9"/>
                <c:pt idx="0">
                  <c:v>1.1200000000000001</c:v>
                </c:pt>
                <c:pt idx="1">
                  <c:v>1.31</c:v>
                </c:pt>
                <c:pt idx="2">
                  <c:v>1.25</c:v>
                </c:pt>
                <c:pt idx="3">
                  <c:v>1.19</c:v>
                </c:pt>
                <c:pt idx="4">
                  <c:v>1.35</c:v>
                </c:pt>
                <c:pt idx="5">
                  <c:v>1.22</c:v>
                </c:pt>
                <c:pt idx="6">
                  <c:v>1.56</c:v>
                </c:pt>
                <c:pt idx="7">
                  <c:v>1.76</c:v>
                </c:pt>
                <c:pt idx="8">
                  <c:v>1.99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7973-41DA-B4CA-72B5983341AC}"/>
            </c:ext>
          </c:extLst>
        </c:ser>
        <c:ser>
          <c:idx val="2"/>
          <c:order val="2"/>
          <c:tx>
            <c:strRef>
              <c:f>'[Gráfica Ingresos por dptos (2).xlsx]Hoja2'!$D$2</c:f>
              <c:strCache>
                <c:ptCount val="1"/>
                <c:pt idx="0">
                  <c:v>Valle del Cauca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6565164574837588E-2"/>
                  <c:y val="1.4786146317029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973-41DA-B4CA-72B5983341AC}"/>
                </c:ext>
              </c:extLst>
            </c:dLbl>
            <c:dLbl>
              <c:idx val="1"/>
              <c:layout>
                <c:manualLayout>
                  <c:x val="-1.1043443049891759E-2"/>
                  <c:y val="2.1715227587639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973-41DA-B4CA-72B5983341AC}"/>
                </c:ext>
              </c:extLst>
            </c:dLbl>
            <c:dLbl>
              <c:idx val="2"/>
              <c:layout>
                <c:manualLayout>
                  <c:x val="-2.0246312258134828E-2"/>
                  <c:y val="4.0662284153417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7973-41DA-B4CA-72B5983341AC}"/>
                </c:ext>
              </c:extLst>
            </c:dLbl>
            <c:dLbl>
              <c:idx val="3"/>
              <c:layout>
                <c:manualLayout>
                  <c:x val="-5.7971014492753624E-3"/>
                  <c:y val="2.957253712575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973-41DA-B4CA-72B5983341AC}"/>
                </c:ext>
              </c:extLst>
            </c:dLbl>
            <c:dLbl>
              <c:idx val="4"/>
              <c:layout>
                <c:manualLayout>
                  <c:x val="-2.5859772621014833E-2"/>
                  <c:y val="4.7591110902969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7973-41DA-B4CA-72B5983341AC}"/>
                </c:ext>
              </c:extLst>
            </c:dLbl>
            <c:dLbl>
              <c:idx val="5"/>
              <c:layout>
                <c:manualLayout>
                  <c:x val="-1.4724590733188967E-2"/>
                  <c:y val="3.8789009169884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7973-41DA-B4CA-72B5983341AC}"/>
                </c:ext>
              </c:extLst>
            </c:dLbl>
            <c:dLbl>
              <c:idx val="6"/>
              <c:layout>
                <c:manualLayout>
                  <c:x val="-2.9449181466377934E-2"/>
                  <c:y val="1.9394504584942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7973-41DA-B4CA-72B5983341AC}"/>
                </c:ext>
              </c:extLst>
            </c:dLbl>
            <c:dLbl>
              <c:idx val="7"/>
              <c:layout>
                <c:manualLayout>
                  <c:x val="-1.6565164574837588E-2"/>
                  <c:y val="9.69725229247110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7973-41DA-B4CA-72B5983341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'[Gráfica Ingresos por dptos (2).xlsx]Hoja2'!$A$3:$A$11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'[Gráfica Ingresos por dptos (2).xlsx]Hoja2'!$D$3:$D$11</c:f>
              <c:numCache>
                <c:formatCode>_("$"* #,##0.00_);_("$"* \(#,##0.00\);_("$"* "-"??_);_(@_)</c:formatCode>
                <c:ptCount val="9"/>
                <c:pt idx="0">
                  <c:v>0.65</c:v>
                </c:pt>
                <c:pt idx="1">
                  <c:v>0.75</c:v>
                </c:pt>
                <c:pt idx="2">
                  <c:v>0.88</c:v>
                </c:pt>
                <c:pt idx="3">
                  <c:v>0.95</c:v>
                </c:pt>
                <c:pt idx="4">
                  <c:v>1.1000000000000001</c:v>
                </c:pt>
                <c:pt idx="5">
                  <c:v>1.03</c:v>
                </c:pt>
                <c:pt idx="6">
                  <c:v>0.84</c:v>
                </c:pt>
                <c:pt idx="7">
                  <c:v>1.1399999999999999</c:v>
                </c:pt>
                <c:pt idx="8">
                  <c:v>1.25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4-7973-41DA-B4CA-72B598334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4649552"/>
        <c:axId val="1514658800"/>
      </c:lineChart>
      <c:catAx>
        <c:axId val="151464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s-CO"/>
          </a:p>
        </c:txPr>
        <c:crossAx val="1514658800"/>
        <c:crosses val="autoZero"/>
        <c:auto val="1"/>
        <c:lblAlgn val="ctr"/>
        <c:lblOffset val="100"/>
        <c:noMultiLvlLbl val="0"/>
      </c:catAx>
      <c:valAx>
        <c:axId val="1514658800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s-CO"/>
          </a:p>
        </c:txPr>
        <c:crossAx val="151464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719982052231137"/>
          <c:y val="0.84974552984666629"/>
          <c:w val="0.7056003589553772"/>
          <c:h val="6.94440343827406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MX"/>
              <a:t>Composición de la deuda pública según tipo de crédito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Hoja7!$B$16</c:f>
              <c:strCache>
                <c:ptCount val="1"/>
                <c:pt idx="0">
                  <c:v>Comercial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42,63%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C7-432E-A6FC-D3D621B294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Hoja7!$C$15:$D$15</c:f>
              <c:strCache>
                <c:ptCount val="2"/>
                <c:pt idx="0">
                  <c:v>Composición_2015/2019</c:v>
                </c:pt>
                <c:pt idx="1">
                  <c:v>Composición_2020/2023</c:v>
                </c:pt>
              </c:strCache>
            </c:strRef>
          </c:cat>
          <c:val>
            <c:numRef>
              <c:f>Hoja7!$C$16:$D$16</c:f>
              <c:numCache>
                <c:formatCode>0.00%</c:formatCode>
                <c:ptCount val="2"/>
                <c:pt idx="0">
                  <c:v>0.86144244615221777</c:v>
                </c:pt>
                <c:pt idx="1">
                  <c:v>0.42615065935371499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C7-432E-A6FC-D3D621B29405}"/>
            </c:ext>
          </c:extLst>
        </c:ser>
        <c:ser>
          <c:idx val="1"/>
          <c:order val="1"/>
          <c:tx>
            <c:strRef>
              <c:f>Hoja7!$B$17</c:f>
              <c:strCache>
                <c:ptCount val="1"/>
                <c:pt idx="0">
                  <c:v>Fomento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57,64%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DC7-432E-A6FC-D3D621B294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Hoja7!$C$15:$D$15</c:f>
              <c:strCache>
                <c:ptCount val="2"/>
                <c:pt idx="0">
                  <c:v>Composición_2015/2019</c:v>
                </c:pt>
                <c:pt idx="1">
                  <c:v>Composición_2020/2023</c:v>
                </c:pt>
              </c:strCache>
            </c:strRef>
          </c:cat>
          <c:val>
            <c:numRef>
              <c:f>Hoja7!$C$17:$D$17</c:f>
              <c:numCache>
                <c:formatCode>0.00%</c:formatCode>
                <c:ptCount val="2"/>
                <c:pt idx="0">
                  <c:v>0.13855755384778226</c:v>
                </c:pt>
                <c:pt idx="1">
                  <c:v>0.57384934064628501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C7-432E-A6FC-D3D621B29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6163760"/>
        <c:axId val="566168656"/>
      </c:barChart>
      <c:catAx>
        <c:axId val="56616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CO"/>
          </a:p>
        </c:txPr>
        <c:crossAx val="566168656"/>
        <c:crosses val="autoZero"/>
        <c:auto val="1"/>
        <c:lblAlgn val="ctr"/>
        <c:lblOffset val="100"/>
        <c:noMultiLvlLbl val="0"/>
      </c:catAx>
      <c:valAx>
        <c:axId val="56616865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CO"/>
          </a:p>
        </c:txPr>
        <c:crossAx val="56616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D1790D-A800-4423-9CA3-421EFC217A89}" type="doc">
      <dgm:prSet loTypeId="urn:microsoft.com/office/officeart/2005/8/layout/hChevron3" loCatId="process" qsTypeId="urn:microsoft.com/office/officeart/2005/8/quickstyle/simple1" qsCatId="simple" csTypeId="urn:microsoft.com/office/officeart/2005/8/colors/accent6_2" csCatId="accent6" phldr="1"/>
      <dgm:spPr/>
    </dgm:pt>
    <dgm:pt modelId="{8D15F8ED-8214-429D-A94D-F89BE132984F}">
      <dgm:prSet phldrT="[Texto]" custT="1"/>
      <dgm:spPr/>
      <dgm:t>
        <a:bodyPr/>
        <a:lstStyle/>
        <a:p>
          <a:r>
            <a:rPr lang="es-ES" sz="1600" dirty="0" smtClean="0"/>
            <a:t>Recursos económicos - </a:t>
          </a:r>
          <a:r>
            <a:rPr lang="es-E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Ingresos</a:t>
          </a:r>
          <a:endParaRPr lang="es-ES" sz="1600" dirty="0"/>
        </a:p>
      </dgm:t>
    </dgm:pt>
    <dgm:pt modelId="{99540639-C430-4697-A56C-DDBC8B0447D4}" type="parTrans" cxnId="{AAF6459A-2169-4DD2-A418-E6F53C32C3CC}">
      <dgm:prSet/>
      <dgm:spPr/>
      <dgm:t>
        <a:bodyPr/>
        <a:lstStyle/>
        <a:p>
          <a:endParaRPr lang="es-ES" sz="2000"/>
        </a:p>
      </dgm:t>
    </dgm:pt>
    <dgm:pt modelId="{0FF2EC06-E392-4F5B-A4A7-E690A1D4E468}" type="sibTrans" cxnId="{AAF6459A-2169-4DD2-A418-E6F53C32C3CC}">
      <dgm:prSet/>
      <dgm:spPr/>
      <dgm:t>
        <a:bodyPr/>
        <a:lstStyle/>
        <a:p>
          <a:endParaRPr lang="es-ES" sz="2000"/>
        </a:p>
      </dgm:t>
    </dgm:pt>
    <dgm:pt modelId="{C7DC4CEE-EF6F-4307-80C1-F447B1FB8FAF}">
      <dgm:prSet phldrT="[Texto]" custT="1"/>
      <dgm:spPr/>
      <dgm:t>
        <a:bodyPr/>
        <a:lstStyle/>
        <a:p>
          <a:r>
            <a:rPr lang="es-ES" sz="1600" dirty="0" smtClean="0"/>
            <a:t>Administrar de manera eficiente, transparente y responsable.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98A607-AB29-42BD-BD87-781B1B2A5631}" type="parTrans" cxnId="{AB317F32-B58F-41C4-B29A-1EA6E45E259A}">
      <dgm:prSet/>
      <dgm:spPr/>
      <dgm:t>
        <a:bodyPr/>
        <a:lstStyle/>
        <a:p>
          <a:endParaRPr lang="es-ES" sz="2000"/>
        </a:p>
      </dgm:t>
    </dgm:pt>
    <dgm:pt modelId="{A3E7F47A-B719-42FA-A9AD-5939F3088FDB}" type="sibTrans" cxnId="{AB317F32-B58F-41C4-B29A-1EA6E45E259A}">
      <dgm:prSet/>
      <dgm:spPr/>
      <dgm:t>
        <a:bodyPr/>
        <a:lstStyle/>
        <a:p>
          <a:endParaRPr lang="es-ES" sz="2000"/>
        </a:p>
      </dgm:t>
    </dgm:pt>
    <dgm:pt modelId="{941D5B5B-8A0A-4595-8BCB-459C257CD59C}">
      <dgm:prSet phldrT="[Texto]" custT="1"/>
      <dgm:spPr/>
      <dgm:t>
        <a:bodyPr/>
        <a:lstStyle/>
        <a:p>
          <a:r>
            <a:rPr lang="es-ES" sz="1600" dirty="0" smtClean="0"/>
            <a:t>Planificar, </a:t>
          </a:r>
          <a:r>
            <a:rPr lang="es-ES" sz="1600" dirty="0" smtClean="0"/>
            <a:t>utilizar, controlar </a:t>
          </a:r>
          <a:r>
            <a:rPr lang="es-ES" sz="1600" dirty="0" smtClean="0"/>
            <a:t>los recursos.</a:t>
          </a:r>
          <a:endParaRPr lang="es-ES" sz="1600" dirty="0"/>
        </a:p>
      </dgm:t>
    </dgm:pt>
    <dgm:pt modelId="{6BFFF157-D86D-488A-9950-0F69FCF72A86}" type="parTrans" cxnId="{0CAA65CF-1B6F-4F07-8313-3D7450341D5B}">
      <dgm:prSet/>
      <dgm:spPr/>
      <dgm:t>
        <a:bodyPr/>
        <a:lstStyle/>
        <a:p>
          <a:endParaRPr lang="es-ES" sz="2000"/>
        </a:p>
      </dgm:t>
    </dgm:pt>
    <dgm:pt modelId="{1A30BD25-DCFF-4BAC-AA39-E7A7C1D34D27}" type="sibTrans" cxnId="{0CAA65CF-1B6F-4F07-8313-3D7450341D5B}">
      <dgm:prSet/>
      <dgm:spPr/>
      <dgm:t>
        <a:bodyPr/>
        <a:lstStyle/>
        <a:p>
          <a:endParaRPr lang="es-ES" sz="2000"/>
        </a:p>
      </dgm:t>
    </dgm:pt>
    <dgm:pt modelId="{DE33B820-4CBC-4CCB-985B-C8F59A6C37E8}">
      <dgm:prSet phldrT="[Texto]" custT="1"/>
      <dgm:spPr/>
      <dgm:t>
        <a:bodyPr/>
        <a:lstStyle/>
        <a:p>
          <a:r>
            <a:rPr lang="es-ES" sz="1600" dirty="0" smtClean="0"/>
            <a:t>Cumplir funciones y prestar servicio</a:t>
          </a:r>
          <a:endParaRPr lang="es-ES" sz="1600" dirty="0"/>
        </a:p>
      </dgm:t>
    </dgm:pt>
    <dgm:pt modelId="{49E0BB9B-625E-4CCB-AC70-019E91742B70}" type="parTrans" cxnId="{EDBA5E7D-1047-4632-8C13-7F4CEDE705ED}">
      <dgm:prSet/>
      <dgm:spPr/>
      <dgm:t>
        <a:bodyPr/>
        <a:lstStyle/>
        <a:p>
          <a:endParaRPr lang="es-ES" sz="2000"/>
        </a:p>
      </dgm:t>
    </dgm:pt>
    <dgm:pt modelId="{E2B2D0E0-AEDF-41C6-9803-DB22FDA86BF8}" type="sibTrans" cxnId="{EDBA5E7D-1047-4632-8C13-7F4CEDE705ED}">
      <dgm:prSet/>
      <dgm:spPr/>
      <dgm:t>
        <a:bodyPr/>
        <a:lstStyle/>
        <a:p>
          <a:endParaRPr lang="es-ES" sz="2000"/>
        </a:p>
      </dgm:t>
    </dgm:pt>
    <dgm:pt modelId="{85F5FC34-B938-465F-8E83-3649D68ADCE3}" type="pres">
      <dgm:prSet presAssocID="{B2D1790D-A800-4423-9CA3-421EFC217A89}" presName="Name0" presStyleCnt="0">
        <dgm:presLayoutVars>
          <dgm:dir/>
          <dgm:resizeHandles val="exact"/>
        </dgm:presLayoutVars>
      </dgm:prSet>
      <dgm:spPr/>
    </dgm:pt>
    <dgm:pt modelId="{049A0FE4-9562-4E6F-8B3C-CAE738A2027D}" type="pres">
      <dgm:prSet presAssocID="{8D15F8ED-8214-429D-A94D-F89BE132984F}" presName="parTxOnly" presStyleLbl="node1" presStyleIdx="0" presStyleCnt="4" custScaleX="127956" custScaleY="113446" custLinFactY="-100000" custLinFactNeighborX="78318" custLinFactNeighborY="-1047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756E2E-3B88-4D4F-AAD1-41D7A0D3540B}" type="pres">
      <dgm:prSet presAssocID="{0FF2EC06-E392-4F5B-A4A7-E690A1D4E468}" presName="parSpace" presStyleCnt="0"/>
      <dgm:spPr/>
    </dgm:pt>
    <dgm:pt modelId="{471CD702-243B-4BBA-9B4F-610628C48E06}" type="pres">
      <dgm:prSet presAssocID="{C7DC4CEE-EF6F-4307-80C1-F447B1FB8FAF}" presName="parTxOnly" presStyleLbl="node1" presStyleIdx="1" presStyleCnt="4" custScaleX="157949" custLinFactX="-18319" custLinFactNeighborX="-100000" custLinFactNeighborY="-664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EEBCAE-8855-4012-B976-793C033D83F1}" type="pres">
      <dgm:prSet presAssocID="{A3E7F47A-B719-42FA-A9AD-5939F3088FDB}" presName="parSpace" presStyleCnt="0"/>
      <dgm:spPr/>
    </dgm:pt>
    <dgm:pt modelId="{08D417DC-2EBF-4C2B-B73D-B08449BD65F7}" type="pres">
      <dgm:prSet presAssocID="{941D5B5B-8A0A-4595-8BCB-459C257CD59C}" presName="parTxOnly" presStyleLbl="node1" presStyleIdx="2" presStyleCnt="4" custScaleX="127186" custLinFactX="-49543" custLinFactNeighborX="-100000" custLinFactNeighborY="581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04B34D-F85A-484D-B328-01E684C93A6D}" type="pres">
      <dgm:prSet presAssocID="{1A30BD25-DCFF-4BAC-AA39-E7A7C1D34D27}" presName="parSpace" presStyleCnt="0"/>
      <dgm:spPr/>
    </dgm:pt>
    <dgm:pt modelId="{6FA99869-BB02-4D7B-8726-47CB00BC7358}" type="pres">
      <dgm:prSet presAssocID="{DE33B820-4CBC-4CCB-985B-C8F59A6C37E8}" presName="parTxOnly" presStyleLbl="node1" presStyleIdx="3" presStyleCnt="4" custScaleX="116563" custScaleY="125710" custLinFactX="-93048" custLinFactY="85900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B317F32-B58F-41C4-B29A-1EA6E45E259A}" srcId="{B2D1790D-A800-4423-9CA3-421EFC217A89}" destId="{C7DC4CEE-EF6F-4307-80C1-F447B1FB8FAF}" srcOrd="1" destOrd="0" parTransId="{9898A607-AB29-42BD-BD87-781B1B2A5631}" sibTransId="{A3E7F47A-B719-42FA-A9AD-5939F3088FDB}"/>
    <dgm:cxn modelId="{FDCBAA38-F562-477E-96D5-07292943EDA4}" type="presOf" srcId="{941D5B5B-8A0A-4595-8BCB-459C257CD59C}" destId="{08D417DC-2EBF-4C2B-B73D-B08449BD65F7}" srcOrd="0" destOrd="0" presId="urn:microsoft.com/office/officeart/2005/8/layout/hChevron3"/>
    <dgm:cxn modelId="{14282A15-7DC2-475D-AC3A-BBA40BF8614F}" type="presOf" srcId="{B2D1790D-A800-4423-9CA3-421EFC217A89}" destId="{85F5FC34-B938-465F-8E83-3649D68ADCE3}" srcOrd="0" destOrd="0" presId="urn:microsoft.com/office/officeart/2005/8/layout/hChevron3"/>
    <dgm:cxn modelId="{AAF6459A-2169-4DD2-A418-E6F53C32C3CC}" srcId="{B2D1790D-A800-4423-9CA3-421EFC217A89}" destId="{8D15F8ED-8214-429D-A94D-F89BE132984F}" srcOrd="0" destOrd="0" parTransId="{99540639-C430-4697-A56C-DDBC8B0447D4}" sibTransId="{0FF2EC06-E392-4F5B-A4A7-E690A1D4E468}"/>
    <dgm:cxn modelId="{0CAA65CF-1B6F-4F07-8313-3D7450341D5B}" srcId="{B2D1790D-A800-4423-9CA3-421EFC217A89}" destId="{941D5B5B-8A0A-4595-8BCB-459C257CD59C}" srcOrd="2" destOrd="0" parTransId="{6BFFF157-D86D-488A-9950-0F69FCF72A86}" sibTransId="{1A30BD25-DCFF-4BAC-AA39-E7A7C1D34D27}"/>
    <dgm:cxn modelId="{7DBB55EF-5CFC-4671-ABAB-FD889F152DFA}" type="presOf" srcId="{DE33B820-4CBC-4CCB-985B-C8F59A6C37E8}" destId="{6FA99869-BB02-4D7B-8726-47CB00BC7358}" srcOrd="0" destOrd="0" presId="urn:microsoft.com/office/officeart/2005/8/layout/hChevron3"/>
    <dgm:cxn modelId="{EDBA5E7D-1047-4632-8C13-7F4CEDE705ED}" srcId="{B2D1790D-A800-4423-9CA3-421EFC217A89}" destId="{DE33B820-4CBC-4CCB-985B-C8F59A6C37E8}" srcOrd="3" destOrd="0" parTransId="{49E0BB9B-625E-4CCB-AC70-019E91742B70}" sibTransId="{E2B2D0E0-AEDF-41C6-9803-DB22FDA86BF8}"/>
    <dgm:cxn modelId="{D0DE14FA-9223-4382-A653-1844D494F7AB}" type="presOf" srcId="{C7DC4CEE-EF6F-4307-80C1-F447B1FB8FAF}" destId="{471CD702-243B-4BBA-9B4F-610628C48E06}" srcOrd="0" destOrd="0" presId="urn:microsoft.com/office/officeart/2005/8/layout/hChevron3"/>
    <dgm:cxn modelId="{DF43C159-C55F-4666-88FB-87632391DC5E}" type="presOf" srcId="{8D15F8ED-8214-429D-A94D-F89BE132984F}" destId="{049A0FE4-9562-4E6F-8B3C-CAE738A2027D}" srcOrd="0" destOrd="0" presId="urn:microsoft.com/office/officeart/2005/8/layout/hChevron3"/>
    <dgm:cxn modelId="{E703DEEB-D2EA-4329-94AB-036F3BE51F39}" type="presParOf" srcId="{85F5FC34-B938-465F-8E83-3649D68ADCE3}" destId="{049A0FE4-9562-4E6F-8B3C-CAE738A2027D}" srcOrd="0" destOrd="0" presId="urn:microsoft.com/office/officeart/2005/8/layout/hChevron3"/>
    <dgm:cxn modelId="{32262FE8-1E34-4B3D-ADF3-AAE0C6864313}" type="presParOf" srcId="{85F5FC34-B938-465F-8E83-3649D68ADCE3}" destId="{51756E2E-3B88-4D4F-AAD1-41D7A0D3540B}" srcOrd="1" destOrd="0" presId="urn:microsoft.com/office/officeart/2005/8/layout/hChevron3"/>
    <dgm:cxn modelId="{AADA3FF5-EFAE-4E2B-9B36-4A79BCF576B2}" type="presParOf" srcId="{85F5FC34-B938-465F-8E83-3649D68ADCE3}" destId="{471CD702-243B-4BBA-9B4F-610628C48E06}" srcOrd="2" destOrd="0" presId="urn:microsoft.com/office/officeart/2005/8/layout/hChevron3"/>
    <dgm:cxn modelId="{B43108D1-1B31-4324-9451-A5CDFA2FCC8A}" type="presParOf" srcId="{85F5FC34-B938-465F-8E83-3649D68ADCE3}" destId="{D5EEBCAE-8855-4012-B976-793C033D83F1}" srcOrd="3" destOrd="0" presId="urn:microsoft.com/office/officeart/2005/8/layout/hChevron3"/>
    <dgm:cxn modelId="{9DAC3C3F-81DB-4194-B85A-DBC15ECD8F4D}" type="presParOf" srcId="{85F5FC34-B938-465F-8E83-3649D68ADCE3}" destId="{08D417DC-2EBF-4C2B-B73D-B08449BD65F7}" srcOrd="4" destOrd="0" presId="urn:microsoft.com/office/officeart/2005/8/layout/hChevron3"/>
    <dgm:cxn modelId="{9245A1D8-BF98-4C49-B62D-FF4F3CBD6D49}" type="presParOf" srcId="{85F5FC34-B938-465F-8E83-3649D68ADCE3}" destId="{AC04B34D-F85A-484D-B328-01E684C93A6D}" srcOrd="5" destOrd="0" presId="urn:microsoft.com/office/officeart/2005/8/layout/hChevron3"/>
    <dgm:cxn modelId="{F4FDB7C6-7546-4129-8BCE-6942D356A482}" type="presParOf" srcId="{85F5FC34-B938-465F-8E83-3649D68ADCE3}" destId="{6FA99869-BB02-4D7B-8726-47CB00BC735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A0FE4-9562-4E6F-8B3C-CAE738A2027D}">
      <dsp:nvSpPr>
        <dsp:cNvPr id="0" name=""/>
        <dsp:cNvSpPr/>
      </dsp:nvSpPr>
      <dsp:spPr>
        <a:xfrm>
          <a:off x="285019" y="600147"/>
          <a:ext cx="2323076" cy="823857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Recursos económicos - </a:t>
          </a:r>
          <a:r>
            <a:rPr lang="es-E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Ingresos</a:t>
          </a:r>
          <a:endParaRPr lang="es-ES" sz="1600" kern="1200" dirty="0"/>
        </a:p>
      </dsp:txBody>
      <dsp:txXfrm>
        <a:off x="285019" y="600147"/>
        <a:ext cx="2117112" cy="823857"/>
      </dsp:txXfrm>
    </dsp:sp>
    <dsp:sp modelId="{471CD702-243B-4BBA-9B4F-610628C48E06}">
      <dsp:nvSpPr>
        <dsp:cNvPr id="0" name=""/>
        <dsp:cNvSpPr/>
      </dsp:nvSpPr>
      <dsp:spPr>
        <a:xfrm>
          <a:off x="1264921" y="1653321"/>
          <a:ext cx="2867607" cy="72621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Administrar de manera eficiente, transparente y responsable.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28027" y="1653321"/>
        <a:ext cx="2141396" cy="726211"/>
      </dsp:txXfrm>
    </dsp:sp>
    <dsp:sp modelId="{08D417DC-2EBF-4C2B-B73D-B08449BD65F7}">
      <dsp:nvSpPr>
        <dsp:cNvPr id="0" name=""/>
        <dsp:cNvSpPr/>
      </dsp:nvSpPr>
      <dsp:spPr>
        <a:xfrm>
          <a:off x="3202543" y="2558731"/>
          <a:ext cx="2309096" cy="72621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Planificar, </a:t>
          </a:r>
          <a:r>
            <a:rPr lang="es-ES" sz="1600" kern="1200" dirty="0" smtClean="0"/>
            <a:t>utilizar, controlar </a:t>
          </a:r>
          <a:r>
            <a:rPr lang="es-ES" sz="1600" kern="1200" dirty="0" smtClean="0"/>
            <a:t>los recursos.</a:t>
          </a:r>
          <a:endParaRPr lang="es-ES" sz="1600" kern="1200" dirty="0"/>
        </a:p>
      </dsp:txBody>
      <dsp:txXfrm>
        <a:off x="3565649" y="2558731"/>
        <a:ext cx="1582885" cy="726211"/>
      </dsp:txXfrm>
    </dsp:sp>
    <dsp:sp modelId="{6FA99869-BB02-4D7B-8726-47CB00BC7358}">
      <dsp:nvSpPr>
        <dsp:cNvPr id="0" name=""/>
        <dsp:cNvSpPr/>
      </dsp:nvSpPr>
      <dsp:spPr>
        <a:xfrm>
          <a:off x="4358689" y="3392828"/>
          <a:ext cx="2116233" cy="91291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Cumplir funciones y prestar servicio</a:t>
          </a:r>
          <a:endParaRPr lang="es-ES" sz="1600" kern="1200" dirty="0"/>
        </a:p>
      </dsp:txBody>
      <dsp:txXfrm>
        <a:off x="4815149" y="3392828"/>
        <a:ext cx="1203314" cy="912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 dirty="0"/>
              <a:t>Haga clic para escribir el n</a:t>
            </a:r>
            <a:r>
              <a:rPr lang="es-MX" dirty="0" err="1"/>
              <a:t>ombre</a:t>
            </a:r>
            <a:r>
              <a:rPr lang="es-MX" dirty="0"/>
              <a:t> de la conferencia, panel o conversatorio.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Haga clic </a:t>
            </a:r>
            <a:r>
              <a:rPr lang="es-MX" dirty="0"/>
              <a:t>para escribir el cargo o profesión y la entidad a la que se encuentra vinculado.</a:t>
            </a:r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 dirty="0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 dirty="0"/>
              <a:t>Haga clic para modificar el estilo de título del patrón.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escribir el nombre del video.</a:t>
            </a:r>
            <a:endParaRPr lang="es-CO" dirty="0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1.png"/><Relationship Id="rId12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024" y="1487628"/>
            <a:ext cx="11014075" cy="5325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GESTIÓN FINANCIERA PÚBLICA</a:t>
            </a:r>
            <a:endParaRPr lang="es-CO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69" y="4095606"/>
            <a:ext cx="11014270" cy="620712"/>
          </a:xfrm>
        </p:spPr>
        <p:txBody>
          <a:bodyPr>
            <a:normAutofit lnSpcReduction="10000"/>
          </a:bodyPr>
          <a:lstStyle/>
          <a:p>
            <a:r>
              <a:rPr lang="es-ES" sz="1600" dirty="0" smtClean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SECRETARIO DE HACIENDA</a:t>
            </a:r>
          </a:p>
          <a:p>
            <a:r>
              <a:rPr lang="es-ES" sz="1600" dirty="0" smtClean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DEPARTAMENTO DE CUNDINAMARCA</a:t>
            </a:r>
            <a:endParaRPr lang="es-CO" sz="1600" dirty="0">
              <a:solidFill>
                <a:srgbClr val="3165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69" y="3558026"/>
            <a:ext cx="11014270" cy="455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LUIS ARMANDO ROJAS QUEVEDO</a:t>
            </a:r>
            <a:endParaRPr lang="es-CO" sz="24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Google Shape;86;p1"/>
          <p:cNvSpPr txBox="1"/>
          <p:nvPr/>
        </p:nvSpPr>
        <p:spPr>
          <a:xfrm>
            <a:off x="1580971" y="2235831"/>
            <a:ext cx="9229458" cy="52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325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latin typeface="Arial"/>
                <a:ea typeface="Arial"/>
                <a:cs typeface="Arial"/>
                <a:sym typeface="Arial"/>
              </a:rPr>
              <a:t>Cundin</a:t>
            </a:r>
            <a:r>
              <a:rPr lang="en-US" sz="2800" b="1" i="0" u="none" strike="noStrike" cap="none" dirty="0">
                <a:solidFill>
                  <a:srgbClr val="87C8E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400" b="1" i="0" u="none" strike="noStrike" cap="none" dirty="0"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800" b="1" i="0" u="none" strike="noStrike" cap="none" dirty="0">
                <a:solidFill>
                  <a:srgbClr val="FFE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400" b="1" i="0" u="none" strike="noStrike" cap="none" dirty="0">
                <a:latin typeface="Arial"/>
                <a:ea typeface="Arial"/>
                <a:cs typeface="Arial"/>
                <a:sym typeface="Arial"/>
              </a:rPr>
              <a:t>rc</a:t>
            </a:r>
            <a:r>
              <a:rPr lang="en-US" sz="2800" b="1" i="0" u="none" strike="noStrike" cap="none" dirty="0">
                <a:solidFill>
                  <a:srgbClr val="DC1419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400" b="1" i="0" u="none" strike="noStrike" cap="none" dirty="0">
                <a:solidFill>
                  <a:srgbClr val="DC14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latin typeface="Arial"/>
                <a:ea typeface="Arial"/>
                <a:cs typeface="Arial"/>
                <a:sym typeface="Arial"/>
              </a:rPr>
              <a:t>territorio </a:t>
            </a:r>
            <a:r>
              <a:rPr lang="en-US" sz="24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financieramente sólido </a:t>
            </a:r>
            <a:r>
              <a:rPr lang="en-US" sz="2400" b="1" i="0" u="none" strike="noStrike" cap="none" dirty="0">
                <a:latin typeface="Arial"/>
                <a:ea typeface="Arial"/>
                <a:cs typeface="Arial"/>
                <a:sym typeface="Arial"/>
              </a:rPr>
              <a:t>y sostenible</a:t>
            </a:r>
            <a:endParaRPr sz="24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85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36982" y="2915173"/>
            <a:ext cx="6469611" cy="1239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 txBox="1">
            <a:spLocks/>
          </p:cNvSpPr>
          <p:nvPr/>
        </p:nvSpPr>
        <p:spPr>
          <a:xfrm>
            <a:off x="688662" y="668129"/>
            <a:ext cx="11014075" cy="532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400" kern="1200">
                <a:solidFill>
                  <a:srgbClr val="0462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CUNDINAMARCA</a:t>
            </a:r>
            <a:endParaRPr lang="es-CO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8076"/>
            <a:ext cx="5733516" cy="809578"/>
          </a:xfrm>
        </p:spPr>
        <p:txBody>
          <a:bodyPr>
            <a:normAutofit/>
          </a:bodyPr>
          <a:lstStyle/>
          <a:p>
            <a:pPr algn="ctr"/>
            <a:r>
              <a:rPr lang="es-ES" sz="2400" dirty="0" smtClean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GESTIÓN FINANCIERA </a:t>
            </a:r>
            <a:r>
              <a:rPr lang="es-ES" sz="2400" dirty="0" smtClean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DEPARTAMENTAL</a:t>
            </a:r>
            <a:endParaRPr lang="es-CO" sz="2400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97232751"/>
              </p:ext>
            </p:extLst>
          </p:nvPr>
        </p:nvGraphicFramePr>
        <p:xfrm>
          <a:off x="770021" y="1568918"/>
          <a:ext cx="8527983" cy="499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04" y="5919069"/>
            <a:ext cx="1231297" cy="7003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385" y="5377737"/>
            <a:ext cx="1194894" cy="67959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/>
          <a:srcRect r="52257" b="26834"/>
          <a:stretch/>
        </p:blipFill>
        <p:spPr>
          <a:xfrm>
            <a:off x="7942837" y="1418268"/>
            <a:ext cx="3321096" cy="33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3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555608" y="1858280"/>
            <a:ext cx="3311943" cy="1939016"/>
            <a:chOff x="644874" y="1586825"/>
            <a:chExt cx="3311943" cy="1939016"/>
          </a:xfrm>
        </p:grpSpPr>
        <p:sp>
          <p:nvSpPr>
            <p:cNvPr id="6" name="Google Shape;189;g2e473f02acd_0_0"/>
            <p:cNvSpPr/>
            <p:nvPr/>
          </p:nvSpPr>
          <p:spPr>
            <a:xfrm>
              <a:off x="644874" y="1586825"/>
              <a:ext cx="3311943" cy="1939016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201;g2e473f02acd_0_0"/>
            <p:cNvSpPr txBox="1"/>
            <p:nvPr/>
          </p:nvSpPr>
          <p:spPr>
            <a:xfrm>
              <a:off x="679747" y="1594565"/>
              <a:ext cx="30564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lang="en-US" sz="1400" b="1" kern="0" dirty="0" smtClean="0">
                  <a:solidFill>
                    <a:srgbClr val="007FC6"/>
                  </a:solidFill>
                  <a:latin typeface="Arial"/>
                  <a:cs typeface="Arial"/>
                  <a:sym typeface="Arial"/>
                </a:rPr>
                <a:t>TERCER</a:t>
              </a:r>
              <a:r>
                <a:rPr lang="en-US" sz="1400" b="1" kern="0" noProof="0" dirty="0" smtClean="0">
                  <a:solidFill>
                    <a:srgbClr val="007FC6"/>
                  </a:solidFill>
                  <a:latin typeface="Arial"/>
                  <a:cs typeface="Arial"/>
                  <a:sym typeface="Arial"/>
                </a:rPr>
                <a:t> AÑO CONSECUTIVO 1ER PUESTO RECAUDO TRIBUTARIO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7FC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03;g2e473f02acd_0_0"/>
            <p:cNvSpPr txBox="1"/>
            <p:nvPr/>
          </p:nvSpPr>
          <p:spPr>
            <a:xfrm>
              <a:off x="923574" y="2457008"/>
              <a:ext cx="2749200" cy="892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400" kern="0" dirty="0">
                  <a:latin typeface="Arial"/>
                  <a:cs typeface="Arial"/>
                  <a:sym typeface="Arial"/>
                </a:rPr>
                <a:t>C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recimiento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del 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123% </a:t>
              </a: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del </a:t>
              </a:r>
              <a:r>
                <a:rPr lang="en-US" sz="1400" kern="0" dirty="0" smtClean="0">
                  <a:latin typeface="Arial"/>
                  <a:cs typeface="Arial"/>
                  <a:sym typeface="Arial"/>
                </a:rPr>
                <a:t>2015 al 2023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(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CUIPO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)</a:t>
              </a:r>
              <a:endParaRPr kumimoji="0" sz="1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" name="Google Shape;210;g2e473f02acd_0_0"/>
            <p:cNvPicPr preferRelativeResize="0"/>
            <p:nvPr/>
          </p:nvPicPr>
          <p:blipFill rotWithShape="1">
            <a:blip r:embed="rId3">
              <a:alphaModFix/>
            </a:blip>
            <a:srcRect t="1248" b="1248"/>
            <a:stretch/>
          </p:blipFill>
          <p:spPr>
            <a:xfrm>
              <a:off x="817534" y="2325652"/>
              <a:ext cx="2900101" cy="31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upo 9"/>
          <p:cNvGrpSpPr/>
          <p:nvPr/>
        </p:nvGrpSpPr>
        <p:grpSpPr>
          <a:xfrm>
            <a:off x="485529" y="4333579"/>
            <a:ext cx="3446757" cy="1937371"/>
            <a:chOff x="7908756" y="1616954"/>
            <a:chExt cx="3446757" cy="1937371"/>
          </a:xfrm>
        </p:grpSpPr>
        <p:sp>
          <p:nvSpPr>
            <p:cNvPr id="11" name="Google Shape;186;g2e473f02acd_0_0"/>
            <p:cNvSpPr/>
            <p:nvPr/>
          </p:nvSpPr>
          <p:spPr>
            <a:xfrm>
              <a:off x="8033643" y="1616954"/>
              <a:ext cx="3321600" cy="1937371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87;g2e473f02acd_0_0"/>
            <p:cNvPicPr preferRelativeResize="0"/>
            <p:nvPr/>
          </p:nvPicPr>
          <p:blipFill rotWithShape="1">
            <a:blip r:embed="rId3">
              <a:alphaModFix/>
            </a:blip>
            <a:srcRect t="1248" b="1248"/>
            <a:stretch/>
          </p:blipFill>
          <p:spPr>
            <a:xfrm>
              <a:off x="8465945" y="2325229"/>
              <a:ext cx="2337725" cy="31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202;g2e473f02acd_0_0"/>
            <p:cNvSpPr txBox="1"/>
            <p:nvPr/>
          </p:nvSpPr>
          <p:spPr>
            <a:xfrm>
              <a:off x="7908756" y="1647225"/>
              <a:ext cx="3446757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lang="en-US" sz="1400" b="1" kern="0" dirty="0" smtClean="0">
                  <a:solidFill>
                    <a:srgbClr val="007FC6"/>
                  </a:solidFill>
                  <a:latin typeface="Arial"/>
                  <a:cs typeface="Arial"/>
                  <a:sym typeface="Arial"/>
                </a:rPr>
                <a:t>TERCER AÑO CONSECUTIVO 1ER PUESTO EN 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FC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EL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7FC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ÍNDICE DE DESEMPEÑO FISCAL (IDF)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7FC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6;g2e473f02acd_0_0"/>
            <p:cNvSpPr txBox="1"/>
            <p:nvPr/>
          </p:nvSpPr>
          <p:spPr>
            <a:xfrm>
              <a:off x="8134877" y="2474081"/>
              <a:ext cx="3154363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s-MX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Cundinamarca, Primero dentro de los Departamentos de </a:t>
              </a:r>
              <a:r>
                <a:rPr kumimoji="0" lang="es-MX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categoría </a:t>
              </a:r>
              <a:r>
                <a:rPr kumimoji="0" lang="es-MX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especial en rango fiscal </a:t>
              </a:r>
              <a:r>
                <a:rPr kumimoji="0" lang="es-MX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solvente</a:t>
              </a:r>
              <a:r>
                <a:rPr kumimoji="0" lang="es-MX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. (DNP)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6643999" y="1715370"/>
            <a:ext cx="3246600" cy="2164372"/>
            <a:chOff x="6403806" y="1397959"/>
            <a:chExt cx="3246600" cy="2164372"/>
          </a:xfrm>
        </p:grpSpPr>
        <p:sp>
          <p:nvSpPr>
            <p:cNvPr id="16" name="Google Shape;183;g2e473f02acd_0_0"/>
            <p:cNvSpPr/>
            <p:nvPr/>
          </p:nvSpPr>
          <p:spPr>
            <a:xfrm>
              <a:off x="6403806" y="1397959"/>
              <a:ext cx="3246600" cy="2026185"/>
            </a:xfrm>
            <a:prstGeom prst="snip2DiagRect">
              <a:avLst>
                <a:gd name="adj1" fmla="val 0"/>
                <a:gd name="adj2" fmla="val 16667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" name="Google Shape;184;g2e473f02acd_0_0"/>
            <p:cNvPicPr preferRelativeResize="0"/>
            <p:nvPr/>
          </p:nvPicPr>
          <p:blipFill rotWithShape="1">
            <a:blip r:embed="rId3">
              <a:alphaModFix/>
            </a:blip>
            <a:srcRect t="1248" b="1248"/>
            <a:stretch/>
          </p:blipFill>
          <p:spPr>
            <a:xfrm>
              <a:off x="6537298" y="2133331"/>
              <a:ext cx="2900101" cy="31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200;g2e473f02acd_0_0"/>
            <p:cNvSpPr txBox="1"/>
            <p:nvPr/>
          </p:nvSpPr>
          <p:spPr>
            <a:xfrm>
              <a:off x="6455453" y="1512184"/>
              <a:ext cx="2982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FC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MÁXIMA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7FC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CALIFICACIÓN DE RIESGO A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ADC0A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DC1419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DC1419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5;g2e473f02acd_0_0"/>
            <p:cNvSpPr txBox="1"/>
            <p:nvPr/>
          </p:nvSpPr>
          <p:spPr>
            <a:xfrm>
              <a:off x="6570516" y="2331265"/>
              <a:ext cx="2866883" cy="1231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Por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lang="en-US" b="1" kern="0" dirty="0">
                  <a:latin typeface="Arial"/>
                  <a:cs typeface="Arial"/>
                  <a:sym typeface="Arial"/>
                </a:rPr>
                <a:t>6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to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año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consecutivo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desde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 el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año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2019**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400" kern="0" dirty="0" err="1" smtClean="0">
                  <a:latin typeface="Arial"/>
                  <a:cs typeface="Arial"/>
                  <a:sym typeface="Arial"/>
                </a:rPr>
                <a:t>Capacidad</a:t>
              </a:r>
              <a:r>
                <a:rPr lang="en-US" sz="1400" kern="0" dirty="0" smtClean="0">
                  <a:latin typeface="Arial"/>
                  <a:cs typeface="Arial"/>
                  <a:sym typeface="Arial"/>
                </a:rPr>
                <a:t> de </a:t>
              </a:r>
              <a:r>
                <a:rPr lang="en-US" sz="1400" kern="0" dirty="0" err="1" smtClean="0">
                  <a:latin typeface="Arial"/>
                  <a:cs typeface="Arial"/>
                  <a:sym typeface="Arial"/>
                </a:rPr>
                <a:t>pago</a:t>
              </a:r>
              <a:r>
                <a:rPr lang="en-US" sz="1400" kern="0" dirty="0" smtClean="0">
                  <a:latin typeface="Arial"/>
                  <a:cs typeface="Arial"/>
                  <a:sym typeface="Arial"/>
                </a:rPr>
                <a:t> y </a:t>
              </a:r>
              <a:r>
                <a:rPr lang="en-US" sz="1400" kern="0" dirty="0" err="1" smtClean="0">
                  <a:latin typeface="Arial"/>
                  <a:cs typeface="Arial"/>
                  <a:sym typeface="Arial"/>
                </a:rPr>
                <a:t>Deuda</a:t>
              </a:r>
              <a:r>
                <a:rPr lang="en-US" sz="1400" kern="0" dirty="0" smtClean="0">
                  <a:latin typeface="Arial"/>
                  <a:cs typeface="Arial"/>
                  <a:sym typeface="Arial"/>
                </a:rPr>
                <a:t> a LP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rPr>
                <a:t>(BRC RATING)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685275" y="4233797"/>
            <a:ext cx="3280508" cy="2037153"/>
            <a:chOff x="6377630" y="4128082"/>
            <a:chExt cx="3280508" cy="2037153"/>
          </a:xfrm>
        </p:grpSpPr>
        <p:sp>
          <p:nvSpPr>
            <p:cNvPr id="21" name="Google Shape;181;g2e473f02acd_0_0">
              <a:extLst>
                <a:ext uri="{FF2B5EF4-FFF2-40B4-BE49-F238E27FC236}">
                  <a16:creationId xmlns:a16="http://schemas.microsoft.com/office/drawing/2014/main" id="{BC21733F-6897-4978-A78B-6FDA46BF1C2E}"/>
                </a:ext>
              </a:extLst>
            </p:cNvPr>
            <p:cNvSpPr/>
            <p:nvPr/>
          </p:nvSpPr>
          <p:spPr>
            <a:xfrm>
              <a:off x="6377630" y="4128082"/>
              <a:ext cx="3280508" cy="2037153"/>
            </a:xfrm>
            <a:prstGeom prst="snip2DiagRect">
              <a:avLst>
                <a:gd name="adj1" fmla="val 0"/>
                <a:gd name="adj2" fmla="val 16667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7;g2e473f02acd_0_0">
              <a:extLst>
                <a:ext uri="{FF2B5EF4-FFF2-40B4-BE49-F238E27FC236}">
                  <a16:creationId xmlns:a16="http://schemas.microsoft.com/office/drawing/2014/main" id="{2CB483F7-942D-4239-9587-A32042FCC427}"/>
                </a:ext>
              </a:extLst>
            </p:cNvPr>
            <p:cNvSpPr txBox="1"/>
            <p:nvPr/>
          </p:nvSpPr>
          <p:spPr>
            <a:xfrm>
              <a:off x="6530947" y="4272843"/>
              <a:ext cx="29738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kern="0" dirty="0" smtClean="0">
                  <a:solidFill>
                    <a:srgbClr val="007FC6"/>
                  </a:solidFill>
                  <a:cs typeface="Arial"/>
                  <a:sym typeface="Arial"/>
                </a:rPr>
                <a:t>MENOR ÍNDICE DE </a:t>
              </a:r>
              <a:r>
                <a:rPr lang="en-US" sz="1600" b="1" kern="0" dirty="0">
                  <a:solidFill>
                    <a:srgbClr val="007FC6"/>
                  </a:solidFill>
                  <a:cs typeface="Arial"/>
                  <a:sym typeface="Arial"/>
                </a:rPr>
                <a:t>POBREZA MONETARIA EN </a:t>
              </a:r>
              <a:r>
                <a:rPr lang="en-US" sz="1600" b="1" kern="0" dirty="0" smtClean="0">
                  <a:solidFill>
                    <a:srgbClr val="007FC6"/>
                  </a:solidFill>
                  <a:cs typeface="Arial"/>
                  <a:sym typeface="Arial"/>
                </a:rPr>
                <a:t>COLOMBIA</a:t>
              </a:r>
              <a:endParaRPr sz="1600" b="1" kern="0" dirty="0">
                <a:solidFill>
                  <a:srgbClr val="007FC6"/>
                </a:solidFill>
                <a:cs typeface="Arial"/>
                <a:sym typeface="Arial"/>
              </a:endParaRPr>
            </a:p>
          </p:txBody>
        </p:sp>
        <p:pic>
          <p:nvPicPr>
            <p:cNvPr id="23" name="Google Shape;179;g2e473f02acd_0_0">
              <a:extLst>
                <a:ext uri="{FF2B5EF4-FFF2-40B4-BE49-F238E27FC236}">
                  <a16:creationId xmlns:a16="http://schemas.microsoft.com/office/drawing/2014/main" id="{F08C4F4F-4CEE-4A1A-A033-DA44669BA33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1248" b="1248"/>
            <a:stretch/>
          </p:blipFill>
          <p:spPr>
            <a:xfrm>
              <a:off x="6682853" y="4881521"/>
              <a:ext cx="2900101" cy="31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00;g2e473f02acd_0_0">
              <a:extLst>
                <a:ext uri="{FF2B5EF4-FFF2-40B4-BE49-F238E27FC236}">
                  <a16:creationId xmlns:a16="http://schemas.microsoft.com/office/drawing/2014/main" id="{26AC3198-AA76-4B1C-8827-ECDD38DF8F71}"/>
                </a:ext>
              </a:extLst>
            </p:cNvPr>
            <p:cNvSpPr txBox="1"/>
            <p:nvPr/>
          </p:nvSpPr>
          <p:spPr>
            <a:xfrm>
              <a:off x="6714741" y="5037984"/>
              <a:ext cx="2836326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s-CO" sz="1400" kern="0" dirty="0">
                  <a:cs typeface="Arial"/>
                  <a:sym typeface="Arial"/>
                </a:rPr>
                <a:t>El Departamento con el menor  porcentaje de personas en situación de pobreza monetaria en el país del </a:t>
              </a:r>
              <a:r>
                <a:rPr lang="es-CO" sz="1400" b="1" kern="0" dirty="0">
                  <a:cs typeface="Arial"/>
                  <a:sym typeface="Arial"/>
                </a:rPr>
                <a:t>22,7%</a:t>
              </a:r>
              <a:r>
                <a:rPr lang="es-CO" sz="1400" kern="0" dirty="0">
                  <a:cs typeface="Arial"/>
                  <a:sym typeface="Arial"/>
                </a:rPr>
                <a:t> </a:t>
              </a:r>
              <a:r>
                <a:rPr lang="es-CO" sz="1400" b="1" kern="0" dirty="0">
                  <a:cs typeface="Arial"/>
                  <a:sym typeface="Arial"/>
                </a:rPr>
                <a:t>en 2022</a:t>
              </a:r>
              <a:r>
                <a:rPr lang="es-CO" sz="1400" kern="0" dirty="0">
                  <a:cs typeface="Arial"/>
                  <a:sym typeface="Arial"/>
                </a:rPr>
                <a:t>.</a:t>
              </a:r>
              <a:endParaRPr sz="1400" kern="0" dirty="0">
                <a:cs typeface="Arial"/>
                <a:sym typeface="Arial"/>
              </a:endParaRPr>
            </a:p>
          </p:txBody>
        </p:sp>
      </p:grpSp>
      <p:sp>
        <p:nvSpPr>
          <p:cNvPr id="26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61" y="96149"/>
            <a:ext cx="4311139" cy="884077"/>
          </a:xfrm>
        </p:spPr>
        <p:txBody>
          <a:bodyPr>
            <a:noAutofit/>
          </a:bodyPr>
          <a:lstStyle/>
          <a:p>
            <a:pPr algn="ctr"/>
            <a:r>
              <a:rPr lang="es-ES" sz="3200" dirty="0" smtClean="0"/>
              <a:t>SOSTENIBILIDAD FINANCIERA</a:t>
            </a:r>
            <a:endParaRPr lang="es-CO" sz="3200" dirty="0"/>
          </a:p>
        </p:txBody>
      </p:sp>
      <p:sp>
        <p:nvSpPr>
          <p:cNvPr id="27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 txBox="1">
            <a:spLocks/>
          </p:cNvSpPr>
          <p:nvPr/>
        </p:nvSpPr>
        <p:spPr>
          <a:xfrm>
            <a:off x="553457" y="1152994"/>
            <a:ext cx="3307472" cy="536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ES" sz="3200" dirty="0" smtClean="0"/>
              <a:t>!Logros!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721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62;g2e473f02acd_0_141"/>
          <p:cNvSpPr txBox="1"/>
          <p:nvPr/>
        </p:nvSpPr>
        <p:spPr>
          <a:xfrm>
            <a:off x="5309598" y="5964146"/>
            <a:ext cx="2527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kern="0" dirty="0">
                <a:solidFill>
                  <a:srgbClr val="1B2061"/>
                </a:solidFill>
                <a:cs typeface="Arial"/>
                <a:sym typeface="Arial"/>
              </a:rPr>
              <a:t>Fuente: Secretaría de Hacienda </a:t>
            </a:r>
            <a:endParaRPr sz="1400" kern="0" dirty="0">
              <a:solidFill>
                <a:srgbClr val="1B2061"/>
              </a:solidFill>
              <a:cs typeface="Arial"/>
              <a:sym typeface="Arial"/>
            </a:endParaRPr>
          </a:p>
        </p:txBody>
      </p:sp>
      <p:sp>
        <p:nvSpPr>
          <p:cNvPr id="21" name="Google Shape;226;g2e473f02acd_0_97"/>
          <p:cNvSpPr txBox="1"/>
          <p:nvPr/>
        </p:nvSpPr>
        <p:spPr>
          <a:xfrm>
            <a:off x="8305257" y="1305339"/>
            <a:ext cx="31686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Clr>
                <a:srgbClr val="44546A"/>
              </a:buClr>
              <a:buSzPts val="2000"/>
              <a:buFont typeface="Arial"/>
              <a:buNone/>
            </a:pPr>
            <a:r>
              <a:rPr 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cs typeface="Arial"/>
                <a:sym typeface="Arial"/>
              </a:rPr>
              <a:t>(Cifras en billones)</a:t>
            </a:r>
            <a:endParaRPr sz="1400" kern="0" dirty="0">
              <a:solidFill>
                <a:srgbClr val="000000">
                  <a:lumMod val="75000"/>
                  <a:lumOff val="25000"/>
                </a:srgbClr>
              </a:solidFill>
              <a:cs typeface="Arial"/>
              <a:sym typeface="Arial"/>
            </a:endParaRPr>
          </a:p>
        </p:txBody>
      </p:sp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4587956"/>
              </p:ext>
            </p:extLst>
          </p:nvPr>
        </p:nvGraphicFramePr>
        <p:xfrm>
          <a:off x="4855246" y="1643876"/>
          <a:ext cx="6900022" cy="3928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Google Shape;250;g2e473f02acd_0_141"/>
          <p:cNvSpPr/>
          <p:nvPr/>
        </p:nvSpPr>
        <p:spPr>
          <a:xfrm>
            <a:off x="332838" y="4039771"/>
            <a:ext cx="3884100" cy="16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algn="just">
              <a:buClr>
                <a:srgbClr val="5B9BD5"/>
              </a:buClr>
              <a:buSzPts val="1400"/>
            </a:pPr>
            <a:r>
              <a:rPr lang="en-US" sz="2400" kern="0" dirty="0">
                <a:solidFill>
                  <a:schemeClr val="bg1"/>
                </a:solidFill>
                <a:cs typeface="Arial"/>
                <a:sym typeface="Arial"/>
              </a:rPr>
              <a:t>Cundinamarca se </a:t>
            </a:r>
            <a:r>
              <a:rPr lang="en-US" sz="2400" kern="0" dirty="0" err="1">
                <a:solidFill>
                  <a:schemeClr val="bg1"/>
                </a:solidFill>
                <a:cs typeface="Arial"/>
                <a:sym typeface="Arial"/>
              </a:rPr>
              <a:t>consolidó</a:t>
            </a:r>
            <a:r>
              <a:rPr lang="en-US" sz="2400" kern="0" dirty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cs typeface="Arial"/>
                <a:sym typeface="Arial"/>
              </a:rPr>
              <a:t>como</a:t>
            </a:r>
            <a:r>
              <a:rPr lang="en-US" sz="2400" kern="0" dirty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cs typeface="Arial"/>
                <a:sym typeface="Arial"/>
              </a:rPr>
              <a:t>el</a:t>
            </a:r>
            <a:r>
              <a:rPr lang="en-US" sz="2400" kern="0" dirty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cs typeface="Arial"/>
                <a:sym typeface="Arial"/>
              </a:rPr>
              <a:t>Departamento</a:t>
            </a:r>
            <a:r>
              <a:rPr lang="en-US" sz="2400" kern="0" dirty="0">
                <a:solidFill>
                  <a:schemeClr val="bg1"/>
                </a:solidFill>
                <a:cs typeface="Arial"/>
                <a:sym typeface="Arial"/>
              </a:rPr>
              <a:t> con mayor </a:t>
            </a:r>
            <a:r>
              <a:rPr lang="en-US" sz="2400" kern="0" dirty="0" err="1">
                <a:solidFill>
                  <a:schemeClr val="bg1"/>
                </a:solidFill>
                <a:cs typeface="Arial"/>
                <a:sym typeface="Arial"/>
              </a:rPr>
              <a:t>recaudo</a:t>
            </a:r>
            <a:r>
              <a:rPr lang="en-US" sz="2400" kern="0" dirty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cs typeface="Arial"/>
                <a:sym typeface="Arial"/>
              </a:rPr>
              <a:t>tributario</a:t>
            </a:r>
            <a:r>
              <a:rPr lang="en-US" sz="2400" kern="0" dirty="0">
                <a:solidFill>
                  <a:schemeClr val="bg1"/>
                </a:solidFill>
                <a:cs typeface="Arial"/>
                <a:sym typeface="Arial"/>
              </a:rPr>
              <a:t> del </a:t>
            </a:r>
            <a:r>
              <a:rPr lang="en-US" sz="2400" kern="0" dirty="0" err="1">
                <a:solidFill>
                  <a:schemeClr val="bg1"/>
                </a:solidFill>
                <a:cs typeface="Arial"/>
                <a:sym typeface="Arial"/>
              </a:rPr>
              <a:t>país</a:t>
            </a:r>
            <a:r>
              <a:rPr lang="en-US" sz="2400" kern="0" dirty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cs typeface="Arial"/>
                <a:sym typeface="Arial"/>
              </a:rPr>
              <a:t>en</a:t>
            </a:r>
            <a:r>
              <a:rPr lang="en-US" sz="2400" kern="0" dirty="0">
                <a:solidFill>
                  <a:schemeClr val="bg1"/>
                </a:solidFill>
                <a:cs typeface="Arial"/>
                <a:sym typeface="Arial"/>
              </a:rPr>
              <a:t> los </a:t>
            </a:r>
            <a:r>
              <a:rPr lang="en-US" sz="2400" kern="0" dirty="0" err="1">
                <a:solidFill>
                  <a:schemeClr val="bg1"/>
                </a:solidFill>
                <a:cs typeface="Arial"/>
                <a:sym typeface="Arial"/>
              </a:rPr>
              <a:t>últimos</a:t>
            </a:r>
            <a:r>
              <a:rPr lang="en-US" sz="2400" kern="0" dirty="0">
                <a:solidFill>
                  <a:schemeClr val="bg1"/>
                </a:solidFill>
                <a:cs typeface="Arial"/>
                <a:sym typeface="Arial"/>
              </a:rPr>
              <a:t> 3 </a:t>
            </a:r>
            <a:r>
              <a:rPr lang="en-US" sz="2400" kern="0" dirty="0" err="1">
                <a:solidFill>
                  <a:schemeClr val="bg1"/>
                </a:solidFill>
                <a:cs typeface="Arial"/>
                <a:sym typeface="Arial"/>
              </a:rPr>
              <a:t>años</a:t>
            </a:r>
            <a:r>
              <a:rPr lang="en-US" sz="2400" kern="0" dirty="0">
                <a:solidFill>
                  <a:schemeClr val="bg1"/>
                </a:solidFill>
                <a:cs typeface="Arial"/>
                <a:sym typeface="Arial"/>
              </a:rPr>
              <a:t>.</a:t>
            </a:r>
            <a:endParaRPr sz="2400" kern="0" dirty="0">
              <a:solidFill>
                <a:schemeClr val="bg1"/>
              </a:solidFill>
              <a:cs typeface="Arial"/>
              <a:sym typeface="Arial"/>
            </a:endParaRPr>
          </a:p>
          <a:p>
            <a:pPr marL="457200">
              <a:buClr>
                <a:srgbClr val="000000"/>
              </a:buClr>
              <a:buFont typeface="Arial"/>
              <a:buNone/>
            </a:pPr>
            <a:endParaRPr sz="2400" kern="0" dirty="0">
              <a:solidFill>
                <a:schemeClr val="bg1"/>
              </a:solidFill>
              <a:cs typeface="Arial"/>
              <a:sym typeface="Arial"/>
            </a:endParaRPr>
          </a:p>
          <a:p>
            <a:pPr marL="457200">
              <a:buClr>
                <a:srgbClr val="000000"/>
              </a:buClr>
              <a:buFont typeface="Arial"/>
              <a:buNone/>
            </a:pPr>
            <a:endParaRPr sz="2400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4" name="Google Shape;256;g2e473f02acd_0_141"/>
          <p:cNvSpPr txBox="1"/>
          <p:nvPr/>
        </p:nvSpPr>
        <p:spPr>
          <a:xfrm>
            <a:off x="243980" y="2815048"/>
            <a:ext cx="150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44546A"/>
              </a:buClr>
              <a:buSzPts val="2000"/>
              <a:buFont typeface="Arial"/>
              <a:buNone/>
            </a:pPr>
            <a:r>
              <a:rPr lang="en-US" sz="1400" b="1" kern="0" dirty="0">
                <a:solidFill>
                  <a:srgbClr val="007FC6"/>
                </a:solidFill>
                <a:cs typeface="Arial"/>
                <a:sym typeface="Arial"/>
              </a:rPr>
              <a:t>Cundinamarca</a:t>
            </a:r>
            <a:endParaRPr sz="1400" b="1" kern="0" dirty="0">
              <a:solidFill>
                <a:srgbClr val="007FC6"/>
              </a:solidFill>
              <a:cs typeface="Arial"/>
              <a:sym typeface="Arial"/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352329" y="1310823"/>
            <a:ext cx="3971407" cy="1812025"/>
            <a:chOff x="7411375" y="1677550"/>
            <a:chExt cx="3971407" cy="1812025"/>
          </a:xfrm>
        </p:grpSpPr>
        <p:sp>
          <p:nvSpPr>
            <p:cNvPr id="26" name="Google Shape;252;g2e473f02acd_0_141"/>
            <p:cNvSpPr txBox="1"/>
            <p:nvPr/>
          </p:nvSpPr>
          <p:spPr>
            <a:xfrm>
              <a:off x="8339425" y="1677550"/>
              <a:ext cx="2210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44546A"/>
                </a:buClr>
                <a:buSzPts val="2000"/>
                <a:buFont typeface="Arial"/>
                <a:buNone/>
              </a:pPr>
              <a:r>
                <a:rPr lang="en-US" sz="1400" b="1" kern="0" dirty="0" smtClean="0">
                  <a:solidFill>
                    <a:schemeClr val="bg1"/>
                  </a:solidFill>
                  <a:cs typeface="Arial"/>
                  <a:sym typeface="Arial"/>
                </a:rPr>
                <a:t>CRECIMIENTO </a:t>
              </a:r>
              <a:r>
                <a:rPr lang="en-US" sz="1400" b="1" kern="0" dirty="0">
                  <a:solidFill>
                    <a:schemeClr val="bg1"/>
                  </a:solidFill>
                  <a:cs typeface="Arial"/>
                  <a:sym typeface="Arial"/>
                </a:rPr>
                <a:t>2015 - 2023</a:t>
              </a:r>
              <a:endParaRPr sz="1400" b="1" kern="0" dirty="0">
                <a:solidFill>
                  <a:schemeClr val="bg1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53;g2e473f02acd_0_141"/>
            <p:cNvSpPr/>
            <p:nvPr/>
          </p:nvSpPr>
          <p:spPr>
            <a:xfrm>
              <a:off x="7411375" y="2133863"/>
              <a:ext cx="1047900" cy="1047900"/>
            </a:xfrm>
            <a:prstGeom prst="ellipse">
              <a:avLst/>
            </a:prstGeom>
            <a:solidFill>
              <a:srgbClr val="7CA7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4;g2e473f02acd_0_141"/>
            <p:cNvSpPr/>
            <p:nvPr/>
          </p:nvSpPr>
          <p:spPr>
            <a:xfrm>
              <a:off x="8974387" y="2187413"/>
              <a:ext cx="940800" cy="940800"/>
            </a:xfrm>
            <a:prstGeom prst="ellipse">
              <a:avLst/>
            </a:prstGeom>
            <a:solidFill>
              <a:srgbClr val="BE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55;g2e473f02acd_0_141"/>
            <p:cNvSpPr/>
            <p:nvPr/>
          </p:nvSpPr>
          <p:spPr>
            <a:xfrm>
              <a:off x="10430582" y="2271713"/>
              <a:ext cx="772200" cy="772200"/>
            </a:xfrm>
            <a:prstGeom prst="ellipse">
              <a:avLst/>
            </a:prstGeom>
            <a:solidFill>
              <a:srgbClr val="A5C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57;g2e473f02acd_0_141"/>
            <p:cNvSpPr txBox="1"/>
            <p:nvPr/>
          </p:nvSpPr>
          <p:spPr>
            <a:xfrm>
              <a:off x="9168449" y="3181775"/>
              <a:ext cx="61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44546A"/>
                </a:buClr>
                <a:buSzPts val="2000"/>
                <a:buFont typeface="Arial"/>
                <a:buNone/>
              </a:pPr>
              <a:r>
                <a:rPr lang="en-US" sz="1400" b="1" kern="0" dirty="0">
                  <a:solidFill>
                    <a:srgbClr val="FFFF00"/>
                  </a:solidFill>
                  <a:cs typeface="Arial"/>
                  <a:sym typeface="Arial"/>
                </a:rPr>
                <a:t>Valle</a:t>
              </a:r>
              <a:endParaRPr sz="1400" b="1" kern="0" dirty="0">
                <a:solidFill>
                  <a:srgbClr val="FFFF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58;g2e473f02acd_0_141"/>
            <p:cNvSpPr txBox="1"/>
            <p:nvPr/>
          </p:nvSpPr>
          <p:spPr>
            <a:xfrm>
              <a:off x="10250582" y="3181775"/>
              <a:ext cx="1132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44546A"/>
                </a:buClr>
                <a:buSzPts val="2000"/>
                <a:buFont typeface="Arial"/>
                <a:buNone/>
              </a:pPr>
              <a:r>
                <a:rPr lang="en-US" sz="1400" b="1" kern="0" dirty="0">
                  <a:solidFill>
                    <a:schemeClr val="accent6">
                      <a:lumMod val="50000"/>
                    </a:schemeClr>
                  </a:solidFill>
                  <a:cs typeface="Arial"/>
                  <a:sym typeface="Arial"/>
                </a:rPr>
                <a:t>Antioquia</a:t>
              </a:r>
              <a:endParaRPr sz="1400" b="1" kern="0" dirty="0">
                <a:solidFill>
                  <a:schemeClr val="accent6">
                    <a:lumMod val="50000"/>
                  </a:schemeClr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259;g2e473f02acd_0_141"/>
            <p:cNvSpPr txBox="1"/>
            <p:nvPr/>
          </p:nvSpPr>
          <p:spPr>
            <a:xfrm>
              <a:off x="7464920" y="2503925"/>
              <a:ext cx="940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44546A"/>
                </a:buClr>
                <a:buSzPts val="2000"/>
                <a:buFont typeface="Arial"/>
                <a:buNone/>
              </a:pPr>
              <a:r>
                <a:rPr lang="en-US" sz="1400" b="1" kern="0">
                  <a:solidFill>
                    <a:srgbClr val="FFFFFF"/>
                  </a:solidFill>
                  <a:cs typeface="Arial"/>
                  <a:sym typeface="Arial"/>
                </a:rPr>
                <a:t>123%</a:t>
              </a:r>
              <a:endParaRPr sz="1400" b="1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260;g2e473f02acd_0_141"/>
            <p:cNvSpPr txBox="1"/>
            <p:nvPr/>
          </p:nvSpPr>
          <p:spPr>
            <a:xfrm>
              <a:off x="8988920" y="2503925"/>
              <a:ext cx="940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44546A"/>
                </a:buClr>
                <a:buSzPts val="2000"/>
                <a:buFont typeface="Arial"/>
                <a:buNone/>
              </a:pPr>
              <a:r>
                <a:rPr lang="en-US" sz="1400" b="1" kern="0">
                  <a:solidFill>
                    <a:srgbClr val="FFFFFF"/>
                  </a:solidFill>
                  <a:cs typeface="Arial"/>
                  <a:sym typeface="Arial"/>
                </a:rPr>
                <a:t>91%</a:t>
              </a:r>
              <a:endParaRPr sz="1400" b="1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261;g2e473f02acd_0_141"/>
            <p:cNvSpPr txBox="1"/>
            <p:nvPr/>
          </p:nvSpPr>
          <p:spPr>
            <a:xfrm>
              <a:off x="10360520" y="2503925"/>
              <a:ext cx="940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44546A"/>
                </a:buClr>
                <a:buSzPts val="2000"/>
                <a:buFont typeface="Arial"/>
                <a:buNone/>
              </a:pPr>
              <a:r>
                <a:rPr lang="en-US" sz="1400" b="1" kern="0">
                  <a:solidFill>
                    <a:srgbClr val="FFFFFF"/>
                  </a:solidFill>
                  <a:cs typeface="Arial"/>
                  <a:sym typeface="Arial"/>
                </a:rPr>
                <a:t>78%</a:t>
              </a:r>
              <a:endParaRPr sz="1400" b="1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Google Shape;252;g2e473f02acd_0_141">
            <a:extLst>
              <a:ext uri="{FF2B5EF4-FFF2-40B4-BE49-F238E27FC236}">
                <a16:creationId xmlns:a16="http://schemas.microsoft.com/office/drawing/2014/main" id="{9898CF85-6179-4523-9F25-27960893CCD3}"/>
              </a:ext>
            </a:extLst>
          </p:cNvPr>
          <p:cNvSpPr/>
          <p:nvPr/>
        </p:nvSpPr>
        <p:spPr>
          <a:xfrm>
            <a:off x="68253" y="331527"/>
            <a:ext cx="4322860" cy="71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b="1" dirty="0" smtClean="0">
                <a:solidFill>
                  <a:schemeClr val="bg1"/>
                </a:solidFill>
              </a:rPr>
              <a:t>MAYOR </a:t>
            </a:r>
            <a:r>
              <a:rPr lang="en-US" b="1" dirty="0">
                <a:solidFill>
                  <a:schemeClr val="bg1"/>
                </a:solidFill>
              </a:rPr>
              <a:t>RECAUDO TRIBUTARIO DEPARTAMENTAL</a:t>
            </a:r>
            <a:endParaRPr i="0" u="none" strike="noStrike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96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B7D74133-4E39-0411-2E08-BBA0CD994448}"/>
              </a:ext>
            </a:extLst>
          </p:cNvPr>
          <p:cNvSpPr txBox="1"/>
          <p:nvPr/>
        </p:nvSpPr>
        <p:spPr>
          <a:xfrm>
            <a:off x="133713" y="3074522"/>
            <a:ext cx="257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chemeClr val="accent6">
                    <a:lumMod val="50000"/>
                  </a:schemeClr>
                </a:solidFill>
                <a:latin typeface="Apple Braille" pitchFamily="2" charset="0"/>
              </a:rPr>
              <a:t>¿Cómo lo hemos logrado?</a:t>
            </a:r>
          </a:p>
        </p:txBody>
      </p:sp>
      <p:sp>
        <p:nvSpPr>
          <p:cNvPr id="16" name="Hexágono 15">
            <a:extLst>
              <a:ext uri="{FF2B5EF4-FFF2-40B4-BE49-F238E27FC236}">
                <a16:creationId xmlns:a16="http://schemas.microsoft.com/office/drawing/2014/main" id="{2B1D507D-82C3-C0E0-E4B8-BF61F66A51C6}"/>
              </a:ext>
            </a:extLst>
          </p:cNvPr>
          <p:cNvSpPr/>
          <p:nvPr/>
        </p:nvSpPr>
        <p:spPr>
          <a:xfrm>
            <a:off x="5312029" y="1520927"/>
            <a:ext cx="1174520" cy="1012517"/>
          </a:xfrm>
          <a:prstGeom prst="hexagon">
            <a:avLst/>
          </a:prstGeom>
          <a:solidFill>
            <a:srgbClr val="081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Gráfico 15" descr="Tax contorno">
            <a:extLst>
              <a:ext uri="{FF2B5EF4-FFF2-40B4-BE49-F238E27FC236}">
                <a16:creationId xmlns:a16="http://schemas.microsoft.com/office/drawing/2014/main" id="{B4CD3E26-5AB2-05AA-515E-DEFEC9575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34708" y="1593432"/>
            <a:ext cx="914400" cy="914400"/>
          </a:xfrm>
          <a:prstGeom prst="rect">
            <a:avLst/>
          </a:prstGeom>
        </p:spPr>
      </p:pic>
      <p:sp>
        <p:nvSpPr>
          <p:cNvPr id="18" name="Hexágono 17">
            <a:extLst>
              <a:ext uri="{FF2B5EF4-FFF2-40B4-BE49-F238E27FC236}">
                <a16:creationId xmlns:a16="http://schemas.microsoft.com/office/drawing/2014/main" id="{950520CF-6355-F3ED-70FD-A2C299BA77A4}"/>
              </a:ext>
            </a:extLst>
          </p:cNvPr>
          <p:cNvSpPr/>
          <p:nvPr/>
        </p:nvSpPr>
        <p:spPr>
          <a:xfrm>
            <a:off x="6362065" y="3158948"/>
            <a:ext cx="1174520" cy="1012517"/>
          </a:xfrm>
          <a:prstGeom prst="hexagon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ED8DABB1-4288-FA56-3B0A-03A0C59BD304}"/>
              </a:ext>
            </a:extLst>
          </p:cNvPr>
          <p:cNvSpPr/>
          <p:nvPr/>
        </p:nvSpPr>
        <p:spPr>
          <a:xfrm>
            <a:off x="6367640" y="2075706"/>
            <a:ext cx="1174520" cy="1012517"/>
          </a:xfrm>
          <a:prstGeom prst="hexago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6E445C6A-D5F5-BA3B-6E0E-9B1FB7512AEE}"/>
              </a:ext>
            </a:extLst>
          </p:cNvPr>
          <p:cNvSpPr/>
          <p:nvPr/>
        </p:nvSpPr>
        <p:spPr>
          <a:xfrm>
            <a:off x="5323239" y="2605949"/>
            <a:ext cx="1174520" cy="1012517"/>
          </a:xfrm>
          <a:prstGeom prst="hexagon">
            <a:avLst/>
          </a:prstGeom>
          <a:solidFill>
            <a:srgbClr val="F98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9894FBAB-D88C-E81B-B471-CEA76BFAC8A1}"/>
              </a:ext>
            </a:extLst>
          </p:cNvPr>
          <p:cNvSpPr/>
          <p:nvPr/>
        </p:nvSpPr>
        <p:spPr>
          <a:xfrm>
            <a:off x="5392228" y="3722323"/>
            <a:ext cx="1174520" cy="1012517"/>
          </a:xfrm>
          <a:prstGeom prst="hexagon">
            <a:avLst/>
          </a:prstGeom>
          <a:solidFill>
            <a:srgbClr val="D1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D135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59DE5DA-3ACB-032B-836B-D009FFE5ABE0}"/>
              </a:ext>
            </a:extLst>
          </p:cNvPr>
          <p:cNvSpPr txBox="1"/>
          <p:nvPr/>
        </p:nvSpPr>
        <p:spPr>
          <a:xfrm>
            <a:off x="3410647" y="1321089"/>
            <a:ext cx="195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Legitimación tributaria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8AB10A0-FBD3-F20F-1FEB-CA422DB16FF7}"/>
              </a:ext>
            </a:extLst>
          </p:cNvPr>
          <p:cNvSpPr txBox="1"/>
          <p:nvPr/>
        </p:nvSpPr>
        <p:spPr>
          <a:xfrm>
            <a:off x="3594788" y="1873387"/>
            <a:ext cx="2064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los aportes de los ciudadanos cundinamarqueses a través de impuestos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5A60384-2436-C77F-99EB-D45BA307FFB5}"/>
              </a:ext>
            </a:extLst>
          </p:cNvPr>
          <p:cNvSpPr txBox="1"/>
          <p:nvPr/>
        </p:nvSpPr>
        <p:spPr>
          <a:xfrm>
            <a:off x="7532535" y="1745895"/>
            <a:ext cx="2163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01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Implementación tecnológica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F4D42BA-455A-FCE5-90D1-0D6BEFB3FCAC}"/>
              </a:ext>
            </a:extLst>
          </p:cNvPr>
          <p:cNvSpPr txBox="1"/>
          <p:nvPr/>
        </p:nvSpPr>
        <p:spPr>
          <a:xfrm>
            <a:off x="7758885" y="2329766"/>
            <a:ext cx="2163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01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servicio de los ciudadanos cundinamarqueses</a:t>
            </a:r>
          </a:p>
        </p:txBody>
      </p:sp>
      <p:pic>
        <p:nvPicPr>
          <p:cNvPr id="27" name="Gráfico 25" descr="Database contorno">
            <a:extLst>
              <a:ext uri="{FF2B5EF4-FFF2-40B4-BE49-F238E27FC236}">
                <a16:creationId xmlns:a16="http://schemas.microsoft.com/office/drawing/2014/main" id="{1837882D-905E-AE3C-8108-27AD98549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50852" y="2646118"/>
            <a:ext cx="914400" cy="91440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ED1204A0-3FAE-BE4C-AB60-738ABA43FC91}"/>
              </a:ext>
            </a:extLst>
          </p:cNvPr>
          <p:cNvSpPr txBox="1"/>
          <p:nvPr/>
        </p:nvSpPr>
        <p:spPr>
          <a:xfrm>
            <a:off x="3208004" y="2848862"/>
            <a:ext cx="23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Ingeniería de datos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81B8272-DB46-51F0-0B41-B2122CF7D4D7}"/>
              </a:ext>
            </a:extLst>
          </p:cNvPr>
          <p:cNvSpPr txBox="1"/>
          <p:nvPr/>
        </p:nvSpPr>
        <p:spPr>
          <a:xfrm>
            <a:off x="3492528" y="3110472"/>
            <a:ext cx="1865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Implementación de Big Data e inteligencia artificial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B62EC0A-AE29-AEC6-912B-DAC40A64DB47}"/>
              </a:ext>
            </a:extLst>
          </p:cNvPr>
          <p:cNvSpPr txBox="1"/>
          <p:nvPr/>
        </p:nvSpPr>
        <p:spPr>
          <a:xfrm>
            <a:off x="7542159" y="3010529"/>
            <a:ext cx="2163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Financiamiento eficiente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9DD84E1-AACB-ADB5-7BC8-EF9527740C77}"/>
              </a:ext>
            </a:extLst>
          </p:cNvPr>
          <p:cNvSpPr txBox="1"/>
          <p:nvPr/>
        </p:nvSpPr>
        <p:spPr>
          <a:xfrm>
            <a:off x="7768510" y="3542293"/>
            <a:ext cx="2163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Estructura de crédito a tasas de fomento y menor spread en deuda pública</a:t>
            </a:r>
          </a:p>
        </p:txBody>
      </p:sp>
      <p:pic>
        <p:nvPicPr>
          <p:cNvPr id="32" name="Gráfico 30" descr="Bank contorno">
            <a:extLst>
              <a:ext uri="{FF2B5EF4-FFF2-40B4-BE49-F238E27FC236}">
                <a16:creationId xmlns:a16="http://schemas.microsoft.com/office/drawing/2014/main" id="{E9B38E60-D8F0-39F1-58DB-9B09445C8F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504506" y="3208006"/>
            <a:ext cx="914400" cy="91440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137B566F-D5F0-A5A2-6818-8C807CDCB46F}"/>
              </a:ext>
            </a:extLst>
          </p:cNvPr>
          <p:cNvSpPr txBox="1"/>
          <p:nvPr/>
        </p:nvSpPr>
        <p:spPr>
          <a:xfrm>
            <a:off x="3428893" y="4413043"/>
            <a:ext cx="2391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D135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al gasto, garantía a destinaciones específicas.</a:t>
            </a:r>
          </a:p>
        </p:txBody>
      </p:sp>
      <p:pic>
        <p:nvPicPr>
          <p:cNvPr id="34" name="Gráfico 32" descr="Move con relleno sólido">
            <a:extLst>
              <a:ext uri="{FF2B5EF4-FFF2-40B4-BE49-F238E27FC236}">
                <a16:creationId xmlns:a16="http://schemas.microsoft.com/office/drawing/2014/main" id="{E0D69EF5-6F8A-24B1-3499-44407F4A3A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518886" y="3751072"/>
            <a:ext cx="914400" cy="914400"/>
          </a:xfrm>
          <a:prstGeom prst="rect">
            <a:avLst/>
          </a:prstGeom>
        </p:spPr>
      </p:pic>
      <p:sp>
        <p:nvSpPr>
          <p:cNvPr id="35" name="Hexágono 34">
            <a:extLst>
              <a:ext uri="{FF2B5EF4-FFF2-40B4-BE49-F238E27FC236}">
                <a16:creationId xmlns:a16="http://schemas.microsoft.com/office/drawing/2014/main" id="{BA39F0F1-58C5-F04F-C8B2-335BF7A3CC28}"/>
              </a:ext>
            </a:extLst>
          </p:cNvPr>
          <p:cNvSpPr/>
          <p:nvPr/>
        </p:nvSpPr>
        <p:spPr>
          <a:xfrm>
            <a:off x="6364852" y="4318853"/>
            <a:ext cx="1174520" cy="1012517"/>
          </a:xfrm>
          <a:prstGeom prst="hexagon">
            <a:avLst/>
          </a:prstGeom>
          <a:solidFill>
            <a:srgbClr val="E1B2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E1B2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A034A3F-F1D1-8600-CB7B-DF8CA121CF92}"/>
              </a:ext>
            </a:extLst>
          </p:cNvPr>
          <p:cNvSpPr txBox="1"/>
          <p:nvPr/>
        </p:nvSpPr>
        <p:spPr>
          <a:xfrm>
            <a:off x="6504183" y="4292810"/>
            <a:ext cx="871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s-CO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FBE7B89-AF8A-E0D2-847B-ED7533411870}"/>
              </a:ext>
            </a:extLst>
          </p:cNvPr>
          <p:cNvSpPr txBox="1"/>
          <p:nvPr/>
        </p:nvSpPr>
        <p:spPr>
          <a:xfrm>
            <a:off x="7560691" y="4303330"/>
            <a:ext cx="2163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E1B2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Cumplimiento de reglas fiscales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F36DEA4-5DC7-C8C9-C510-646E29080856}"/>
              </a:ext>
            </a:extLst>
          </p:cNvPr>
          <p:cNvSpPr txBox="1"/>
          <p:nvPr/>
        </p:nvSpPr>
        <p:spPr>
          <a:xfrm>
            <a:off x="7768510" y="4927427"/>
            <a:ext cx="2163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E1B2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Disciplina fiscal y sostenibilidad en el gasto y la deuda pública.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C286386-4269-43A7-AF87-91FE1EA187F6}"/>
              </a:ext>
            </a:extLst>
          </p:cNvPr>
          <p:cNvSpPr txBox="1"/>
          <p:nvPr/>
        </p:nvSpPr>
        <p:spPr>
          <a:xfrm>
            <a:off x="3246948" y="3836981"/>
            <a:ext cx="239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D135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Adecuado control presupuestal</a:t>
            </a:r>
          </a:p>
        </p:txBody>
      </p:sp>
      <p:pic>
        <p:nvPicPr>
          <p:cNvPr id="40" name="Imagen 1">
            <a:extLst>
              <a:ext uri="{FF2B5EF4-FFF2-40B4-BE49-F238E27FC236}">
                <a16:creationId xmlns:a16="http://schemas.microsoft.com/office/drawing/2014/main" id="{88F6A793-D9DD-56AA-7964-8BAD77714D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1816" y="2146410"/>
            <a:ext cx="1079780" cy="730600"/>
          </a:xfrm>
          <a:prstGeom prst="rect">
            <a:avLst/>
          </a:prstGeom>
        </p:spPr>
      </p:pic>
      <p:sp>
        <p:nvSpPr>
          <p:cNvPr id="41" name="Hexágono 40">
            <a:extLst>
              <a:ext uri="{FF2B5EF4-FFF2-40B4-BE49-F238E27FC236}">
                <a16:creationId xmlns:a16="http://schemas.microsoft.com/office/drawing/2014/main" id="{BA39F0F1-58C5-F04F-C8B2-335BF7A3CC28}"/>
              </a:ext>
            </a:extLst>
          </p:cNvPr>
          <p:cNvSpPr/>
          <p:nvPr/>
        </p:nvSpPr>
        <p:spPr>
          <a:xfrm>
            <a:off x="5361571" y="4914453"/>
            <a:ext cx="1174520" cy="1012517"/>
          </a:xfrm>
          <a:prstGeom prst="hexag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E1B2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AC61F9DA-6C42-B5F7-C925-EC41BB3317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4380" y="5027151"/>
            <a:ext cx="726201" cy="837011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3C286386-4269-43A7-AF87-91FE1EA187F6}"/>
              </a:ext>
            </a:extLst>
          </p:cNvPr>
          <p:cNvSpPr txBox="1"/>
          <p:nvPr/>
        </p:nvSpPr>
        <p:spPr>
          <a:xfrm>
            <a:off x="3323676" y="4996839"/>
            <a:ext cx="2007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Desconcentración del servicio</a:t>
            </a:r>
            <a:endParaRPr lang="es-CO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37B566F-D5F0-A5A2-6818-8C807CDCB46F}"/>
              </a:ext>
            </a:extLst>
          </p:cNvPr>
          <p:cNvSpPr txBox="1"/>
          <p:nvPr/>
        </p:nvSpPr>
        <p:spPr>
          <a:xfrm>
            <a:off x="3487907" y="5621863"/>
            <a:ext cx="239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Atención al contribuyente</a:t>
            </a:r>
            <a:endParaRPr lang="es-CO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46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8" grpId="0"/>
      <p:bldP spid="29" grpId="0"/>
      <p:bldP spid="30" grpId="0"/>
      <p:bldP spid="31" grpId="0"/>
      <p:bldP spid="33" grpId="0"/>
      <p:bldP spid="35" grpId="0" animBg="1"/>
      <p:bldP spid="36" grpId="0"/>
      <p:bldP spid="37" grpId="0"/>
      <p:bldP spid="38" grpId="0"/>
      <p:bldP spid="39" grpId="0"/>
      <p:bldP spid="41" grpId="0" animBg="1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303" y="1145406"/>
            <a:ext cx="7536581" cy="555192"/>
          </a:xfrm>
        </p:spPr>
        <p:txBody>
          <a:bodyPr/>
          <a:lstStyle/>
          <a:p>
            <a:r>
              <a:rPr lang="es-ES" sz="2400" b="1" dirty="0" smtClean="0"/>
              <a:t>MEJOR PERFIL DE DEUDA PÚBLICA</a:t>
            </a:r>
            <a:endParaRPr lang="es-CO" sz="24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D712DE0-190C-D14F-13BA-53A7523AFCC5}"/>
              </a:ext>
            </a:extLst>
          </p:cNvPr>
          <p:cNvSpPr txBox="1"/>
          <p:nvPr/>
        </p:nvSpPr>
        <p:spPr>
          <a:xfrm>
            <a:off x="454480" y="6444254"/>
            <a:ext cx="5204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Fuente: Secretaría de Hacienda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5CA7936-9E0F-D358-C9B2-3FF4D167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80" y="4270519"/>
            <a:ext cx="5703176" cy="21737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16EB3A1-2ECF-A79C-DB66-3365395C7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80" y="2011679"/>
            <a:ext cx="5703176" cy="2183303"/>
          </a:xfrm>
          <a:prstGeom prst="rect">
            <a:avLst/>
          </a:prstGeom>
        </p:spPr>
      </p:pic>
      <p:graphicFrame>
        <p:nvGraphicFramePr>
          <p:cNvPr id="14" name="Gráfico 24">
            <a:extLst>
              <a:ext uri="{FF2B5EF4-FFF2-40B4-BE49-F238E27FC236}">
                <a16:creationId xmlns:a16="http://schemas.microsoft.com/office/drawing/2014/main" id="{3866939A-8EFB-9D12-F413-1571233201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306783"/>
              </p:ext>
            </p:extLst>
          </p:nvPr>
        </p:nvGraphicFramePr>
        <p:xfrm>
          <a:off x="6676154" y="1738366"/>
          <a:ext cx="5447905" cy="4713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9162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271" y="3134620"/>
            <a:ext cx="2916238" cy="867715"/>
          </a:xfrm>
        </p:spPr>
      </p:pic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332</Words>
  <Application>Microsoft Office PowerPoint</Application>
  <PresentationFormat>Panorámica</PresentationFormat>
  <Paragraphs>75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Apple Braille</vt:lpstr>
      <vt:lpstr>Aptos</vt:lpstr>
      <vt:lpstr>Arial</vt:lpstr>
      <vt:lpstr>Calibri</vt:lpstr>
      <vt:lpstr>Calibri Light</vt:lpstr>
      <vt:lpstr>Times New Roman</vt:lpstr>
      <vt:lpstr>Verdana</vt:lpstr>
      <vt:lpstr>Tema de Office</vt:lpstr>
      <vt:lpstr>Presentación de PowerPoint</vt:lpstr>
      <vt:lpstr>Presentación de PowerPoint</vt:lpstr>
      <vt:lpstr>GESTIÓN FINANCIERA DEPARTAMENTAL</vt:lpstr>
      <vt:lpstr>SOSTENIBILIDAD FINANCIERA</vt:lpstr>
      <vt:lpstr>Presentación de PowerPoint</vt:lpstr>
      <vt:lpstr>Presentación de PowerPoint</vt:lpstr>
      <vt:lpstr>MEJOR PERFIL DE DEUDA PÚBLICA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Yeimy Yadira Cañon Salazar</cp:lastModifiedBy>
  <cp:revision>36</cp:revision>
  <cp:lastPrinted>2024-08-20T21:40:22Z</cp:lastPrinted>
  <dcterms:created xsi:type="dcterms:W3CDTF">2021-08-27T14:03:23Z</dcterms:created>
  <dcterms:modified xsi:type="dcterms:W3CDTF">2024-08-29T16:31:06Z</dcterms:modified>
</cp:coreProperties>
</file>