
<file path=[Content_Types].xml><?xml version="1.0" encoding="utf-8"?>
<Types xmlns="http://schemas.openxmlformats.org/package/2006/content-types">
  <Default Extension="bin" ContentType="image/unknown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2"/>
  </p:handoutMasterIdLst>
  <p:sldIdLst>
    <p:sldId id="271" r:id="rId2"/>
    <p:sldId id="272" r:id="rId3"/>
    <p:sldId id="281" r:id="rId4"/>
    <p:sldId id="322" r:id="rId5"/>
    <p:sldId id="273" r:id="rId6"/>
    <p:sldId id="285" r:id="rId7"/>
    <p:sldId id="320" r:id="rId8"/>
    <p:sldId id="287" r:id="rId9"/>
    <p:sldId id="324" r:id="rId10"/>
    <p:sldId id="286" r:id="rId11"/>
    <p:sldId id="291" r:id="rId12"/>
    <p:sldId id="297" r:id="rId13"/>
    <p:sldId id="294" r:id="rId14"/>
    <p:sldId id="293" r:id="rId15"/>
    <p:sldId id="389" r:id="rId16"/>
    <p:sldId id="325" r:id="rId17"/>
    <p:sldId id="302" r:id="rId18"/>
    <p:sldId id="303" r:id="rId19"/>
    <p:sldId id="319" r:id="rId20"/>
    <p:sldId id="304" r:id="rId21"/>
    <p:sldId id="317" r:id="rId22"/>
    <p:sldId id="388" r:id="rId23"/>
    <p:sldId id="300" r:id="rId24"/>
    <p:sldId id="308" r:id="rId25"/>
    <p:sldId id="387" r:id="rId26"/>
    <p:sldId id="299" r:id="rId27"/>
    <p:sldId id="306" r:id="rId28"/>
    <p:sldId id="307" r:id="rId29"/>
    <p:sldId id="316" r:id="rId30"/>
    <p:sldId id="283" r:id="rId31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6634"/>
    <a:srgbClr val="418584"/>
    <a:srgbClr val="0462A2"/>
    <a:srgbClr val="135479"/>
    <a:srgbClr val="549E72"/>
    <a:srgbClr val="316564"/>
    <a:srgbClr val="0090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05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DC80BAA-8DFE-C34E-8323-E9A289812501}" type="doc">
      <dgm:prSet loTypeId="urn:microsoft.com/office/officeart/2008/layout/RadialCluster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0AEE821F-5A2D-CE41-8398-D604BAE22565}">
      <dgm:prSet phldrT="[Texto]"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>
        <a:ln/>
      </dgm:spPr>
      <dgm:t>
        <a:bodyPr/>
        <a:lstStyle/>
        <a:p>
          <a:r>
            <a:rPr lang="es-ES" sz="3200" b="1" dirty="0">
              <a:solidFill>
                <a:schemeClr val="bg1"/>
              </a:solidFill>
            </a:rPr>
            <a:t>Valor Público</a:t>
          </a:r>
        </a:p>
      </dgm:t>
    </dgm:pt>
    <dgm:pt modelId="{1BC6727A-60CF-484E-8E4B-9085FA87435D}" type="parTrans" cxnId="{F153F491-52BC-174D-A2FC-6180FF9148D7}">
      <dgm:prSet/>
      <dgm:spPr/>
      <dgm:t>
        <a:bodyPr/>
        <a:lstStyle/>
        <a:p>
          <a:endParaRPr lang="es-ES"/>
        </a:p>
      </dgm:t>
    </dgm:pt>
    <dgm:pt modelId="{77AD8BB3-300D-054D-9ABD-7CD8E7BC0561}" type="sibTrans" cxnId="{F153F491-52BC-174D-A2FC-6180FF9148D7}">
      <dgm:prSet/>
      <dgm:spPr/>
      <dgm:t>
        <a:bodyPr/>
        <a:lstStyle/>
        <a:p>
          <a:endParaRPr lang="es-ES"/>
        </a:p>
      </dgm:t>
    </dgm:pt>
    <dgm:pt modelId="{6C90290A-E8F3-B440-A1D6-AFA9B0FDCF85}">
      <dgm:prSet phldrT="[Texto]"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>
        <a:ln/>
      </dgm:spPr>
      <dgm:t>
        <a:bodyPr/>
        <a:lstStyle/>
        <a:p>
          <a:r>
            <a:rPr lang="es-ES" sz="2800" b="1" dirty="0">
              <a:solidFill>
                <a:schemeClr val="tx1"/>
              </a:solidFill>
            </a:rPr>
            <a:t>Eficacia, Eficiencia, Economía</a:t>
          </a:r>
        </a:p>
      </dgm:t>
    </dgm:pt>
    <dgm:pt modelId="{89FEF9AE-5008-EE46-A915-6EA144BA65A1}" type="parTrans" cxnId="{F90B0985-8CA1-4D4B-A14F-F30ABE6CEE97}">
      <dgm:prSet/>
      <dgm:spPr/>
      <dgm:t>
        <a:bodyPr/>
        <a:lstStyle/>
        <a:p>
          <a:endParaRPr lang="es-ES"/>
        </a:p>
      </dgm:t>
    </dgm:pt>
    <dgm:pt modelId="{047C7109-74EC-F047-9E9A-2E0AC1096598}" type="sibTrans" cxnId="{F90B0985-8CA1-4D4B-A14F-F30ABE6CEE97}">
      <dgm:prSet/>
      <dgm:spPr/>
      <dgm:t>
        <a:bodyPr/>
        <a:lstStyle/>
        <a:p>
          <a:endParaRPr lang="es-ES"/>
        </a:p>
      </dgm:t>
    </dgm:pt>
    <dgm:pt modelId="{607A2A03-1067-A144-8B9C-381F7FD18641}">
      <dgm:prSet phldrT="[Texto]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>
        <a:ln/>
      </dgm:spPr>
      <dgm:t>
        <a:bodyPr/>
        <a:lstStyle/>
        <a:p>
          <a:r>
            <a:rPr lang="es-ES" b="1" dirty="0">
              <a:solidFill>
                <a:schemeClr val="accent6">
                  <a:lumMod val="20000"/>
                  <a:lumOff val="80000"/>
                </a:schemeClr>
              </a:solidFill>
            </a:rPr>
            <a:t>Legitimidad y confianza</a:t>
          </a:r>
        </a:p>
      </dgm:t>
    </dgm:pt>
    <dgm:pt modelId="{AA2793D5-4071-2F49-BC19-72F0793CB474}" type="parTrans" cxnId="{937CD1AB-A245-DD45-A530-E43B6D069FBC}">
      <dgm:prSet/>
      <dgm:spPr/>
      <dgm:t>
        <a:bodyPr/>
        <a:lstStyle/>
        <a:p>
          <a:endParaRPr lang="es-ES"/>
        </a:p>
      </dgm:t>
    </dgm:pt>
    <dgm:pt modelId="{438EFC5E-0E7E-9542-B120-ABD691C80386}" type="sibTrans" cxnId="{937CD1AB-A245-DD45-A530-E43B6D069FBC}">
      <dgm:prSet/>
      <dgm:spPr/>
      <dgm:t>
        <a:bodyPr/>
        <a:lstStyle/>
        <a:p>
          <a:endParaRPr lang="es-ES"/>
        </a:p>
      </dgm:t>
    </dgm:pt>
    <dgm:pt modelId="{C7255C1C-DFA0-1642-8845-88FE6D12BC68}">
      <dgm:prSet phldrT="[Texto]"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>
        <a:ln/>
      </dgm:spPr>
      <dgm:t>
        <a:bodyPr/>
        <a:lstStyle/>
        <a:p>
          <a:r>
            <a:rPr lang="es-ES" sz="3600" b="1" dirty="0">
              <a:solidFill>
                <a:srgbClr val="FF0000"/>
              </a:solidFill>
            </a:rPr>
            <a:t>Equidad</a:t>
          </a:r>
        </a:p>
      </dgm:t>
    </dgm:pt>
    <dgm:pt modelId="{53034C15-3D99-984F-AD3A-CFD53B57E05B}" type="parTrans" cxnId="{1796B31E-85B0-8047-A3F6-A4A8232E4C73}">
      <dgm:prSet/>
      <dgm:spPr/>
      <dgm:t>
        <a:bodyPr/>
        <a:lstStyle/>
        <a:p>
          <a:endParaRPr lang="es-ES"/>
        </a:p>
      </dgm:t>
    </dgm:pt>
    <dgm:pt modelId="{C76CCC5C-CD4D-A74F-B6D0-C5BC474637BE}" type="sibTrans" cxnId="{1796B31E-85B0-8047-A3F6-A4A8232E4C73}">
      <dgm:prSet/>
      <dgm:spPr/>
      <dgm:t>
        <a:bodyPr/>
        <a:lstStyle/>
        <a:p>
          <a:endParaRPr lang="es-ES"/>
        </a:p>
      </dgm:t>
    </dgm:pt>
    <dgm:pt modelId="{D0041E24-1944-074F-BAD4-3C21312E6F17}" type="pres">
      <dgm:prSet presAssocID="{4DC80BAA-8DFE-C34E-8323-E9A289812501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6D98B937-0836-5442-A0EB-BC06772AA5C5}" type="pres">
      <dgm:prSet presAssocID="{0AEE821F-5A2D-CE41-8398-D604BAE22565}" presName="singleCycle" presStyleCnt="0"/>
      <dgm:spPr/>
    </dgm:pt>
    <dgm:pt modelId="{A19EC3FF-4784-F04F-B274-B42D66351C90}" type="pres">
      <dgm:prSet presAssocID="{0AEE821F-5A2D-CE41-8398-D604BAE22565}" presName="singleCenter" presStyleLbl="node1" presStyleIdx="0" presStyleCnt="4" custScaleX="242525" custScaleY="66159" custLinFactNeighborX="2745" custLinFactNeighborY="-12675">
        <dgm:presLayoutVars>
          <dgm:chMax val="7"/>
          <dgm:chPref val="7"/>
        </dgm:presLayoutVars>
      </dgm:prSet>
      <dgm:spPr/>
    </dgm:pt>
    <dgm:pt modelId="{DD864502-E3A3-E146-82C2-259C25B879C9}" type="pres">
      <dgm:prSet presAssocID="{89FEF9AE-5008-EE46-A915-6EA144BA65A1}" presName="Name56" presStyleLbl="parChTrans1D2" presStyleIdx="0" presStyleCnt="3"/>
      <dgm:spPr/>
    </dgm:pt>
    <dgm:pt modelId="{B4831F20-EC90-1540-A29A-ABD4F1397D69}" type="pres">
      <dgm:prSet presAssocID="{6C90290A-E8F3-B440-A1D6-AFA9B0FDCF85}" presName="text0" presStyleLbl="node1" presStyleIdx="1" presStyleCnt="4" custScaleX="228707" custScaleY="148602" custRadScaleRad="103917" custRadScaleInc="3772">
        <dgm:presLayoutVars>
          <dgm:bulletEnabled val="1"/>
        </dgm:presLayoutVars>
      </dgm:prSet>
      <dgm:spPr/>
    </dgm:pt>
    <dgm:pt modelId="{DA890592-F0B3-234E-8E35-D692E5B54978}" type="pres">
      <dgm:prSet presAssocID="{AA2793D5-4071-2F49-BC19-72F0793CB474}" presName="Name56" presStyleLbl="parChTrans1D2" presStyleIdx="1" presStyleCnt="3"/>
      <dgm:spPr/>
    </dgm:pt>
    <dgm:pt modelId="{8E147A45-996E-B246-BBCD-AEA48E0E0F76}" type="pres">
      <dgm:prSet presAssocID="{607A2A03-1067-A144-8B9C-381F7FD18641}" presName="text0" presStyleLbl="node1" presStyleIdx="2" presStyleCnt="4" custScaleX="225493" custScaleY="123266">
        <dgm:presLayoutVars>
          <dgm:bulletEnabled val="1"/>
        </dgm:presLayoutVars>
      </dgm:prSet>
      <dgm:spPr/>
    </dgm:pt>
    <dgm:pt modelId="{09944C39-482B-EE42-B31B-71D801E465DA}" type="pres">
      <dgm:prSet presAssocID="{53034C15-3D99-984F-AD3A-CFD53B57E05B}" presName="Name56" presStyleLbl="parChTrans1D2" presStyleIdx="2" presStyleCnt="3"/>
      <dgm:spPr/>
    </dgm:pt>
    <dgm:pt modelId="{22F45D79-8685-6344-B84B-386E496ACADD}" type="pres">
      <dgm:prSet presAssocID="{C7255C1C-DFA0-1642-8845-88FE6D12BC68}" presName="text0" presStyleLbl="node1" presStyleIdx="3" presStyleCnt="4" custScaleX="223317" custScaleY="113613">
        <dgm:presLayoutVars>
          <dgm:bulletEnabled val="1"/>
        </dgm:presLayoutVars>
      </dgm:prSet>
      <dgm:spPr/>
    </dgm:pt>
  </dgm:ptLst>
  <dgm:cxnLst>
    <dgm:cxn modelId="{1796B31E-85B0-8047-A3F6-A4A8232E4C73}" srcId="{0AEE821F-5A2D-CE41-8398-D604BAE22565}" destId="{C7255C1C-DFA0-1642-8845-88FE6D12BC68}" srcOrd="2" destOrd="0" parTransId="{53034C15-3D99-984F-AD3A-CFD53B57E05B}" sibTransId="{C76CCC5C-CD4D-A74F-B6D0-C5BC474637BE}"/>
    <dgm:cxn modelId="{8201112C-9C54-D44F-A6CC-F20A99F16ABE}" type="presOf" srcId="{53034C15-3D99-984F-AD3A-CFD53B57E05B}" destId="{09944C39-482B-EE42-B31B-71D801E465DA}" srcOrd="0" destOrd="0" presId="urn:microsoft.com/office/officeart/2008/layout/RadialCluster"/>
    <dgm:cxn modelId="{07195D66-CA73-1E48-86F4-CC727902DBAF}" type="presOf" srcId="{0AEE821F-5A2D-CE41-8398-D604BAE22565}" destId="{A19EC3FF-4784-F04F-B274-B42D66351C90}" srcOrd="0" destOrd="0" presId="urn:microsoft.com/office/officeart/2008/layout/RadialCluster"/>
    <dgm:cxn modelId="{F90B0985-8CA1-4D4B-A14F-F30ABE6CEE97}" srcId="{0AEE821F-5A2D-CE41-8398-D604BAE22565}" destId="{6C90290A-E8F3-B440-A1D6-AFA9B0FDCF85}" srcOrd="0" destOrd="0" parTransId="{89FEF9AE-5008-EE46-A915-6EA144BA65A1}" sibTransId="{047C7109-74EC-F047-9E9A-2E0AC1096598}"/>
    <dgm:cxn modelId="{29C06E91-4530-B240-B63D-71BC9D0A1015}" type="presOf" srcId="{AA2793D5-4071-2F49-BC19-72F0793CB474}" destId="{DA890592-F0B3-234E-8E35-D692E5B54978}" srcOrd="0" destOrd="0" presId="urn:microsoft.com/office/officeart/2008/layout/RadialCluster"/>
    <dgm:cxn modelId="{F153F491-52BC-174D-A2FC-6180FF9148D7}" srcId="{4DC80BAA-8DFE-C34E-8323-E9A289812501}" destId="{0AEE821F-5A2D-CE41-8398-D604BAE22565}" srcOrd="0" destOrd="0" parTransId="{1BC6727A-60CF-484E-8E4B-9085FA87435D}" sibTransId="{77AD8BB3-300D-054D-9ABD-7CD8E7BC0561}"/>
    <dgm:cxn modelId="{C4785794-806C-1D45-831B-245316908480}" type="presOf" srcId="{C7255C1C-DFA0-1642-8845-88FE6D12BC68}" destId="{22F45D79-8685-6344-B84B-386E496ACADD}" srcOrd="0" destOrd="0" presId="urn:microsoft.com/office/officeart/2008/layout/RadialCluster"/>
    <dgm:cxn modelId="{937CD1AB-A245-DD45-A530-E43B6D069FBC}" srcId="{0AEE821F-5A2D-CE41-8398-D604BAE22565}" destId="{607A2A03-1067-A144-8B9C-381F7FD18641}" srcOrd="1" destOrd="0" parTransId="{AA2793D5-4071-2F49-BC19-72F0793CB474}" sibTransId="{438EFC5E-0E7E-9542-B120-ABD691C80386}"/>
    <dgm:cxn modelId="{9FABEDB0-2B29-1540-9735-E0B4C7138F0E}" type="presOf" srcId="{607A2A03-1067-A144-8B9C-381F7FD18641}" destId="{8E147A45-996E-B246-BBCD-AEA48E0E0F76}" srcOrd="0" destOrd="0" presId="urn:microsoft.com/office/officeart/2008/layout/RadialCluster"/>
    <dgm:cxn modelId="{D03292B4-07EB-C641-A3F1-FC5464AEB422}" type="presOf" srcId="{4DC80BAA-8DFE-C34E-8323-E9A289812501}" destId="{D0041E24-1944-074F-BAD4-3C21312E6F17}" srcOrd="0" destOrd="0" presId="urn:microsoft.com/office/officeart/2008/layout/RadialCluster"/>
    <dgm:cxn modelId="{F53712B5-256A-344F-A808-ED0B15F2DA32}" type="presOf" srcId="{6C90290A-E8F3-B440-A1D6-AFA9B0FDCF85}" destId="{B4831F20-EC90-1540-A29A-ABD4F1397D69}" srcOrd="0" destOrd="0" presId="urn:microsoft.com/office/officeart/2008/layout/RadialCluster"/>
    <dgm:cxn modelId="{983B6ABE-FA41-F244-9071-FEA62C691F0C}" type="presOf" srcId="{89FEF9AE-5008-EE46-A915-6EA144BA65A1}" destId="{DD864502-E3A3-E146-82C2-259C25B879C9}" srcOrd="0" destOrd="0" presId="urn:microsoft.com/office/officeart/2008/layout/RadialCluster"/>
    <dgm:cxn modelId="{6482EBDA-7089-8E45-8085-A43F47DA8C61}" type="presParOf" srcId="{D0041E24-1944-074F-BAD4-3C21312E6F17}" destId="{6D98B937-0836-5442-A0EB-BC06772AA5C5}" srcOrd="0" destOrd="0" presId="urn:microsoft.com/office/officeart/2008/layout/RadialCluster"/>
    <dgm:cxn modelId="{E1B40D04-7A6A-2042-B593-7B957C7BC736}" type="presParOf" srcId="{6D98B937-0836-5442-A0EB-BC06772AA5C5}" destId="{A19EC3FF-4784-F04F-B274-B42D66351C90}" srcOrd="0" destOrd="0" presId="urn:microsoft.com/office/officeart/2008/layout/RadialCluster"/>
    <dgm:cxn modelId="{B62A66C6-6AAB-004E-8142-1BD3440256A4}" type="presParOf" srcId="{6D98B937-0836-5442-A0EB-BC06772AA5C5}" destId="{DD864502-E3A3-E146-82C2-259C25B879C9}" srcOrd="1" destOrd="0" presId="urn:microsoft.com/office/officeart/2008/layout/RadialCluster"/>
    <dgm:cxn modelId="{4648060D-E86F-4946-8FA1-5BC23B6F0064}" type="presParOf" srcId="{6D98B937-0836-5442-A0EB-BC06772AA5C5}" destId="{B4831F20-EC90-1540-A29A-ABD4F1397D69}" srcOrd="2" destOrd="0" presId="urn:microsoft.com/office/officeart/2008/layout/RadialCluster"/>
    <dgm:cxn modelId="{9862FEA9-0295-7A4A-89D4-065BFCAFADA6}" type="presParOf" srcId="{6D98B937-0836-5442-A0EB-BC06772AA5C5}" destId="{DA890592-F0B3-234E-8E35-D692E5B54978}" srcOrd="3" destOrd="0" presId="urn:microsoft.com/office/officeart/2008/layout/RadialCluster"/>
    <dgm:cxn modelId="{D3E2B8BD-02C4-EC43-ACA4-07DF0AAFAF1F}" type="presParOf" srcId="{6D98B937-0836-5442-A0EB-BC06772AA5C5}" destId="{8E147A45-996E-B246-BBCD-AEA48E0E0F76}" srcOrd="4" destOrd="0" presId="urn:microsoft.com/office/officeart/2008/layout/RadialCluster"/>
    <dgm:cxn modelId="{C143E2DF-C86F-2445-AAFA-AE32CA360EEF}" type="presParOf" srcId="{6D98B937-0836-5442-A0EB-BC06772AA5C5}" destId="{09944C39-482B-EE42-B31B-71D801E465DA}" srcOrd="5" destOrd="0" presId="urn:microsoft.com/office/officeart/2008/layout/RadialCluster"/>
    <dgm:cxn modelId="{9605B9AC-3130-5340-8595-C77C65BC6008}" type="presParOf" srcId="{6D98B937-0836-5442-A0EB-BC06772AA5C5}" destId="{22F45D79-8685-6344-B84B-386E496ACADD}" srcOrd="6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9EC3FF-4784-F04F-B274-B42D66351C90}">
      <dsp:nvSpPr>
        <dsp:cNvPr id="0" name=""/>
        <dsp:cNvSpPr/>
      </dsp:nvSpPr>
      <dsp:spPr>
        <a:xfrm>
          <a:off x="1174037" y="1667833"/>
          <a:ext cx="2946186" cy="803697"/>
        </a:xfrm>
        <a:prstGeom prst="roundRect">
          <a:avLst/>
        </a:prstGeom>
        <a:gradFill rotWithShape="1">
          <a:gsLst>
            <a:gs pos="0">
              <a:schemeClr val="accent5">
                <a:satMod val="103000"/>
                <a:lumMod val="102000"/>
                <a:tint val="94000"/>
              </a:schemeClr>
            </a:gs>
            <a:gs pos="50000">
              <a:schemeClr val="accent5">
                <a:satMod val="110000"/>
                <a:lumMod val="100000"/>
                <a:shade val="100000"/>
              </a:schemeClr>
            </a:gs>
            <a:gs pos="100000">
              <a:schemeClr val="accent5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200" b="1" kern="1200" dirty="0">
              <a:solidFill>
                <a:schemeClr val="bg1"/>
              </a:solidFill>
            </a:rPr>
            <a:t>Valor Público</a:t>
          </a:r>
        </a:p>
      </dsp:txBody>
      <dsp:txXfrm>
        <a:off x="1213270" y="1707066"/>
        <a:ext cx="2867720" cy="725231"/>
      </dsp:txXfrm>
    </dsp:sp>
    <dsp:sp modelId="{DD864502-E3A3-E146-82C2-259C25B879C9}">
      <dsp:nvSpPr>
        <dsp:cNvPr id="0" name=""/>
        <dsp:cNvSpPr/>
      </dsp:nvSpPr>
      <dsp:spPr>
        <a:xfrm rot="16139285">
          <a:off x="2406782" y="1438666"/>
          <a:ext cx="45840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58404" y="0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831F20-EC90-1540-A29A-ABD4F1397D69}">
      <dsp:nvSpPr>
        <dsp:cNvPr id="0" name=""/>
        <dsp:cNvSpPr/>
      </dsp:nvSpPr>
      <dsp:spPr>
        <a:xfrm>
          <a:off x="1690516" y="7"/>
          <a:ext cx="1861478" cy="1209492"/>
        </a:xfrm>
        <a:prstGeom prst="roundRect">
          <a:avLst/>
        </a:prstGeom>
        <a:gradFill rotWithShape="1">
          <a:gsLst>
            <a:gs pos="0">
              <a:schemeClr val="accent5">
                <a:satMod val="103000"/>
                <a:lumMod val="102000"/>
                <a:tint val="94000"/>
              </a:schemeClr>
            </a:gs>
            <a:gs pos="50000">
              <a:schemeClr val="accent5">
                <a:satMod val="110000"/>
                <a:lumMod val="100000"/>
                <a:shade val="100000"/>
              </a:schemeClr>
            </a:gs>
            <a:gs pos="100000">
              <a:schemeClr val="accent5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b="1" kern="1200" dirty="0">
              <a:solidFill>
                <a:schemeClr val="tx1"/>
              </a:solidFill>
            </a:rPr>
            <a:t>Eficacia, Eficiencia, Economía</a:t>
          </a:r>
        </a:p>
      </dsp:txBody>
      <dsp:txXfrm>
        <a:off x="1749559" y="59050"/>
        <a:ext cx="1743392" cy="1091406"/>
      </dsp:txXfrm>
    </dsp:sp>
    <dsp:sp modelId="{DA890592-F0B3-234E-8E35-D692E5B54978}">
      <dsp:nvSpPr>
        <dsp:cNvPr id="0" name=""/>
        <dsp:cNvSpPr/>
      </dsp:nvSpPr>
      <dsp:spPr>
        <a:xfrm rot="2573444">
          <a:off x="2980938" y="2722984"/>
          <a:ext cx="73891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38915" y="0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147A45-996E-B246-BBCD-AEA48E0E0F76}">
      <dsp:nvSpPr>
        <dsp:cNvPr id="0" name=""/>
        <dsp:cNvSpPr/>
      </dsp:nvSpPr>
      <dsp:spPr>
        <a:xfrm>
          <a:off x="3243424" y="2974438"/>
          <a:ext cx="1835318" cy="1003279"/>
        </a:xfrm>
        <a:prstGeom prst="roundRect">
          <a:avLst/>
        </a:prstGeom>
        <a:gradFill rotWithShape="1">
          <a:gsLst>
            <a:gs pos="0">
              <a:schemeClr val="accent5">
                <a:satMod val="103000"/>
                <a:lumMod val="102000"/>
                <a:tint val="94000"/>
              </a:schemeClr>
            </a:gs>
            <a:gs pos="50000">
              <a:schemeClr val="accent5">
                <a:satMod val="110000"/>
                <a:lumMod val="100000"/>
                <a:shade val="100000"/>
              </a:schemeClr>
            </a:gs>
            <a:gs pos="100000">
              <a:schemeClr val="accent5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63500" tIns="63500" rIns="63500" bIns="635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b="1" kern="1200" dirty="0">
              <a:solidFill>
                <a:schemeClr val="accent6">
                  <a:lumMod val="20000"/>
                  <a:lumOff val="80000"/>
                </a:schemeClr>
              </a:solidFill>
            </a:rPr>
            <a:t>Legitimidad y confianza</a:t>
          </a:r>
        </a:p>
      </dsp:txBody>
      <dsp:txXfrm>
        <a:off x="3292400" y="3023414"/>
        <a:ext cx="1737366" cy="905327"/>
      </dsp:txXfrm>
    </dsp:sp>
    <dsp:sp modelId="{09944C39-482B-EE42-B31B-71D801E465DA}">
      <dsp:nvSpPr>
        <dsp:cNvPr id="0" name=""/>
        <dsp:cNvSpPr/>
      </dsp:nvSpPr>
      <dsp:spPr>
        <a:xfrm rot="8442601">
          <a:off x="1396554" y="2742626"/>
          <a:ext cx="85621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56210" y="0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F45D79-8685-6344-B84B-386E496ACADD}">
      <dsp:nvSpPr>
        <dsp:cNvPr id="0" name=""/>
        <dsp:cNvSpPr/>
      </dsp:nvSpPr>
      <dsp:spPr>
        <a:xfrm>
          <a:off x="19433" y="3013722"/>
          <a:ext cx="1817608" cy="924712"/>
        </a:xfrm>
        <a:prstGeom prst="roundRect">
          <a:avLst/>
        </a:prstGeom>
        <a:gradFill rotWithShape="1">
          <a:gsLst>
            <a:gs pos="0">
              <a:schemeClr val="accent5">
                <a:satMod val="103000"/>
                <a:lumMod val="102000"/>
                <a:tint val="94000"/>
              </a:schemeClr>
            </a:gs>
            <a:gs pos="50000">
              <a:schemeClr val="accent5">
                <a:satMod val="110000"/>
                <a:lumMod val="100000"/>
                <a:shade val="100000"/>
              </a:schemeClr>
            </a:gs>
            <a:gs pos="100000">
              <a:schemeClr val="accent5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600" b="1" kern="1200" dirty="0">
              <a:solidFill>
                <a:srgbClr val="FF0000"/>
              </a:solidFill>
            </a:rPr>
            <a:t>Equidad</a:t>
          </a:r>
        </a:p>
      </dsp:txBody>
      <dsp:txXfrm>
        <a:off x="64574" y="3058863"/>
        <a:ext cx="1727326" cy="8344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BF5FE76B-20BE-1C5E-CD96-8194B17DF21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6E3158F-4047-5702-C6A4-BDC9E974FE7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673CCD-B933-49EC-A14F-D5D8B4B41568}" type="datetimeFigureOut">
              <a:rPr lang="es-CO" smtClean="0"/>
              <a:t>2/09/2024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F085F4A-6ECC-6680-10D9-D194297F206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2FDA634-3688-CE2C-A3DA-83B7D689122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8E48DE-F6D5-4D9A-8C7C-FA45D23E800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604511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65F2BF33-92BC-40CF-86DD-593CB4D259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2940"/>
            <a:ext cx="12192000" cy="6858000"/>
          </a:xfrm>
          <a:prstGeom prst="rect">
            <a:avLst/>
          </a:prstGeom>
        </p:spPr>
      </p:pic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31309A2-64C7-4F4E-BE8E-AB19E4ED1A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6563" y="1774862"/>
            <a:ext cx="11014075" cy="984380"/>
          </a:xfrm>
        </p:spPr>
        <p:txBody>
          <a:bodyPr/>
          <a:lstStyle>
            <a:lvl1pPr algn="ctr">
              <a:defRPr sz="3400">
                <a:solidFill>
                  <a:srgbClr val="0462A2"/>
                </a:solidFill>
              </a:defRPr>
            </a:lvl1pPr>
          </a:lstStyle>
          <a:p>
            <a:pPr lvl="0"/>
            <a:r>
              <a:rPr lang="es-ES" dirty="0"/>
              <a:t>Haga clic para escribir el n</a:t>
            </a:r>
            <a:r>
              <a:rPr lang="es-MX" dirty="0" err="1"/>
              <a:t>ombre</a:t>
            </a:r>
            <a:r>
              <a:rPr lang="es-MX" dirty="0"/>
              <a:t> de la conferencia, panel o conversatorio.</a:t>
            </a:r>
            <a:endParaRPr lang="es-ES" dirty="0"/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B95BD9DE-5763-49F8-97C6-25DFA08EEDD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6369" y="4281533"/>
            <a:ext cx="11014270" cy="62071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418584"/>
                </a:solidFill>
                <a:latin typeface="+mj-lt"/>
              </a:defRPr>
            </a:lvl1pPr>
          </a:lstStyle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CO" dirty="0"/>
              <a:t>Haga clic </a:t>
            </a:r>
            <a:r>
              <a:rPr lang="es-MX" dirty="0"/>
              <a:t>para escribir el cargo o profesión y la entidad a la que se encuentra vinculado.</a:t>
            </a:r>
            <a:endParaRPr lang="es-CO" dirty="0"/>
          </a:p>
        </p:txBody>
      </p:sp>
      <p:sp>
        <p:nvSpPr>
          <p:cNvPr id="14" name="Marcador de texto 13">
            <a:extLst>
              <a:ext uri="{FF2B5EF4-FFF2-40B4-BE49-F238E27FC236}">
                <a16:creationId xmlns:a16="http://schemas.microsoft.com/office/drawing/2014/main" id="{DB005628-9CC1-4D95-B627-0CAD86392E4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6369" y="3456426"/>
            <a:ext cx="11014270" cy="455522"/>
          </a:xfrm>
        </p:spPr>
        <p:txBody>
          <a:bodyPr/>
          <a:lstStyle>
            <a:lvl1pPr algn="ctr">
              <a:defRPr>
                <a:solidFill>
                  <a:srgbClr val="418584"/>
                </a:solidFill>
              </a:defRPr>
            </a:lvl1pPr>
            <a:lvl2pPr algn="ctr">
              <a:defRPr>
                <a:solidFill>
                  <a:srgbClr val="418584"/>
                </a:solidFill>
              </a:defRPr>
            </a:lvl2pPr>
            <a:lvl3pPr algn="ctr">
              <a:defRPr>
                <a:solidFill>
                  <a:srgbClr val="418584"/>
                </a:solidFill>
              </a:defRPr>
            </a:lvl3pPr>
            <a:lvl4pPr algn="ctr">
              <a:defRPr>
                <a:solidFill>
                  <a:srgbClr val="418584"/>
                </a:solidFill>
              </a:defRPr>
            </a:lvl4pPr>
            <a:lvl5pPr algn="ctr">
              <a:defRPr>
                <a:solidFill>
                  <a:srgbClr val="418584"/>
                </a:solidFill>
              </a:defRPr>
            </a:lvl5pPr>
          </a:lstStyle>
          <a:p>
            <a:pPr lvl="0"/>
            <a:r>
              <a:rPr lang="es-ES" dirty="0"/>
              <a:t>Haga clic para escribir el nombre completo del conferencista.</a:t>
            </a:r>
          </a:p>
        </p:txBody>
      </p:sp>
    </p:spTree>
    <p:extLst>
      <p:ext uri="{BB962C8B-B14F-4D97-AF65-F5344CB8AC3E}">
        <p14:creationId xmlns:p14="http://schemas.microsoft.com/office/powerpoint/2010/main" val="18958993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7BAE268D-8839-447C-A83C-A5AC11615B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9930" y="1337876"/>
            <a:ext cx="3530193" cy="3221665"/>
          </a:xfrm>
        </p:spPr>
        <p:txBody>
          <a:bodyPr>
            <a:normAutofit/>
          </a:bodyPr>
          <a:lstStyle>
            <a:lvl1pPr>
              <a:defRPr sz="4000" b="0">
                <a:solidFill>
                  <a:srgbClr val="418584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s-ES" dirty="0"/>
              <a:t>Haga clic para escribir el título del tema o subtema.</a:t>
            </a:r>
            <a:endParaRPr lang="es-CO" dirty="0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4DE86C8-B199-4C29-B380-16A7769DA01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78502" y="1094365"/>
            <a:ext cx="6483693" cy="3843594"/>
          </a:xfrm>
          <a:ln w="38100">
            <a:solidFill>
              <a:srgbClr val="549E72"/>
            </a:solidFill>
          </a:ln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151598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1EE73-F32A-4A85-AF39-EAF5662957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55346" y="1198480"/>
            <a:ext cx="9499369" cy="607156"/>
          </a:xfrm>
          <a:solidFill>
            <a:schemeClr val="bg1"/>
          </a:solidFill>
        </p:spPr>
        <p:txBody>
          <a:bodyPr anchor="b">
            <a:noAutofit/>
          </a:bodyPr>
          <a:lstStyle>
            <a:lvl1pPr>
              <a:defRPr sz="4000" b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s-ES" dirty="0"/>
              <a:t>Haga clic para escribir el título.</a:t>
            </a:r>
            <a:endParaRPr lang="es-CO" dirty="0"/>
          </a:p>
        </p:txBody>
      </p:sp>
      <p:sp>
        <p:nvSpPr>
          <p:cNvPr id="12" name="Marcador de texto 3">
            <a:extLst>
              <a:ext uri="{FF2B5EF4-FFF2-40B4-BE49-F238E27FC236}">
                <a16:creationId xmlns:a16="http://schemas.microsoft.com/office/drawing/2014/main" id="{F622E2AD-8D67-4DCB-97A6-511218D8CC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05603" y="2225461"/>
            <a:ext cx="10349112" cy="422036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7704368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con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Marcador de texto 3">
            <a:extLst>
              <a:ext uri="{FF2B5EF4-FFF2-40B4-BE49-F238E27FC236}">
                <a16:creationId xmlns:a16="http://schemas.microsoft.com/office/drawing/2014/main" id="{3BCA8FE8-E9FF-4703-9824-DCE760F2D5E9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1105603" y="2123859"/>
            <a:ext cx="10349112" cy="422036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B6118EC-D08B-CA19-899A-FE226912B3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55346" y="1198480"/>
            <a:ext cx="9499369" cy="607156"/>
          </a:xfrm>
          <a:solidFill>
            <a:schemeClr val="bg1"/>
          </a:solidFill>
        </p:spPr>
        <p:txBody>
          <a:bodyPr anchor="b">
            <a:noAutofit/>
          </a:bodyPr>
          <a:lstStyle>
            <a:lvl1pPr>
              <a:defRPr sz="4000" b="0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s-ES" dirty="0"/>
              <a:t>Haga clic para escribir el título.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7789978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7294EAB-A79F-4CB7-010E-DA30FF43A9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819AC42-E0F9-497A-BDF2-CF7CAEF90EB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8848717" y="1753036"/>
            <a:ext cx="2916409" cy="2879725"/>
          </a:xfrm>
        </p:spPr>
        <p:txBody>
          <a:bodyPr/>
          <a:lstStyle>
            <a:lvl1pPr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s-ES" dirty="0"/>
              <a:t>Haga clic para insertar QR</a:t>
            </a:r>
          </a:p>
        </p:txBody>
      </p:sp>
    </p:spTree>
    <p:extLst>
      <p:ext uri="{BB962C8B-B14F-4D97-AF65-F5344CB8AC3E}">
        <p14:creationId xmlns:p14="http://schemas.microsoft.com/office/powerpoint/2010/main" val="13662156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BE4A376D-613F-42AF-9E9C-635B1CA312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663051"/>
            <a:ext cx="9144000" cy="2387600"/>
          </a:xfrm>
        </p:spPr>
        <p:txBody>
          <a:bodyPr anchor="b"/>
          <a:lstStyle>
            <a:lvl1pPr algn="ctr">
              <a:defRPr sz="60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s-ES" dirty="0"/>
              <a:t>Haga clic para agregar el título</a:t>
            </a:r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id="{ADCB4CE6-798E-44D2-86F9-BD949FDFF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142726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agregar subtítulo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427C7A2F-354E-C84F-B8B5-E6AF7D5022E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278716"/>
            <a:ext cx="2743200" cy="365125"/>
          </a:xfrm>
        </p:spPr>
        <p:txBody>
          <a:bodyPr/>
          <a:lstStyle/>
          <a:p>
            <a:fld id="{56616763-F252-45AD-9C35-D460B5965741}" type="slidenum">
              <a:rPr lang="es-ES" smtClean="0"/>
              <a:t>‹Nº›</a:t>
            </a:fld>
            <a:endParaRPr lang="es-ES" dirty="0"/>
          </a:p>
        </p:txBody>
      </p:sp>
      <p:pic>
        <p:nvPicPr>
          <p:cNvPr id="5" name="Imagen 4" descr="Forma&#10;&#10;Descripción generada automáticamente con confianza baja">
            <a:extLst>
              <a:ext uri="{FF2B5EF4-FFF2-40B4-BE49-F238E27FC236}">
                <a16:creationId xmlns:a16="http://schemas.microsoft.com/office/drawing/2014/main" id="{DCD88487-75C4-79E7-A612-AE7A0FEC79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469"/>
            <a:ext cx="12192000" cy="687347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BAAD6E50-8AAD-861B-BC89-51A70FFF3D03}"/>
              </a:ext>
            </a:extLst>
          </p:cNvPr>
          <p:cNvSpPr txBox="1"/>
          <p:nvPr userDrawn="1"/>
        </p:nvSpPr>
        <p:spPr>
          <a:xfrm>
            <a:off x="4627418" y="6637809"/>
            <a:ext cx="29371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www.contaduria.gov.co</a:t>
            </a:r>
          </a:p>
        </p:txBody>
      </p:sp>
    </p:spTree>
    <p:extLst>
      <p:ext uri="{BB962C8B-B14F-4D97-AF65-F5344CB8AC3E}">
        <p14:creationId xmlns:p14="http://schemas.microsoft.com/office/powerpoint/2010/main" val="487682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7CE60B43-25A3-46A3-9BA1-A5FA7F7F40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5" y="667"/>
            <a:ext cx="12189630" cy="6856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691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ED976096-2716-4AB2-B30B-469D95B593C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977081"/>
            <a:ext cx="5573233" cy="36125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5" name="Marcador de posición de imagen 4">
            <a:extLst>
              <a:ext uri="{FF2B5EF4-FFF2-40B4-BE49-F238E27FC236}">
                <a16:creationId xmlns:a16="http://schemas.microsoft.com/office/drawing/2014/main" id="{D8C60B89-FE65-4E60-AD9D-43B13B39428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69211" y="881110"/>
            <a:ext cx="4497560" cy="4708568"/>
          </a:xfrm>
          <a:ln w="57150">
            <a:solidFill>
              <a:srgbClr val="418584"/>
            </a:solidFill>
          </a:ln>
        </p:spPr>
        <p:txBody>
          <a:bodyPr/>
          <a:lstStyle/>
          <a:p>
            <a:endParaRPr lang="es-CO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AAC6AB90-2348-4CC3-A7D7-9773C661A5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1110"/>
            <a:ext cx="5573233" cy="809578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418584"/>
                </a:solidFill>
              </a:defRPr>
            </a:lvl1pPr>
          </a:lstStyle>
          <a:p>
            <a:r>
              <a:rPr lang="es-ES" dirty="0"/>
              <a:t>Haga clic para modificar el estilo de título del patrón.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226386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">
            <a:extLst>
              <a:ext uri="{FF2B5EF4-FFF2-40B4-BE49-F238E27FC236}">
                <a16:creationId xmlns:a16="http://schemas.microsoft.com/office/drawing/2014/main" id="{3431BDDE-5E3E-4FDA-96E6-5A959B1310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2632" y="4602984"/>
            <a:ext cx="10164725" cy="427897"/>
          </a:xfrm>
        </p:spPr>
        <p:txBody>
          <a:bodyPr>
            <a:normAutofit/>
          </a:bodyPr>
          <a:lstStyle>
            <a:lvl1pPr algn="ctr">
              <a:defRPr sz="3400" b="1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s-ES" dirty="0"/>
              <a:t>Haga clic para escribir el nombre del video.</a:t>
            </a:r>
            <a:endParaRPr lang="es-CO" dirty="0"/>
          </a:p>
        </p:txBody>
      </p:sp>
      <p:sp>
        <p:nvSpPr>
          <p:cNvPr id="3" name="Marcador de medios 2">
            <a:extLst>
              <a:ext uri="{FF2B5EF4-FFF2-40B4-BE49-F238E27FC236}">
                <a16:creationId xmlns:a16="http://schemas.microsoft.com/office/drawing/2014/main" id="{0305276D-5BD8-4926-A8EC-4DF90E00CBF8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322619" y="538518"/>
            <a:ext cx="9784749" cy="3876465"/>
          </a:xfrm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58916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88569A38-E143-4E2C-934E-3098585148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FFD87B93-0D7C-4DEC-9A4E-5C49F80484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4525" y="2583652"/>
            <a:ext cx="10515600" cy="1169641"/>
          </a:xfrm>
        </p:spPr>
        <p:txBody>
          <a:bodyPr>
            <a:noAutofit/>
          </a:bodyPr>
          <a:lstStyle>
            <a:lvl1pPr algn="ctr">
              <a:defRPr sz="4000" b="0">
                <a:solidFill>
                  <a:srgbClr val="0462A2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s-ES" dirty="0"/>
              <a:t>Haga clic para escribir el título del tema o subtema.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136934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">
            <a:extLst>
              <a:ext uri="{FF2B5EF4-FFF2-40B4-BE49-F238E27FC236}">
                <a16:creationId xmlns:a16="http://schemas.microsoft.com/office/drawing/2014/main" id="{90A3BF31-5BCB-49E3-AB68-079F1EA252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918" y="1839432"/>
            <a:ext cx="3530193" cy="3221665"/>
          </a:xfrm>
        </p:spPr>
        <p:txBody>
          <a:bodyPr>
            <a:normAutofit/>
          </a:bodyPr>
          <a:lstStyle>
            <a:lvl1pPr>
              <a:defRPr sz="4000" b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s-ES" dirty="0"/>
              <a:t>Haga clic para escribir el título del tema o subtema.</a:t>
            </a:r>
            <a:endParaRPr lang="es-CO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64EFF19-ED7D-47D6-9DB7-D93C7841B3E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239265" y="1100138"/>
            <a:ext cx="6277232" cy="4682824"/>
          </a:xfrm>
        </p:spPr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89252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ítulo 1">
            <a:extLst>
              <a:ext uri="{FF2B5EF4-FFF2-40B4-BE49-F238E27FC236}">
                <a16:creationId xmlns:a16="http://schemas.microsoft.com/office/drawing/2014/main" id="{3086823B-7D0E-4EDE-BD1D-F0441AC7C2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918" y="1839432"/>
            <a:ext cx="3530193" cy="3221665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s-ES" dirty="0"/>
              <a:t>Haga clic para escribir el título del tema o subtema.</a:t>
            </a:r>
            <a:endParaRPr lang="es-CO" dirty="0"/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66E3A20F-5D0F-499D-9F26-08AE17777C8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239265" y="1100138"/>
            <a:ext cx="6277232" cy="4682824"/>
          </a:xfrm>
        </p:spPr>
        <p:txBody>
          <a:bodyPr/>
          <a:lstStyle>
            <a:lvl1pPr>
              <a:defRPr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313186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">
            <a:extLst>
              <a:ext uri="{FF2B5EF4-FFF2-40B4-BE49-F238E27FC236}">
                <a16:creationId xmlns:a16="http://schemas.microsoft.com/office/drawing/2014/main" id="{0FCE27E1-D7A4-4C8D-B337-FA9B71F8CE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918" y="1839432"/>
            <a:ext cx="3530193" cy="3221665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s-ES" dirty="0"/>
              <a:t>Haga clic para escribir el título del tema o subtema.</a:t>
            </a:r>
            <a:endParaRPr lang="es-CO" dirty="0"/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48F9EEA1-A95B-469D-8BA7-85C6427F6DA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239265" y="1100138"/>
            <a:ext cx="6277232" cy="4682824"/>
          </a:xfrm>
        </p:spPr>
        <p:txBody>
          <a:bodyPr/>
          <a:lstStyle>
            <a:lvl1pPr>
              <a:defRPr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128389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id="{8FFC796B-0CF7-4B39-97AE-68F33B92F7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918" y="1839432"/>
            <a:ext cx="3530193" cy="3221665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s-ES" dirty="0"/>
              <a:t>Haga clic para escribir el título del tema o subtema.</a:t>
            </a:r>
            <a:endParaRPr lang="es-CO" dirty="0"/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2DF4650C-9105-4F66-A9D4-D81E6BA6DF7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239265" y="1100138"/>
            <a:ext cx="6277232" cy="4682824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230109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1525D30-5411-4F18-8B65-34C3B57B7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14A5732-8039-4A4C-8C17-2760B15323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6C21C62-D702-4F09-8027-B33AD7090E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704B85-F8D0-46EF-AAD1-EB27A87AEB3B}" type="datetimeFigureOut">
              <a:rPr lang="es-CO" smtClean="0"/>
              <a:t>2/09/2024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6B3C3CF-375F-40A3-9F7D-AF7DB0693A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1EF84B-8CB0-420F-A195-72029A79A2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AA206F-55AA-42A9-86F2-67AF81B4753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3068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49" r:id="rId2"/>
    <p:sldLayoutId id="2147483660" r:id="rId3"/>
    <p:sldLayoutId id="2147483650" r:id="rId4"/>
    <p:sldLayoutId id="2147483663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9" r:id="rId13"/>
    <p:sldLayoutId id="214748366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bin"/><Relationship Id="rId7" Type="http://schemas.openxmlformats.org/officeDocument/2006/relationships/image" Target="../media/image76.emf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5.emf"/><Relationship Id="rId5" Type="http://schemas.openxmlformats.org/officeDocument/2006/relationships/image" Target="../media/image74.emf"/><Relationship Id="rId4" Type="http://schemas.openxmlformats.org/officeDocument/2006/relationships/image" Target="../media/image7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bin"/><Relationship Id="rId3" Type="http://schemas.openxmlformats.org/officeDocument/2006/relationships/image" Target="../media/image72.bin"/><Relationship Id="rId7" Type="http://schemas.openxmlformats.org/officeDocument/2006/relationships/image" Target="../media/image80.emf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9.emf"/><Relationship Id="rId5" Type="http://schemas.openxmlformats.org/officeDocument/2006/relationships/image" Target="../media/image78.emf"/><Relationship Id="rId4" Type="http://schemas.openxmlformats.org/officeDocument/2006/relationships/image" Target="../media/image77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image" Target="../media/image21.jpe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jpe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jpeg"/><Relationship Id="rId1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01096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26E21D73-C944-D6D1-C6CD-A0D1CCADD6F7}"/>
              </a:ext>
            </a:extLst>
          </p:cNvPr>
          <p:cNvSpPr txBox="1"/>
          <p:nvPr/>
        </p:nvSpPr>
        <p:spPr>
          <a:xfrm>
            <a:off x="471942" y="1286799"/>
            <a:ext cx="5191880" cy="524874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CO" sz="2800" b="1" dirty="0">
                <a:effectLst/>
                <a:latin typeface="Nunito Sans 10pt Medium" pitchFamily="2" charset="0"/>
                <a:ea typeface="Arial" panose="020B0604020202020204" pitchFamily="34" charset="0"/>
              </a:rPr>
              <a:t> </a:t>
            </a:r>
            <a:r>
              <a:rPr lang="es-ES" sz="3600" b="1" dirty="0"/>
              <a:t>Misión</a:t>
            </a:r>
            <a:endParaRPr lang="es-CO" dirty="0">
              <a:effectLst/>
              <a:latin typeface="Nunito Sans 10pt Medium" pitchFamily="2" charset="0"/>
              <a:ea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CO" sz="20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Somos el </a:t>
            </a:r>
            <a:r>
              <a:rPr lang="es-CO" sz="2000" b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órgano rector de la contabilidad pública en Colombia</a:t>
            </a:r>
            <a:r>
              <a:rPr lang="es-CO" sz="20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con autoridad doctrinaria en la materia, que </a:t>
            </a:r>
            <a:r>
              <a:rPr lang="es-CO" sz="20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normaliza, centraliza y consolida </a:t>
            </a:r>
            <a:r>
              <a:rPr lang="es-CO" sz="20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la contabilidad del sector público, para elaborar el Balance General de la Nación y de la Hacienda Pública, </a:t>
            </a:r>
            <a:r>
              <a:rPr lang="es-CO" sz="2000" b="1" dirty="0">
                <a:solidFill>
                  <a:srgbClr val="7030A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así como otros informes contables</a:t>
            </a:r>
            <a:r>
              <a:rPr lang="es-CO" sz="20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útiles para la toma de decisiones, la rendición de cuentas y el control de las entidades públicas, los </a:t>
            </a:r>
            <a:r>
              <a:rPr lang="es-CO" sz="2000" b="1" dirty="0">
                <a:solidFill>
                  <a:schemeClr val="accent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ciudadanos y demás grupos de valor</a:t>
            </a:r>
            <a:r>
              <a:rPr lang="es-CO" sz="20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es-CO" sz="2000" dirty="0">
              <a:latin typeface="Nunito Sans 10pt Medium" pitchFamily="2" charset="0"/>
            </a:endParaRPr>
          </a:p>
        </p:txBody>
      </p:sp>
      <p:pic>
        <p:nvPicPr>
          <p:cNvPr id="5" name="Imagen 4" descr="Grupo de personas posando para una foto&#10;&#10;Descripción generada automáticamente">
            <a:extLst>
              <a:ext uri="{FF2B5EF4-FFF2-40B4-BE49-F238E27FC236}">
                <a16:creationId xmlns:a16="http://schemas.microsoft.com/office/drawing/2014/main" id="{CF2E9A01-C49A-B45C-4078-6F6C2895EE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7697" y="2697496"/>
            <a:ext cx="5851690" cy="23548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96286786-4A29-0754-353D-6C908EDC910D}"/>
              </a:ext>
            </a:extLst>
          </p:cNvPr>
          <p:cNvSpPr/>
          <p:nvPr/>
        </p:nvSpPr>
        <p:spPr>
          <a:xfrm>
            <a:off x="398948" y="339993"/>
            <a:ext cx="720762" cy="774551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1221143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099423B8-E38D-D3D8-242B-E4DEBCF85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80478" y="1313312"/>
            <a:ext cx="2542586" cy="607156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r"/>
            <a:r>
              <a:rPr lang="es-ES" sz="3600" b="1" dirty="0"/>
              <a:t>Visión</a:t>
            </a:r>
            <a:endParaRPr lang="es-CO" sz="3600" b="1" dirty="0"/>
          </a:p>
        </p:txBody>
      </p:sp>
      <p:pic>
        <p:nvPicPr>
          <p:cNvPr id="4" name="Picture 2" descr="Tecnoglass on X: &quot;Nos enorgullece participar en proyectos imponentes y  únicos. El edificio Elemento ubicado en #Bogotá, se roba la mirada de todos  al pasar por la Av. El Dorado. Gracias @Prabyc">
            <a:extLst>
              <a:ext uri="{FF2B5EF4-FFF2-40B4-BE49-F238E27FC236}">
                <a16:creationId xmlns:a16="http://schemas.microsoft.com/office/drawing/2014/main" id="{F9894F2A-0220-6F12-EDB3-52B18ED7CE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9" r="613"/>
          <a:stretch/>
        </p:blipFill>
        <p:spPr bwMode="auto">
          <a:xfrm>
            <a:off x="20" y="-97233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69773E3D-7C53-8E36-97B3-33079109BE36}"/>
              </a:ext>
            </a:extLst>
          </p:cNvPr>
          <p:cNvSpPr txBox="1"/>
          <p:nvPr/>
        </p:nvSpPr>
        <p:spPr>
          <a:xfrm>
            <a:off x="6228813" y="1920468"/>
            <a:ext cx="5594251" cy="408111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  <a:spcAft>
                <a:spcPts val="800"/>
              </a:spcAft>
            </a:pPr>
            <a:r>
              <a:rPr lang="en-US" sz="24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Seremos</a:t>
            </a:r>
            <a:r>
              <a:rPr lang="en-US" sz="24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reconocidos</a:t>
            </a:r>
            <a:r>
              <a:rPr lang="en-US" sz="24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como</a:t>
            </a:r>
            <a:r>
              <a:rPr lang="en-US" sz="24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una</a:t>
            </a:r>
            <a:r>
              <a:rPr lang="en-US" sz="24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entidad</a:t>
            </a:r>
            <a:r>
              <a:rPr lang="en-US" sz="24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pilar del Sistema de </a:t>
            </a:r>
            <a:r>
              <a:rPr lang="en-US" sz="2400" b="1" dirty="0" err="1">
                <a:solidFill>
                  <a:srgbClr val="FF993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Gestión</a:t>
            </a:r>
            <a:r>
              <a:rPr lang="en-US" sz="2400" b="1" dirty="0">
                <a:solidFill>
                  <a:srgbClr val="FF993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993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Financiera</a:t>
            </a:r>
            <a:r>
              <a:rPr lang="en-US" sz="2400" b="1" dirty="0">
                <a:solidFill>
                  <a:srgbClr val="FF993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993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Pública</a:t>
            </a:r>
            <a:r>
              <a:rPr lang="en-US" sz="2400" dirty="0">
                <a:solidFill>
                  <a:srgbClr val="FF993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</a:t>
            </a:r>
            <a:r>
              <a:rPr lang="en-US" sz="24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que </a:t>
            </a:r>
            <a:r>
              <a:rPr lang="en-US" sz="2400" i="1" u="sng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innova</a:t>
            </a:r>
            <a:r>
              <a:rPr lang="en-US" sz="2400" i="1" u="sng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i="1" u="sng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en</a:t>
            </a:r>
            <a:r>
              <a:rPr lang="en-US" sz="2400" i="1" u="sng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la </a:t>
            </a:r>
            <a:r>
              <a:rPr lang="en-US" sz="2400" i="1" u="sng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provisión</a:t>
            </a:r>
            <a:r>
              <a:rPr lang="en-US" sz="2400" i="1" u="sng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la </a:t>
            </a:r>
            <a:r>
              <a:rPr lang="en-US" sz="2400" i="1" u="sng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información</a:t>
            </a:r>
            <a:r>
              <a:rPr lang="en-US" sz="2400" i="1" u="sng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i="1" u="sng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contable</a:t>
            </a:r>
            <a:r>
              <a:rPr lang="en-US" sz="2400" i="1" u="sng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i="1" u="sng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pública</a:t>
            </a:r>
            <a:r>
              <a:rPr lang="en-US" sz="2400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relevante</a:t>
            </a:r>
            <a:r>
              <a:rPr lang="en-US" sz="24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y </a:t>
            </a:r>
            <a:r>
              <a:rPr lang="en-US" sz="24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confiable</a:t>
            </a:r>
            <a:r>
              <a:rPr lang="en-US" sz="24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para la </a:t>
            </a:r>
            <a:r>
              <a:rPr lang="en-US" sz="24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transparencia</a:t>
            </a:r>
            <a:r>
              <a:rPr lang="en-US" sz="24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sz="24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eficiencia</a:t>
            </a:r>
            <a:r>
              <a:rPr lang="en-US" sz="24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y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sustentabilidad</a:t>
            </a:r>
            <a:r>
              <a:rPr lang="en-US" sz="2400" b="1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social y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ambiental</a:t>
            </a:r>
            <a:r>
              <a:rPr lang="en-US" sz="2400" b="1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del sector </a:t>
            </a:r>
            <a:r>
              <a:rPr lang="en-US" sz="24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público</a:t>
            </a:r>
            <a:r>
              <a:rPr lang="en-US" sz="24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colombiano</a:t>
            </a:r>
            <a:r>
              <a:rPr lang="en-US" sz="24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sz="24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orientada</a:t>
            </a:r>
            <a:r>
              <a:rPr lang="en-US" sz="24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a la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creación</a:t>
            </a:r>
            <a:r>
              <a:rPr lang="en-US" sz="2400" b="1" dirty="0">
                <a:solidFill>
                  <a:srgbClr val="7030A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valor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público</a:t>
            </a:r>
            <a:r>
              <a:rPr lang="en-US" sz="2400" b="1" dirty="0">
                <a:solidFill>
                  <a:srgbClr val="7030A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>
                <a:solidFill>
                  <a:srgbClr val="7030A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para la </a:t>
            </a:r>
            <a:r>
              <a:rPr lang="en-US" sz="2400" dirty="0" err="1">
                <a:solidFill>
                  <a:srgbClr val="7030A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sociedad</a:t>
            </a:r>
            <a:endParaRPr lang="es-CO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E7269461-0861-4380-4084-9618AA446009}"/>
              </a:ext>
            </a:extLst>
          </p:cNvPr>
          <p:cNvSpPr/>
          <p:nvPr/>
        </p:nvSpPr>
        <p:spPr>
          <a:xfrm>
            <a:off x="398948" y="339993"/>
            <a:ext cx="720762" cy="774551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889517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C1EFB10-B512-E692-8CEC-9CB3EB189D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26" b="18155"/>
          <a:stretch/>
        </p:blipFill>
        <p:spPr>
          <a:xfrm>
            <a:off x="527430" y="3725415"/>
            <a:ext cx="2665665" cy="2864802"/>
          </a:xfrm>
          <a:prstGeom prst="rect">
            <a:avLst/>
          </a:prstGeom>
        </p:spPr>
      </p:pic>
      <p:pic>
        <p:nvPicPr>
          <p:cNvPr id="6" name="Picture 2" descr="Descargar El Estado Emprendedor Gratis - EPUB, PDF y MOBI 【 2020】">
            <a:extLst>
              <a:ext uri="{FF2B5EF4-FFF2-40B4-BE49-F238E27FC236}">
                <a16:creationId xmlns:a16="http://schemas.microsoft.com/office/drawing/2014/main" id="{F7C7A36B-91A8-FD8F-68BA-66BA3F7F1B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8" r="2" b="19271"/>
          <a:stretch/>
        </p:blipFill>
        <p:spPr bwMode="auto">
          <a:xfrm>
            <a:off x="9284336" y="1073574"/>
            <a:ext cx="2665683" cy="286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7777916A-190F-5012-8906-E78B829C06F7}"/>
              </a:ext>
            </a:extLst>
          </p:cNvPr>
          <p:cNvSpPr txBox="1">
            <a:spLocks/>
          </p:cNvSpPr>
          <p:nvPr/>
        </p:nvSpPr>
        <p:spPr>
          <a:xfrm>
            <a:off x="6788824" y="4077033"/>
            <a:ext cx="4660848" cy="5546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r>
              <a:rPr lang="es-ES" sz="3200" b="1" dirty="0">
                <a:solidFill>
                  <a:srgbClr val="096634"/>
                </a:solidFill>
                <a:cs typeface="Cambria"/>
              </a:rPr>
              <a:t>¿Qué es el Valor?</a:t>
            </a:r>
          </a:p>
        </p:txBody>
      </p:sp>
      <p:sp>
        <p:nvSpPr>
          <p:cNvPr id="11" name="Marcador de contenido 2">
            <a:extLst>
              <a:ext uri="{FF2B5EF4-FFF2-40B4-BE49-F238E27FC236}">
                <a16:creationId xmlns:a16="http://schemas.microsoft.com/office/drawing/2014/main" id="{1E0102D9-8399-D22A-2627-4C66357E1BEF}"/>
              </a:ext>
            </a:extLst>
          </p:cNvPr>
          <p:cNvSpPr txBox="1">
            <a:spLocks/>
          </p:cNvSpPr>
          <p:nvPr/>
        </p:nvSpPr>
        <p:spPr>
          <a:xfrm>
            <a:off x="6536546" y="4354349"/>
            <a:ext cx="4913126" cy="223586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sz="1500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s-ES" sz="1500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r">
              <a:spcBef>
                <a:spcPts val="0"/>
              </a:spcBef>
            </a:pPr>
            <a:r>
              <a:rPr lang="es-ES" sz="1800" b="1" i="1" dirty="0">
                <a:latin typeface="Verdana" panose="020B0604030504040204" pitchFamily="34" charset="0"/>
                <a:ea typeface="Verdana" panose="020B0604030504040204" pitchFamily="34" charset="0"/>
              </a:rPr>
              <a:t>“¡Es un necio aquel que cofunde valor con precio!”</a:t>
            </a:r>
          </a:p>
          <a:p>
            <a:pPr algn="r">
              <a:spcBef>
                <a:spcPts val="0"/>
              </a:spcBef>
            </a:pPr>
            <a:endParaRPr lang="es-ES" sz="18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514350" indent="-514350" algn="r">
              <a:spcBef>
                <a:spcPts val="0"/>
              </a:spcBef>
              <a:buFont typeface="Arial" panose="020B0604020202020204" pitchFamily="34" charset="0"/>
              <a:buAutoNum type="alphaUcPeriod"/>
            </a:pPr>
            <a:r>
              <a:rPr lang="es-ES" sz="1800" b="1" i="1" dirty="0">
                <a:latin typeface="Verdana" panose="020B0604030504040204" pitchFamily="34" charset="0"/>
                <a:ea typeface="Verdana" panose="020B0604030504040204" pitchFamily="34" charset="0"/>
              </a:rPr>
              <a:t>Machado</a:t>
            </a:r>
          </a:p>
          <a:p>
            <a:pPr marL="514350" indent="-514350" algn="r">
              <a:spcBef>
                <a:spcPts val="0"/>
              </a:spcBef>
              <a:buFont typeface="Arial" panose="020B0604020202020204" pitchFamily="34" charset="0"/>
              <a:buAutoNum type="alphaUcPeriod"/>
            </a:pPr>
            <a:endParaRPr lang="es-ES" sz="18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r">
              <a:spcBef>
                <a:spcPts val="0"/>
              </a:spcBef>
            </a:pPr>
            <a:r>
              <a:rPr lang="es-ES" sz="1800" b="1" i="1" dirty="0">
                <a:latin typeface="Verdana" panose="020B0604030504040204" pitchFamily="34" charset="0"/>
                <a:ea typeface="Verdana" panose="020B0604030504040204" pitchFamily="34" charset="0"/>
              </a:rPr>
              <a:t>“¡Lo que tiene valor, no tiene precio!”</a:t>
            </a:r>
          </a:p>
          <a:p>
            <a:pPr algn="r">
              <a:spcBef>
                <a:spcPts val="0"/>
              </a:spcBef>
            </a:pPr>
            <a:endParaRPr lang="es-ES" sz="18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r">
              <a:spcBef>
                <a:spcPts val="0"/>
              </a:spcBef>
            </a:pPr>
            <a:r>
              <a:rPr lang="es-ES" sz="1800" b="1" i="1" dirty="0">
                <a:latin typeface="Verdana" panose="020B0604030504040204" pitchFamily="34" charset="0"/>
                <a:ea typeface="Verdana" panose="020B0604030504040204" pitchFamily="34" charset="0"/>
              </a:rPr>
              <a:t>F. Nietzsche</a:t>
            </a:r>
          </a:p>
        </p:txBody>
      </p:sp>
      <p:pic>
        <p:nvPicPr>
          <p:cNvPr id="5122" name="Picture 2" descr="Mark MOORE | Professor | Master of Public Policy; PhD in Public Policy |  Harvard University, MA | Harvard | Harvard Kennedy School of Government |  Research profile">
            <a:extLst>
              <a:ext uri="{FF2B5EF4-FFF2-40B4-BE49-F238E27FC236}">
                <a16:creationId xmlns:a16="http://schemas.microsoft.com/office/drawing/2014/main" id="{5D46B74B-1587-3133-B580-A4418843E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263" y="843066"/>
            <a:ext cx="1598181" cy="159818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5124" name="Picture 4" descr="John Benington, Author at Local Government Chronicle (LGC)">
            <a:extLst>
              <a:ext uri="{FF2B5EF4-FFF2-40B4-BE49-F238E27FC236}">
                <a16:creationId xmlns:a16="http://schemas.microsoft.com/office/drawing/2014/main" id="{7942C44A-E396-4192-189E-E9FC5B538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81" y="2148997"/>
            <a:ext cx="1946213" cy="129511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5126" name="Picture 6" descr="Creating Public Value in Practice | Advancing the Common Good in a Mul">
            <a:extLst>
              <a:ext uri="{FF2B5EF4-FFF2-40B4-BE49-F238E27FC236}">
                <a16:creationId xmlns:a16="http://schemas.microsoft.com/office/drawing/2014/main" id="{554B397B-6640-F25B-A991-A696F21C5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071" y="1527418"/>
            <a:ext cx="2730070" cy="4110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Mariana Mazzucato - Wikipedia, la enciclopedia libre">
            <a:extLst>
              <a:ext uri="{FF2B5EF4-FFF2-40B4-BE49-F238E27FC236}">
                <a16:creationId xmlns:a16="http://schemas.microsoft.com/office/drawing/2014/main" id="{16CFC65C-1250-8A5B-F8AE-947D59796D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117" y="1285469"/>
            <a:ext cx="1851087" cy="2311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7F78AC6B-F228-F134-D161-01485BFE9824}"/>
              </a:ext>
            </a:extLst>
          </p:cNvPr>
          <p:cNvSpPr/>
          <p:nvPr/>
        </p:nvSpPr>
        <p:spPr>
          <a:xfrm>
            <a:off x="398948" y="339993"/>
            <a:ext cx="720762" cy="774551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9718849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39F34EFD-13E1-D9F1-DE44-50361467B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Creación de Valor Público</a:t>
            </a:r>
            <a:endParaRPr lang="es-CO" b="1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99399D4-4061-4D37-D252-49DE0406583C}"/>
              </a:ext>
            </a:extLst>
          </p:cNvPr>
          <p:cNvSpPr txBox="1"/>
          <p:nvPr/>
        </p:nvSpPr>
        <p:spPr>
          <a:xfrm>
            <a:off x="8807119" y="6469243"/>
            <a:ext cx="3053909" cy="264885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>
            <a:normAutofit fontScale="85000" lnSpcReduction="10000"/>
          </a:bodyPr>
          <a:lstStyle/>
          <a:p>
            <a:pPr algn="ctr">
              <a:spcAft>
                <a:spcPts val="600"/>
              </a:spcAft>
            </a:pPr>
            <a:r>
              <a:rPr lang="es-ES" sz="14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Fuente: </a:t>
            </a:r>
            <a:r>
              <a:rPr lang="es-ES" sz="1400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Benington</a:t>
            </a:r>
            <a:r>
              <a:rPr lang="es-ES" sz="14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&amp; Moore  (2011)</a:t>
            </a:r>
          </a:p>
        </p:txBody>
      </p:sp>
      <p:sp>
        <p:nvSpPr>
          <p:cNvPr id="5" name="6 Marcador de contenido">
            <a:extLst>
              <a:ext uri="{FF2B5EF4-FFF2-40B4-BE49-F238E27FC236}">
                <a16:creationId xmlns:a16="http://schemas.microsoft.com/office/drawing/2014/main" id="{DEE9C699-42C5-FFB4-8B9C-D247C1FEBEDD}"/>
              </a:ext>
            </a:extLst>
          </p:cNvPr>
          <p:cNvSpPr txBox="1">
            <a:spLocks/>
          </p:cNvSpPr>
          <p:nvPr/>
        </p:nvSpPr>
        <p:spPr>
          <a:xfrm>
            <a:off x="6235166" y="2202572"/>
            <a:ext cx="5625862" cy="149953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 b="1" dirty="0">
                <a:solidFill>
                  <a:srgbClr val="17375E"/>
                </a:solidFill>
                <a:latin typeface="Verdana" panose="020B0604030504040204" pitchFamily="34" charset="0"/>
                <a:ea typeface="Verdana" panose="020B0604030504040204" pitchFamily="34" charset="0"/>
                <a:cs typeface="Cambria"/>
              </a:rPr>
              <a:t>“Proceso </a:t>
            </a:r>
            <a:r>
              <a:rPr lang="es-ES" sz="2000" b="1" dirty="0" err="1">
                <a:solidFill>
                  <a:srgbClr val="17375E"/>
                </a:solidFill>
                <a:latin typeface="Verdana" panose="020B0604030504040204" pitchFamily="34" charset="0"/>
                <a:ea typeface="Verdana" panose="020B0604030504040204" pitchFamily="34" charset="0"/>
                <a:cs typeface="Cambria"/>
              </a:rPr>
              <a:t>co</a:t>
            </a:r>
            <a:r>
              <a:rPr lang="es-ES" sz="2000" b="1" dirty="0">
                <a:solidFill>
                  <a:srgbClr val="17375E"/>
                </a:solidFill>
                <a:latin typeface="Verdana" panose="020B0604030504040204" pitchFamily="34" charset="0"/>
                <a:ea typeface="Verdana" panose="020B0604030504040204" pitchFamily="34" charset="0"/>
                <a:cs typeface="Cambria"/>
              </a:rPr>
              <a:t>-operativo y </a:t>
            </a:r>
            <a:r>
              <a:rPr lang="es-ES" sz="2000" b="1" dirty="0" err="1">
                <a:solidFill>
                  <a:srgbClr val="17375E"/>
                </a:solidFill>
                <a:latin typeface="Verdana" panose="020B0604030504040204" pitchFamily="34" charset="0"/>
                <a:ea typeface="Verdana" panose="020B0604030504040204" pitchFamily="34" charset="0"/>
                <a:cs typeface="Cambria"/>
              </a:rPr>
              <a:t>co</a:t>
            </a:r>
            <a:r>
              <a:rPr lang="es-ES" sz="2000" b="1" dirty="0">
                <a:solidFill>
                  <a:srgbClr val="17375E"/>
                </a:solidFill>
                <a:latin typeface="Verdana" panose="020B0604030504040204" pitchFamily="34" charset="0"/>
                <a:ea typeface="Verdana" panose="020B0604030504040204" pitchFamily="34" charset="0"/>
                <a:cs typeface="Cambria"/>
              </a:rPr>
              <a:t>-constructivo que permite garantizar derechos, satisfacer las necesidades y cubrir las expectativas ciudadanas para el bienestar público”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F0F04C7-7D30-BEEC-55B5-F72F0D686C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8132" y="3740286"/>
            <a:ext cx="3919930" cy="2610225"/>
          </a:xfrm>
          <a:prstGeom prst="rect">
            <a:avLst/>
          </a:prstGeom>
        </p:spPr>
      </p:pic>
      <p:graphicFrame>
        <p:nvGraphicFramePr>
          <p:cNvPr id="7" name="Marcador de contenido 6">
            <a:extLst>
              <a:ext uri="{FF2B5EF4-FFF2-40B4-BE49-F238E27FC236}">
                <a16:creationId xmlns:a16="http://schemas.microsoft.com/office/drawing/2014/main" id="{AF2506C6-24BF-951D-FDD7-4EF3C9185C3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20013014"/>
              </p:ext>
            </p:extLst>
          </p:nvPr>
        </p:nvGraphicFramePr>
        <p:xfrm>
          <a:off x="531508" y="2288366"/>
          <a:ext cx="5098177" cy="40493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CuadroTexto 9">
            <a:extLst>
              <a:ext uri="{FF2B5EF4-FFF2-40B4-BE49-F238E27FC236}">
                <a16:creationId xmlns:a16="http://schemas.microsoft.com/office/drawing/2014/main" id="{123D9263-912F-CD00-F166-7D1A313E04F0}"/>
              </a:ext>
            </a:extLst>
          </p:cNvPr>
          <p:cNvSpPr txBox="1"/>
          <p:nvPr/>
        </p:nvSpPr>
        <p:spPr>
          <a:xfrm>
            <a:off x="565970" y="1159305"/>
            <a:ext cx="342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endParaRPr lang="es-CO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7659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D8D48B-3706-88D1-8780-72B2965AD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¿Qué es el MIPG?</a:t>
            </a:r>
            <a:endParaRPr lang="es-CO" b="1" dirty="0"/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56E5F41D-7BE2-A200-A257-DB36A2DDABD9}"/>
              </a:ext>
            </a:extLst>
          </p:cNvPr>
          <p:cNvSpPr txBox="1">
            <a:spLocks/>
          </p:cNvSpPr>
          <p:nvPr/>
        </p:nvSpPr>
        <p:spPr>
          <a:xfrm>
            <a:off x="2137460" y="2603141"/>
            <a:ext cx="7745949" cy="27552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CO" sz="2800" dirty="0"/>
              <a:t>Un marco de referencia para </a:t>
            </a:r>
            <a:r>
              <a:rPr lang="es-CO" sz="2800" b="1" dirty="0">
                <a:solidFill>
                  <a:srgbClr val="FF0000"/>
                </a:solidFill>
              </a:rPr>
              <a:t>dirigir,</a:t>
            </a:r>
            <a:r>
              <a:rPr lang="es-CO" sz="2800" dirty="0"/>
              <a:t> </a:t>
            </a:r>
            <a:r>
              <a:rPr lang="es-CO" sz="2800" b="1" dirty="0">
                <a:solidFill>
                  <a:srgbClr val="7030A0"/>
                </a:solidFill>
              </a:rPr>
              <a:t>planear</a:t>
            </a:r>
            <a:r>
              <a:rPr lang="es-CO" sz="2800" dirty="0"/>
              <a:t>, </a:t>
            </a:r>
            <a:r>
              <a:rPr lang="es-CO" sz="2800" b="1" dirty="0">
                <a:solidFill>
                  <a:srgbClr val="00B050"/>
                </a:solidFill>
              </a:rPr>
              <a:t>ejecutar</a:t>
            </a:r>
            <a:r>
              <a:rPr lang="es-CO" sz="2800" dirty="0"/>
              <a:t>, </a:t>
            </a:r>
            <a:r>
              <a:rPr lang="es-CO" sz="2800" b="1" dirty="0">
                <a:solidFill>
                  <a:schemeClr val="accent1">
                    <a:lumMod val="75000"/>
                  </a:schemeClr>
                </a:solidFill>
              </a:rPr>
              <a:t>hacer seguimiento</a:t>
            </a:r>
            <a:r>
              <a:rPr lang="es-CO" sz="2800" dirty="0"/>
              <a:t>, </a:t>
            </a:r>
            <a:r>
              <a:rPr lang="es-CO" sz="2800" b="1" dirty="0"/>
              <a:t>evaluar y controlar </a:t>
            </a:r>
            <a:r>
              <a:rPr lang="es-CO" sz="2800" dirty="0"/>
              <a:t>la </a:t>
            </a:r>
            <a:r>
              <a:rPr lang="es-CO" sz="2800" dirty="0" err="1"/>
              <a:t>gestión</a:t>
            </a:r>
            <a:r>
              <a:rPr lang="es-CO" sz="2800" dirty="0"/>
              <a:t> de las entidades y organismos </a:t>
            </a:r>
            <a:r>
              <a:rPr lang="es-CO" sz="2800" dirty="0" err="1"/>
              <a:t>públicos</a:t>
            </a:r>
            <a:r>
              <a:rPr lang="es-CO" sz="2800" dirty="0"/>
              <a:t>, con el fin de </a:t>
            </a:r>
            <a:r>
              <a:rPr lang="es-CO" sz="2800" b="1" dirty="0">
                <a:solidFill>
                  <a:schemeClr val="accent2"/>
                </a:solidFill>
              </a:rPr>
              <a:t>generar resultados </a:t>
            </a:r>
            <a:r>
              <a:rPr lang="es-CO" sz="2800" dirty="0"/>
              <a:t>que atiendan los </a:t>
            </a:r>
            <a:r>
              <a:rPr lang="es-CO" sz="2800" u="sng" dirty="0"/>
              <a:t>planes de desarrollo </a:t>
            </a:r>
            <a:r>
              <a:rPr lang="es-CO" sz="2800" dirty="0"/>
              <a:t>y resuelvan las </a:t>
            </a:r>
            <a:r>
              <a:rPr lang="es-CO" sz="2800" u="sng" dirty="0"/>
              <a:t>necesidades y problemas de los ciudadanos</a:t>
            </a:r>
            <a:r>
              <a:rPr lang="es-CO" sz="2800" dirty="0"/>
              <a:t>, con </a:t>
            </a:r>
            <a:r>
              <a:rPr lang="es-CO" sz="2800" i="1" dirty="0"/>
              <a:t>integridad </a:t>
            </a:r>
            <a:r>
              <a:rPr lang="es-CO" sz="2800" dirty="0"/>
              <a:t>y </a:t>
            </a:r>
            <a:r>
              <a:rPr lang="es-CO" sz="2800" i="1" dirty="0"/>
              <a:t>calidad</a:t>
            </a:r>
            <a:r>
              <a:rPr lang="es-CO" sz="2800" dirty="0"/>
              <a:t> en el servicio.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C23197D-6E5B-C423-EF93-79E759C870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0826" y="5636356"/>
            <a:ext cx="2969767" cy="875149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36F2CE1B-FCBA-ACD2-7187-D0E4206685CA}"/>
              </a:ext>
            </a:extLst>
          </p:cNvPr>
          <p:cNvSpPr txBox="1"/>
          <p:nvPr/>
        </p:nvSpPr>
        <p:spPr>
          <a:xfrm>
            <a:off x="565970" y="1159305"/>
            <a:ext cx="342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endParaRPr lang="es-CO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DD09182-E95D-F157-3A22-407203C1AC16}"/>
              </a:ext>
            </a:extLst>
          </p:cNvPr>
          <p:cNvSpPr txBox="1"/>
          <p:nvPr/>
        </p:nvSpPr>
        <p:spPr>
          <a:xfrm>
            <a:off x="355600" y="6180667"/>
            <a:ext cx="7398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b="1" dirty="0"/>
              <a:t>Ley 1753 de 2015 </a:t>
            </a:r>
            <a:r>
              <a:rPr lang="es-CO" dirty="0"/>
              <a:t>(Art 133) / </a:t>
            </a:r>
            <a:r>
              <a:rPr lang="es-CO" b="1" dirty="0"/>
              <a:t>Decreto 1083 de 2015 </a:t>
            </a:r>
            <a:r>
              <a:rPr lang="es-CO" dirty="0"/>
              <a:t>/ </a:t>
            </a:r>
            <a:r>
              <a:rPr lang="es-CO" b="1" dirty="0"/>
              <a:t>Decreto 1499 de 2017</a:t>
            </a:r>
            <a:r>
              <a:rPr lang="es-CO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2763961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F550C72E-35B4-8EE9-3B3B-AB2F1B5EB442}"/>
              </a:ext>
            </a:extLst>
          </p:cNvPr>
          <p:cNvSpPr/>
          <p:nvPr/>
        </p:nvSpPr>
        <p:spPr>
          <a:xfrm>
            <a:off x="455685" y="473149"/>
            <a:ext cx="720762" cy="774551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5342A68-8800-9400-1A18-708EBA9A039F}"/>
              </a:ext>
            </a:extLst>
          </p:cNvPr>
          <p:cNvSpPr txBox="1"/>
          <p:nvPr/>
        </p:nvSpPr>
        <p:spPr>
          <a:xfrm>
            <a:off x="7272571" y="6299200"/>
            <a:ext cx="3937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/>
              <a:t>DAFP (2021, p 15). Marco General MIPG</a:t>
            </a: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32C9AC5A-00A0-3C4F-59F8-533999371DE8}"/>
              </a:ext>
            </a:extLst>
          </p:cNvPr>
          <p:cNvGrpSpPr/>
          <p:nvPr/>
        </p:nvGrpSpPr>
        <p:grpSpPr>
          <a:xfrm>
            <a:off x="1525269" y="1247700"/>
            <a:ext cx="9684598" cy="4913859"/>
            <a:chOff x="1525269" y="1247700"/>
            <a:chExt cx="9684598" cy="4913859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B619B51A-46E9-25AF-5AB1-E5A5E5F4F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25269" y="1247700"/>
              <a:ext cx="9684598" cy="4913859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pic>
        <p:cxnSp>
          <p:nvCxnSpPr>
            <p:cNvPr id="3" name="Conector recto 2">
              <a:extLst>
                <a:ext uri="{FF2B5EF4-FFF2-40B4-BE49-F238E27FC236}">
                  <a16:creationId xmlns:a16="http://schemas.microsoft.com/office/drawing/2014/main" id="{19742675-AF74-9E70-7F27-CC694BFC9D69}"/>
                </a:ext>
              </a:extLst>
            </p:cNvPr>
            <p:cNvCxnSpPr/>
            <p:nvPr/>
          </p:nvCxnSpPr>
          <p:spPr>
            <a:xfrm>
              <a:off x="1950720" y="2479040"/>
              <a:ext cx="895096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Conector recto 3">
              <a:extLst>
                <a:ext uri="{FF2B5EF4-FFF2-40B4-BE49-F238E27FC236}">
                  <a16:creationId xmlns:a16="http://schemas.microsoft.com/office/drawing/2014/main" id="{14485AA6-49E5-9A59-6B7C-AC053089E2A2}"/>
                </a:ext>
              </a:extLst>
            </p:cNvPr>
            <p:cNvCxnSpPr/>
            <p:nvPr/>
          </p:nvCxnSpPr>
          <p:spPr>
            <a:xfrm>
              <a:off x="1950720" y="2783840"/>
              <a:ext cx="895096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ector recto 7">
              <a:extLst>
                <a:ext uri="{FF2B5EF4-FFF2-40B4-BE49-F238E27FC236}">
                  <a16:creationId xmlns:a16="http://schemas.microsoft.com/office/drawing/2014/main" id="{C3C9FF0F-2900-4C0D-8625-D89A81302007}"/>
                </a:ext>
              </a:extLst>
            </p:cNvPr>
            <p:cNvCxnSpPr/>
            <p:nvPr/>
          </p:nvCxnSpPr>
          <p:spPr>
            <a:xfrm>
              <a:off x="1950720" y="3081816"/>
              <a:ext cx="895096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684746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EA89171-0C40-7588-AE81-CDC68FC3CC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4323" y="1110793"/>
            <a:ext cx="4489426" cy="298679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E3B2E37-E51E-3D01-1563-1A6B5A7E71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476" y="4223572"/>
            <a:ext cx="5053542" cy="240847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A9022A8B-AFCD-6596-C9C6-A33E2C8B6737}"/>
              </a:ext>
            </a:extLst>
          </p:cNvPr>
          <p:cNvGrpSpPr/>
          <p:nvPr/>
        </p:nvGrpSpPr>
        <p:grpSpPr>
          <a:xfrm>
            <a:off x="1679170" y="208463"/>
            <a:ext cx="4416830" cy="3909168"/>
            <a:chOff x="2644769" y="474133"/>
            <a:chExt cx="4091710" cy="3626973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27647A05-2DCE-0A15-4F8C-FAE6095076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44769" y="474133"/>
              <a:ext cx="4091710" cy="3626973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pic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242A3EA7-92E4-BFA4-9EA0-CA87A00F37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44769" y="2027832"/>
              <a:ext cx="1423934" cy="2073274"/>
            </a:xfrm>
            <a:prstGeom prst="rect">
              <a:avLst/>
            </a:prstGeom>
          </p:spPr>
        </p:pic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46341A1D-0422-B455-6157-57C6BFF3AA0B}"/>
              </a:ext>
            </a:extLst>
          </p:cNvPr>
          <p:cNvGrpSpPr/>
          <p:nvPr/>
        </p:nvGrpSpPr>
        <p:grpSpPr>
          <a:xfrm>
            <a:off x="6250493" y="4253811"/>
            <a:ext cx="5941507" cy="2378237"/>
            <a:chOff x="6250493" y="4253811"/>
            <a:chExt cx="5941507" cy="2378237"/>
          </a:xfrm>
        </p:grpSpPr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49009B72-D5E4-5D8D-1F8C-B7CB235866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50493" y="4253811"/>
              <a:ext cx="5941507" cy="237823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123C1755-0D39-3437-52D6-24B854C3FF8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83266" y="5080089"/>
              <a:ext cx="1402115" cy="1551959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pic>
      </p:grpSp>
      <p:sp>
        <p:nvSpPr>
          <p:cNvPr id="13" name="Rectángulo 12">
            <a:extLst>
              <a:ext uri="{FF2B5EF4-FFF2-40B4-BE49-F238E27FC236}">
                <a16:creationId xmlns:a16="http://schemas.microsoft.com/office/drawing/2014/main" id="{477E3261-8B06-14E7-2ACC-8D0D383D4B00}"/>
              </a:ext>
            </a:extLst>
          </p:cNvPr>
          <p:cNvSpPr/>
          <p:nvPr/>
        </p:nvSpPr>
        <p:spPr>
          <a:xfrm>
            <a:off x="398948" y="339993"/>
            <a:ext cx="720762" cy="774551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0287915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upo 41">
            <a:extLst>
              <a:ext uri="{FF2B5EF4-FFF2-40B4-BE49-F238E27FC236}">
                <a16:creationId xmlns:a16="http://schemas.microsoft.com/office/drawing/2014/main" id="{1BE3000F-FB8D-E456-1AA8-81F8C6FB9B2A}"/>
              </a:ext>
            </a:extLst>
          </p:cNvPr>
          <p:cNvGrpSpPr/>
          <p:nvPr/>
        </p:nvGrpSpPr>
        <p:grpSpPr>
          <a:xfrm>
            <a:off x="2623879" y="4336812"/>
            <a:ext cx="4390814" cy="1750035"/>
            <a:chOff x="736226" y="2940155"/>
            <a:chExt cx="4390814" cy="2867404"/>
          </a:xfrm>
        </p:grpSpPr>
        <p:sp>
          <p:nvSpPr>
            <p:cNvPr id="43" name="Rectángulo 42">
              <a:extLst>
                <a:ext uri="{FF2B5EF4-FFF2-40B4-BE49-F238E27FC236}">
                  <a16:creationId xmlns:a16="http://schemas.microsoft.com/office/drawing/2014/main" id="{F829ECC6-CC16-20E9-2FAF-D39643778A4D}"/>
                </a:ext>
              </a:extLst>
            </p:cNvPr>
            <p:cNvSpPr/>
            <p:nvPr/>
          </p:nvSpPr>
          <p:spPr>
            <a:xfrm>
              <a:off x="896630" y="2940155"/>
              <a:ext cx="4230410" cy="228267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44" name="CuadroTexto 43">
              <a:extLst>
                <a:ext uri="{FF2B5EF4-FFF2-40B4-BE49-F238E27FC236}">
                  <a16:creationId xmlns:a16="http://schemas.microsoft.com/office/drawing/2014/main" id="{0B4C0739-D39A-B4D4-9AE4-E1166AA765EE}"/>
                </a:ext>
              </a:extLst>
            </p:cNvPr>
            <p:cNvSpPr txBox="1"/>
            <p:nvPr/>
          </p:nvSpPr>
          <p:spPr>
            <a:xfrm>
              <a:off x="736226" y="5252844"/>
              <a:ext cx="3112434" cy="55471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1">
                  <a:shade val="95000"/>
                  <a:satMod val="10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s-CO" sz="1600" dirty="0">
                  <a:latin typeface="Verdana" panose="020B0604030504040204" pitchFamily="34" charset="0"/>
                  <a:ea typeface="Verdana" panose="020B0604030504040204" pitchFamily="34" charset="0"/>
                </a:rPr>
                <a:t>Planeación-</a:t>
              </a:r>
              <a:r>
                <a:rPr lang="es-CO" sz="1600" b="1" dirty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Presupuesto</a:t>
              </a:r>
            </a:p>
          </p:txBody>
        </p:sp>
      </p:grpSp>
      <p:grpSp>
        <p:nvGrpSpPr>
          <p:cNvPr id="45" name="Grupo 44">
            <a:extLst>
              <a:ext uri="{FF2B5EF4-FFF2-40B4-BE49-F238E27FC236}">
                <a16:creationId xmlns:a16="http://schemas.microsoft.com/office/drawing/2014/main" id="{71D50B63-C069-D86D-9892-E8DF15644931}"/>
              </a:ext>
            </a:extLst>
          </p:cNvPr>
          <p:cNvGrpSpPr/>
          <p:nvPr/>
        </p:nvGrpSpPr>
        <p:grpSpPr>
          <a:xfrm>
            <a:off x="2696936" y="2479679"/>
            <a:ext cx="5689763" cy="2549522"/>
            <a:chOff x="440988" y="514755"/>
            <a:chExt cx="5689763" cy="2581941"/>
          </a:xfrm>
        </p:grpSpPr>
        <p:sp>
          <p:nvSpPr>
            <p:cNvPr id="46" name="Rectángulo 45">
              <a:extLst>
                <a:ext uri="{FF2B5EF4-FFF2-40B4-BE49-F238E27FC236}">
                  <a16:creationId xmlns:a16="http://schemas.microsoft.com/office/drawing/2014/main" id="{0395CCD7-2476-4B12-6900-3905D0238DC4}"/>
                </a:ext>
              </a:extLst>
            </p:cNvPr>
            <p:cNvSpPr/>
            <p:nvPr/>
          </p:nvSpPr>
          <p:spPr>
            <a:xfrm>
              <a:off x="528335" y="814026"/>
              <a:ext cx="4230410" cy="228267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4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47" name="CuadroTexto 46">
              <a:extLst>
                <a:ext uri="{FF2B5EF4-FFF2-40B4-BE49-F238E27FC236}">
                  <a16:creationId xmlns:a16="http://schemas.microsoft.com/office/drawing/2014/main" id="{D9419FFF-024F-B7A2-14EF-B86661096559}"/>
                </a:ext>
              </a:extLst>
            </p:cNvPr>
            <p:cNvSpPr txBox="1"/>
            <p:nvPr/>
          </p:nvSpPr>
          <p:spPr>
            <a:xfrm>
              <a:off x="440988" y="514755"/>
              <a:ext cx="5689763" cy="338554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1">
                  <a:shade val="95000"/>
                  <a:satMod val="10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s-CO" sz="1600" dirty="0">
                  <a:latin typeface="Verdana" panose="020B0604030504040204" pitchFamily="34" charset="0"/>
                  <a:ea typeface="Verdana" panose="020B0604030504040204" pitchFamily="34" charset="0"/>
                </a:rPr>
                <a:t>Gestión operativa – </a:t>
              </a:r>
              <a:r>
                <a:rPr lang="es-CO" sz="1600" b="1" dirty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CONTABILIDAD FINANCIERA</a:t>
              </a:r>
              <a:r>
                <a:rPr lang="es-CO" sz="1600" dirty="0"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</a:p>
          </p:txBody>
        </p:sp>
      </p:grpSp>
      <p:sp>
        <p:nvSpPr>
          <p:cNvPr id="48" name="CuadroTexto 47">
            <a:extLst>
              <a:ext uri="{FF2B5EF4-FFF2-40B4-BE49-F238E27FC236}">
                <a16:creationId xmlns:a16="http://schemas.microsoft.com/office/drawing/2014/main" id="{98ECE392-D6F3-AF54-4C14-D0F95812502E}"/>
              </a:ext>
            </a:extLst>
          </p:cNvPr>
          <p:cNvSpPr txBox="1"/>
          <p:nvPr/>
        </p:nvSpPr>
        <p:spPr>
          <a:xfrm>
            <a:off x="3773440" y="2072577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600" b="1" i="1" dirty="0">
                <a:latin typeface="Verdana" panose="020B0604030504040204" pitchFamily="34" charset="0"/>
                <a:ea typeface="Verdana" panose="020B0604030504040204" pitchFamily="34" charset="0"/>
              </a:rPr>
              <a:t>Sector Público</a:t>
            </a: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DC80B228-7DA9-0EA0-5A67-0562D781175D}"/>
              </a:ext>
            </a:extLst>
          </p:cNvPr>
          <p:cNvSpPr txBox="1"/>
          <p:nvPr/>
        </p:nvSpPr>
        <p:spPr>
          <a:xfrm>
            <a:off x="7810650" y="2077285"/>
            <a:ext cx="12250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600" b="1" i="1" dirty="0">
                <a:latin typeface="Verdana" panose="020B0604030504040204" pitchFamily="34" charset="0"/>
                <a:ea typeface="Verdana" panose="020B0604030504040204" pitchFamily="34" charset="0"/>
              </a:rPr>
              <a:t>Sociedad</a:t>
            </a:r>
          </a:p>
        </p:txBody>
      </p:sp>
      <p:cxnSp>
        <p:nvCxnSpPr>
          <p:cNvPr id="50" name="Conector recto 49">
            <a:extLst>
              <a:ext uri="{FF2B5EF4-FFF2-40B4-BE49-F238E27FC236}">
                <a16:creationId xmlns:a16="http://schemas.microsoft.com/office/drawing/2014/main" id="{4C327EB1-D413-3A18-DF6F-A7B6A95A826E}"/>
              </a:ext>
            </a:extLst>
          </p:cNvPr>
          <p:cNvCxnSpPr>
            <a:cxnSpLocks/>
          </p:cNvCxnSpPr>
          <p:nvPr/>
        </p:nvCxnSpPr>
        <p:spPr>
          <a:xfrm>
            <a:off x="6441337" y="1552361"/>
            <a:ext cx="0" cy="5305639"/>
          </a:xfrm>
          <a:prstGeom prst="line">
            <a:avLst/>
          </a:prstGeom>
          <a:ln w="2540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51" name="Grupo 50">
            <a:extLst>
              <a:ext uri="{FF2B5EF4-FFF2-40B4-BE49-F238E27FC236}">
                <a16:creationId xmlns:a16="http://schemas.microsoft.com/office/drawing/2014/main" id="{D9962B93-49A4-6C8F-5572-5E5E0BE79A9C}"/>
              </a:ext>
            </a:extLst>
          </p:cNvPr>
          <p:cNvGrpSpPr/>
          <p:nvPr/>
        </p:nvGrpSpPr>
        <p:grpSpPr>
          <a:xfrm>
            <a:off x="2926035" y="4384011"/>
            <a:ext cx="7976208" cy="838496"/>
            <a:chOff x="939651" y="2618998"/>
            <a:chExt cx="7888456" cy="1873243"/>
          </a:xfrm>
        </p:grpSpPr>
        <p:sp>
          <p:nvSpPr>
            <p:cNvPr id="52" name="CuadroTexto 51">
              <a:extLst>
                <a:ext uri="{FF2B5EF4-FFF2-40B4-BE49-F238E27FC236}">
                  <a16:creationId xmlns:a16="http://schemas.microsoft.com/office/drawing/2014/main" id="{C046CBB4-503D-FC2A-A850-5743678A8948}"/>
                </a:ext>
              </a:extLst>
            </p:cNvPr>
            <p:cNvSpPr txBox="1"/>
            <p:nvPr/>
          </p:nvSpPr>
          <p:spPr>
            <a:xfrm>
              <a:off x="7597900" y="3899047"/>
              <a:ext cx="1230207" cy="59319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1">
                  <a:shade val="95000"/>
                  <a:satMod val="10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s-CO" sz="1600" dirty="0">
                  <a:latin typeface="Verdana" panose="020B0604030504040204" pitchFamily="34" charset="0"/>
                  <a:ea typeface="Verdana" panose="020B0604030504040204" pitchFamily="34" charset="0"/>
                </a:rPr>
                <a:t>Estrategia</a:t>
              </a:r>
            </a:p>
          </p:txBody>
        </p:sp>
        <p:sp>
          <p:nvSpPr>
            <p:cNvPr id="53" name="Rectángulo 52">
              <a:extLst>
                <a:ext uri="{FF2B5EF4-FFF2-40B4-BE49-F238E27FC236}">
                  <a16:creationId xmlns:a16="http://schemas.microsoft.com/office/drawing/2014/main" id="{0D3206FF-5D94-3DA9-75DE-844E82BF708C}"/>
                </a:ext>
              </a:extLst>
            </p:cNvPr>
            <p:cNvSpPr/>
            <p:nvPr/>
          </p:nvSpPr>
          <p:spPr>
            <a:xfrm>
              <a:off x="939651" y="2618998"/>
              <a:ext cx="7737589" cy="126760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4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grpSp>
        <p:nvGrpSpPr>
          <p:cNvPr id="54" name="Grupo 53">
            <a:extLst>
              <a:ext uri="{FF2B5EF4-FFF2-40B4-BE49-F238E27FC236}">
                <a16:creationId xmlns:a16="http://schemas.microsoft.com/office/drawing/2014/main" id="{357B8BF8-FEBF-1E56-4361-7D9961AA67A5}"/>
              </a:ext>
            </a:extLst>
          </p:cNvPr>
          <p:cNvGrpSpPr/>
          <p:nvPr/>
        </p:nvGrpSpPr>
        <p:grpSpPr>
          <a:xfrm>
            <a:off x="2895064" y="3132057"/>
            <a:ext cx="7885604" cy="1708596"/>
            <a:chOff x="859883" y="1335511"/>
            <a:chExt cx="7885604" cy="2191998"/>
          </a:xfrm>
        </p:grpSpPr>
        <p:sp>
          <p:nvSpPr>
            <p:cNvPr id="55" name="CuadroTexto 54">
              <a:extLst>
                <a:ext uri="{FF2B5EF4-FFF2-40B4-BE49-F238E27FC236}">
                  <a16:creationId xmlns:a16="http://schemas.microsoft.com/office/drawing/2014/main" id="{41E72764-F51C-97EC-D135-0ACDFFF8A260}"/>
                </a:ext>
              </a:extLst>
            </p:cNvPr>
            <p:cNvSpPr txBox="1"/>
            <p:nvPr/>
          </p:nvSpPr>
          <p:spPr>
            <a:xfrm>
              <a:off x="859883" y="3014198"/>
              <a:ext cx="1585690" cy="5133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2000" b="1" dirty="0">
                  <a:latin typeface="Verdana" panose="020B0604030504040204" pitchFamily="34" charset="0"/>
                  <a:ea typeface="Verdana" panose="020B0604030504040204" pitchFamily="34" charset="0"/>
                </a:rPr>
                <a:t>Recursos </a:t>
              </a:r>
            </a:p>
          </p:txBody>
        </p:sp>
        <p:sp>
          <p:nvSpPr>
            <p:cNvPr id="56" name="CuadroTexto 55">
              <a:extLst>
                <a:ext uri="{FF2B5EF4-FFF2-40B4-BE49-F238E27FC236}">
                  <a16:creationId xmlns:a16="http://schemas.microsoft.com/office/drawing/2014/main" id="{40EDA7A0-27DD-050C-D542-D0456FE69BF9}"/>
                </a:ext>
              </a:extLst>
            </p:cNvPr>
            <p:cNvSpPr txBox="1"/>
            <p:nvPr/>
          </p:nvSpPr>
          <p:spPr>
            <a:xfrm>
              <a:off x="5296654" y="2927327"/>
              <a:ext cx="1863011" cy="5133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2000" b="1" dirty="0">
                  <a:latin typeface="Verdana" panose="020B0604030504040204" pitchFamily="34" charset="0"/>
                  <a:ea typeface="Verdana" panose="020B0604030504040204" pitchFamily="34" charset="0"/>
                </a:rPr>
                <a:t>Resultados </a:t>
              </a:r>
            </a:p>
          </p:txBody>
        </p:sp>
        <p:sp>
          <p:nvSpPr>
            <p:cNvPr id="57" name="CuadroTexto 56">
              <a:extLst>
                <a:ext uri="{FF2B5EF4-FFF2-40B4-BE49-F238E27FC236}">
                  <a16:creationId xmlns:a16="http://schemas.microsoft.com/office/drawing/2014/main" id="{5743130B-F2EA-07CF-3BBA-CA0502B59778}"/>
                </a:ext>
              </a:extLst>
            </p:cNvPr>
            <p:cNvSpPr txBox="1"/>
            <p:nvPr/>
          </p:nvSpPr>
          <p:spPr>
            <a:xfrm>
              <a:off x="7255977" y="2993144"/>
              <a:ext cx="1489510" cy="4738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b="1" dirty="0">
                  <a:latin typeface="Verdana" panose="020B0604030504040204" pitchFamily="34" charset="0"/>
                  <a:ea typeface="Verdana" panose="020B0604030504040204" pitchFamily="34" charset="0"/>
                </a:rPr>
                <a:t>Impactos</a:t>
              </a:r>
              <a:r>
                <a:rPr lang="es-CO" dirty="0"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</a:p>
          </p:txBody>
        </p:sp>
        <p:sp>
          <p:nvSpPr>
            <p:cNvPr id="58" name="CuadroTexto 57">
              <a:extLst>
                <a:ext uri="{FF2B5EF4-FFF2-40B4-BE49-F238E27FC236}">
                  <a16:creationId xmlns:a16="http://schemas.microsoft.com/office/drawing/2014/main" id="{35395E6E-993A-23A8-2694-6F6F76EDF4A4}"/>
                </a:ext>
              </a:extLst>
            </p:cNvPr>
            <p:cNvSpPr txBox="1"/>
            <p:nvPr/>
          </p:nvSpPr>
          <p:spPr>
            <a:xfrm>
              <a:off x="1789141" y="1335511"/>
              <a:ext cx="2606804" cy="3948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1400" b="1" dirty="0">
                  <a:latin typeface="Verdana" panose="020B0604030504040204" pitchFamily="34" charset="0"/>
                  <a:ea typeface="Verdana" panose="020B0604030504040204" pitchFamily="34" charset="0"/>
                </a:rPr>
                <a:t>Operación (actividades)</a:t>
              </a:r>
            </a:p>
          </p:txBody>
        </p:sp>
        <p:sp>
          <p:nvSpPr>
            <p:cNvPr id="59" name="CuadroTexto 58">
              <a:extLst>
                <a:ext uri="{FF2B5EF4-FFF2-40B4-BE49-F238E27FC236}">
                  <a16:creationId xmlns:a16="http://schemas.microsoft.com/office/drawing/2014/main" id="{D52233B4-1A9C-356F-668B-1CE8C0F1662F}"/>
                </a:ext>
              </a:extLst>
            </p:cNvPr>
            <p:cNvSpPr txBox="1"/>
            <p:nvPr/>
          </p:nvSpPr>
          <p:spPr>
            <a:xfrm>
              <a:off x="3327065" y="2993145"/>
              <a:ext cx="1570637" cy="47382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s-CO" b="1" dirty="0">
                  <a:latin typeface="Verdana" panose="020B0604030504040204" pitchFamily="34" charset="0"/>
                  <a:ea typeface="Verdana" panose="020B0604030504040204" pitchFamily="34" charset="0"/>
                </a:rPr>
                <a:t>Productos</a:t>
              </a:r>
              <a:r>
                <a:rPr lang="es-CO" sz="1600" b="1" dirty="0"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</a:p>
          </p:txBody>
        </p:sp>
        <p:cxnSp>
          <p:nvCxnSpPr>
            <p:cNvPr id="60" name="Conector recto de flecha 59">
              <a:extLst>
                <a:ext uri="{FF2B5EF4-FFF2-40B4-BE49-F238E27FC236}">
                  <a16:creationId xmlns:a16="http://schemas.microsoft.com/office/drawing/2014/main" id="{8127A224-5F06-382C-1754-8FA874A95670}"/>
                </a:ext>
              </a:extLst>
            </p:cNvPr>
            <p:cNvCxnSpPr>
              <a:cxnSpLocks/>
            </p:cNvCxnSpPr>
            <p:nvPr/>
          </p:nvCxnSpPr>
          <p:spPr>
            <a:xfrm>
              <a:off x="2255329" y="3261691"/>
              <a:ext cx="1052194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ector recto de flecha 60">
              <a:extLst>
                <a:ext uri="{FF2B5EF4-FFF2-40B4-BE49-F238E27FC236}">
                  <a16:creationId xmlns:a16="http://schemas.microsoft.com/office/drawing/2014/main" id="{2D6A5F65-DDC9-BEEC-C381-E5E196F04011}"/>
                </a:ext>
              </a:extLst>
            </p:cNvPr>
            <p:cNvCxnSpPr>
              <a:cxnSpLocks/>
            </p:cNvCxnSpPr>
            <p:nvPr/>
          </p:nvCxnSpPr>
          <p:spPr>
            <a:xfrm>
              <a:off x="2775011" y="1716466"/>
              <a:ext cx="0" cy="1506315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ector recto de flecha 61">
              <a:extLst>
                <a:ext uri="{FF2B5EF4-FFF2-40B4-BE49-F238E27FC236}">
                  <a16:creationId xmlns:a16="http://schemas.microsoft.com/office/drawing/2014/main" id="{387EE05D-74E4-082D-132D-DA3694616613}"/>
                </a:ext>
              </a:extLst>
            </p:cNvPr>
            <p:cNvCxnSpPr>
              <a:cxnSpLocks/>
            </p:cNvCxnSpPr>
            <p:nvPr/>
          </p:nvCxnSpPr>
          <p:spPr>
            <a:xfrm>
              <a:off x="4757849" y="3233497"/>
              <a:ext cx="609004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ector recto de flecha 62">
              <a:extLst>
                <a:ext uri="{FF2B5EF4-FFF2-40B4-BE49-F238E27FC236}">
                  <a16:creationId xmlns:a16="http://schemas.microsoft.com/office/drawing/2014/main" id="{4B2BB019-D1B9-C080-0726-FCB9E9EA82A3}"/>
                </a:ext>
              </a:extLst>
            </p:cNvPr>
            <p:cNvCxnSpPr>
              <a:cxnSpLocks/>
            </p:cNvCxnSpPr>
            <p:nvPr/>
          </p:nvCxnSpPr>
          <p:spPr>
            <a:xfrm>
              <a:off x="6968969" y="3233497"/>
              <a:ext cx="400213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upo 63">
            <a:extLst>
              <a:ext uri="{FF2B5EF4-FFF2-40B4-BE49-F238E27FC236}">
                <a16:creationId xmlns:a16="http://schemas.microsoft.com/office/drawing/2014/main" id="{1254991C-CCF5-967B-A4E5-CE155ADEF254}"/>
              </a:ext>
            </a:extLst>
          </p:cNvPr>
          <p:cNvGrpSpPr/>
          <p:nvPr/>
        </p:nvGrpSpPr>
        <p:grpSpPr>
          <a:xfrm>
            <a:off x="2247900" y="1804083"/>
            <a:ext cx="8767941" cy="2836515"/>
            <a:chOff x="212035" y="39070"/>
            <a:chExt cx="8817494" cy="3363369"/>
          </a:xfrm>
        </p:grpSpPr>
        <p:cxnSp>
          <p:nvCxnSpPr>
            <p:cNvPr id="65" name="Conector recto de flecha 64">
              <a:extLst>
                <a:ext uri="{FF2B5EF4-FFF2-40B4-BE49-F238E27FC236}">
                  <a16:creationId xmlns:a16="http://schemas.microsoft.com/office/drawing/2014/main" id="{73ACA8A9-29BE-BA75-2BB3-E1E98C41F70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978972" y="264722"/>
              <a:ext cx="50557" cy="3137717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6" name="Grupo 65">
              <a:extLst>
                <a:ext uri="{FF2B5EF4-FFF2-40B4-BE49-F238E27FC236}">
                  <a16:creationId xmlns:a16="http://schemas.microsoft.com/office/drawing/2014/main" id="{8AB0C1E0-D34C-16C2-A8B6-BC8A982FD5E7}"/>
                </a:ext>
              </a:extLst>
            </p:cNvPr>
            <p:cNvGrpSpPr/>
            <p:nvPr/>
          </p:nvGrpSpPr>
          <p:grpSpPr>
            <a:xfrm>
              <a:off x="212035" y="39070"/>
              <a:ext cx="8786814" cy="3363369"/>
              <a:chOff x="212035" y="39070"/>
              <a:chExt cx="8786814" cy="3363369"/>
            </a:xfrm>
          </p:grpSpPr>
          <p:sp>
            <p:nvSpPr>
              <p:cNvPr id="67" name="CuadroTexto 66">
                <a:extLst>
                  <a:ext uri="{FF2B5EF4-FFF2-40B4-BE49-F238E27FC236}">
                    <a16:creationId xmlns:a16="http://schemas.microsoft.com/office/drawing/2014/main" id="{B17D981D-2AE6-09B7-3404-5D1803B8A653}"/>
                  </a:ext>
                </a:extLst>
              </p:cNvPr>
              <p:cNvSpPr txBox="1"/>
              <p:nvPr/>
            </p:nvSpPr>
            <p:spPr>
              <a:xfrm>
                <a:off x="3416525" y="39070"/>
                <a:ext cx="2120184" cy="36494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s-CO" sz="1400" b="1" i="1" dirty="0">
                    <a:latin typeface="Verdana" panose="020B0604030504040204" pitchFamily="34" charset="0"/>
                    <a:ea typeface="Verdana" panose="020B0604030504040204" pitchFamily="34" charset="0"/>
                  </a:rPr>
                  <a:t>GRUPOS DE VALOR</a:t>
                </a:r>
              </a:p>
            </p:txBody>
          </p:sp>
          <p:cxnSp>
            <p:nvCxnSpPr>
              <p:cNvPr id="68" name="Conector recto de flecha 67">
                <a:extLst>
                  <a:ext uri="{FF2B5EF4-FFF2-40B4-BE49-F238E27FC236}">
                    <a16:creationId xmlns:a16="http://schemas.microsoft.com/office/drawing/2014/main" id="{AF7C5876-7163-3E53-7314-B9042DF4BF89}"/>
                  </a:ext>
                </a:extLst>
              </p:cNvPr>
              <p:cNvCxnSpPr/>
              <p:nvPr/>
            </p:nvCxnSpPr>
            <p:spPr>
              <a:xfrm flipH="1">
                <a:off x="212035" y="239125"/>
                <a:ext cx="3165629" cy="0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Conector recto de flecha 68">
                <a:extLst>
                  <a:ext uri="{FF2B5EF4-FFF2-40B4-BE49-F238E27FC236}">
                    <a16:creationId xmlns:a16="http://schemas.microsoft.com/office/drawing/2014/main" id="{FB7CAF50-6D28-E2E2-F072-A99F9551D9DC}"/>
                  </a:ext>
                </a:extLst>
              </p:cNvPr>
              <p:cNvCxnSpPr/>
              <p:nvPr/>
            </p:nvCxnSpPr>
            <p:spPr>
              <a:xfrm>
                <a:off x="212035" y="239125"/>
                <a:ext cx="0" cy="3120763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Conector recto de flecha 69">
                <a:extLst>
                  <a:ext uri="{FF2B5EF4-FFF2-40B4-BE49-F238E27FC236}">
                    <a16:creationId xmlns:a16="http://schemas.microsoft.com/office/drawing/2014/main" id="{7FFD8074-9404-EF41-59B6-F42352FFD39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573496" y="239125"/>
                <a:ext cx="3398226" cy="0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Conector recto de flecha 70">
                <a:extLst>
                  <a:ext uri="{FF2B5EF4-FFF2-40B4-BE49-F238E27FC236}">
                    <a16:creationId xmlns:a16="http://schemas.microsoft.com/office/drawing/2014/main" id="{FC14F9E9-29A2-4969-20DB-EFB6257DBC1E}"/>
                  </a:ext>
                </a:extLst>
              </p:cNvPr>
              <p:cNvCxnSpPr/>
              <p:nvPr/>
            </p:nvCxnSpPr>
            <p:spPr>
              <a:xfrm>
                <a:off x="212035" y="3359888"/>
                <a:ext cx="579831" cy="0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Conector recto de flecha 71">
                <a:extLst>
                  <a:ext uri="{FF2B5EF4-FFF2-40B4-BE49-F238E27FC236}">
                    <a16:creationId xmlns:a16="http://schemas.microsoft.com/office/drawing/2014/main" id="{671AF6E8-A5CE-EA94-CFEC-183C61CE2B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11743" y="3390609"/>
                <a:ext cx="387106" cy="11830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3" name="CuadroTexto 72">
            <a:extLst>
              <a:ext uri="{FF2B5EF4-FFF2-40B4-BE49-F238E27FC236}">
                <a16:creationId xmlns:a16="http://schemas.microsoft.com/office/drawing/2014/main" id="{0CB767DE-E68C-E887-CE48-20E5047749F3}"/>
              </a:ext>
            </a:extLst>
          </p:cNvPr>
          <p:cNvSpPr txBox="1"/>
          <p:nvPr/>
        </p:nvSpPr>
        <p:spPr>
          <a:xfrm>
            <a:off x="8301769" y="6510908"/>
            <a:ext cx="383951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100" dirty="0">
                <a:latin typeface="Verdana" panose="020B0604030504040204" pitchFamily="34" charset="0"/>
                <a:ea typeface="Verdana" panose="020B0604030504040204" pitchFamily="34" charset="0"/>
              </a:rPr>
              <a:t>Elaboración propia, Adaptado de Hernández (2017)</a:t>
            </a:r>
          </a:p>
        </p:txBody>
      </p:sp>
      <p:sp>
        <p:nvSpPr>
          <p:cNvPr id="74" name="CuadroTexto 73">
            <a:extLst>
              <a:ext uri="{FF2B5EF4-FFF2-40B4-BE49-F238E27FC236}">
                <a16:creationId xmlns:a16="http://schemas.microsoft.com/office/drawing/2014/main" id="{7DBE92AF-0AA5-5282-2184-A3B677C5A54B}"/>
              </a:ext>
            </a:extLst>
          </p:cNvPr>
          <p:cNvSpPr txBox="1"/>
          <p:nvPr/>
        </p:nvSpPr>
        <p:spPr>
          <a:xfrm>
            <a:off x="4417343" y="1012059"/>
            <a:ext cx="3969356" cy="584775"/>
          </a:xfrm>
          <a:prstGeom prst="rect">
            <a:avLst/>
          </a:prstGeom>
          <a:solidFill>
            <a:srgbClr val="096634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CO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VALOR PÚBLICO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2310EBAF-0FD9-0519-FA5A-10DF694D3671}"/>
              </a:ext>
            </a:extLst>
          </p:cNvPr>
          <p:cNvSpPr/>
          <p:nvPr/>
        </p:nvSpPr>
        <p:spPr>
          <a:xfrm>
            <a:off x="385300" y="421880"/>
            <a:ext cx="720762" cy="774551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85639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:a16="http://schemas.microsoft.com/office/drawing/2014/main" id="{369AACC5-AC1F-FB6F-6BA3-E62143715B07}"/>
              </a:ext>
            </a:extLst>
          </p:cNvPr>
          <p:cNvGrpSpPr/>
          <p:nvPr/>
        </p:nvGrpSpPr>
        <p:grpSpPr>
          <a:xfrm>
            <a:off x="640772" y="827102"/>
            <a:ext cx="11139055" cy="1621679"/>
            <a:chOff x="0" y="461688"/>
            <a:chExt cx="11139055" cy="1621679"/>
          </a:xfrm>
          <a:solidFill>
            <a:srgbClr val="096634"/>
          </a:solidFill>
        </p:grpSpPr>
        <p:sp>
          <p:nvSpPr>
            <p:cNvPr id="27" name="Flecha: a la derecha 26">
              <a:extLst>
                <a:ext uri="{FF2B5EF4-FFF2-40B4-BE49-F238E27FC236}">
                  <a16:creationId xmlns:a16="http://schemas.microsoft.com/office/drawing/2014/main" id="{1CE20CF6-3DEC-2516-29A2-540DD5037593}"/>
                </a:ext>
              </a:extLst>
            </p:cNvPr>
            <p:cNvSpPr/>
            <p:nvPr/>
          </p:nvSpPr>
          <p:spPr>
            <a:xfrm>
              <a:off x="0" y="461688"/>
              <a:ext cx="11139055" cy="1621679"/>
            </a:xfrm>
            <a:prstGeom prst="rightArrow">
              <a:avLst>
                <a:gd name="adj1" fmla="val 50000"/>
                <a:gd name="adj2" fmla="val 50000"/>
              </a:avLst>
            </a:prstGeom>
            <a:grpFill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endParaRPr lang="es-CO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28" name="Flecha: a la derecha 4">
              <a:extLst>
                <a:ext uri="{FF2B5EF4-FFF2-40B4-BE49-F238E27FC236}">
                  <a16:creationId xmlns:a16="http://schemas.microsoft.com/office/drawing/2014/main" id="{161354F5-BF3C-3891-2BFF-E69476A5535B}"/>
                </a:ext>
              </a:extLst>
            </p:cNvPr>
            <p:cNvSpPr txBox="1"/>
            <p:nvPr/>
          </p:nvSpPr>
          <p:spPr>
            <a:xfrm>
              <a:off x="0" y="867108"/>
              <a:ext cx="10733635" cy="810839"/>
            </a:xfrm>
            <a:prstGeom prst="rect">
              <a:avLst/>
            </a:prstGeom>
            <a:grp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spcFirstLastPara="0" vert="horz" wrap="square" lIns="118110" tIns="118110" rIns="254000" bIns="257442" numCol="1" spcCol="1270" anchor="ctr" anchorCtr="0">
              <a:noAutofit/>
            </a:bodyPr>
            <a:lstStyle/>
            <a:p>
              <a:pPr marL="0" lvl="0" indent="0" algn="l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3100" b="1" kern="12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Actividades</a:t>
              </a:r>
              <a:endParaRPr lang="es-CO" sz="3100" b="1" kern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grpSp>
        <p:nvGrpSpPr>
          <p:cNvPr id="6" name="Grupo 5">
            <a:extLst>
              <a:ext uri="{FF2B5EF4-FFF2-40B4-BE49-F238E27FC236}">
                <a16:creationId xmlns:a16="http://schemas.microsoft.com/office/drawing/2014/main" id="{FCB430D7-0AEB-B62E-ACE4-1DD6F499809A}"/>
              </a:ext>
            </a:extLst>
          </p:cNvPr>
          <p:cNvGrpSpPr/>
          <p:nvPr/>
        </p:nvGrpSpPr>
        <p:grpSpPr>
          <a:xfrm>
            <a:off x="640772" y="2080296"/>
            <a:ext cx="2567552" cy="2999617"/>
            <a:chOff x="0" y="1714882"/>
            <a:chExt cx="2567552" cy="2999617"/>
          </a:xfrm>
        </p:grpSpPr>
        <p:sp>
          <p:nvSpPr>
            <p:cNvPr id="25" name="Rectángulo 24">
              <a:extLst>
                <a:ext uri="{FF2B5EF4-FFF2-40B4-BE49-F238E27FC236}">
                  <a16:creationId xmlns:a16="http://schemas.microsoft.com/office/drawing/2014/main" id="{7D559ADA-25A4-572F-7891-45017444B0C0}"/>
                </a:ext>
              </a:extLst>
            </p:cNvPr>
            <p:cNvSpPr/>
            <p:nvPr/>
          </p:nvSpPr>
          <p:spPr>
            <a:xfrm>
              <a:off x="0" y="1714882"/>
              <a:ext cx="2567552" cy="2999617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CO" sz="125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26" name="CuadroTexto 25">
              <a:extLst>
                <a:ext uri="{FF2B5EF4-FFF2-40B4-BE49-F238E27FC236}">
                  <a16:creationId xmlns:a16="http://schemas.microsoft.com/office/drawing/2014/main" id="{F4E8E49D-8630-7098-B442-B227DB4047DA}"/>
                </a:ext>
              </a:extLst>
            </p:cNvPr>
            <p:cNvSpPr txBox="1"/>
            <p:nvPr/>
          </p:nvSpPr>
          <p:spPr>
            <a:xfrm>
              <a:off x="0" y="1714882"/>
              <a:ext cx="2567552" cy="29996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530" tIns="49530" rIns="49530" bIns="49530" numCol="1" spcCol="1270" anchor="t" anchorCtr="0">
              <a:noAutofit/>
            </a:bodyPr>
            <a:lstStyle/>
            <a:p>
              <a:pPr marL="0" lvl="0" indent="0" algn="l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None/>
              </a:pPr>
              <a:r>
                <a:rPr lang="es-ES" sz="1250" kern="1200" dirty="0">
                  <a:latin typeface="Verdana" panose="020B0604030504040204" pitchFamily="34" charset="0"/>
                  <a:ea typeface="Verdana" panose="020B0604030504040204" pitchFamily="34" charset="0"/>
                </a:rPr>
                <a:t>Procesos/Procedimientos</a:t>
              </a:r>
            </a:p>
            <a:p>
              <a:pPr marL="0" lvl="0" indent="0" algn="l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None/>
              </a:pPr>
              <a:r>
                <a:rPr lang="es-ES" sz="1250" kern="1200" dirty="0">
                  <a:latin typeface="Verdana" panose="020B0604030504040204" pitchFamily="34" charset="0"/>
                  <a:ea typeface="Verdana" panose="020B0604030504040204" pitchFamily="34" charset="0"/>
                </a:rPr>
                <a:t>Temporalidad</a:t>
              </a:r>
            </a:p>
            <a:p>
              <a:pPr marL="0" lvl="0" indent="0" algn="l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None/>
              </a:pPr>
              <a:r>
                <a:rPr lang="es-ES" sz="1250" kern="1200" dirty="0">
                  <a:latin typeface="Verdana" panose="020B0604030504040204" pitchFamily="34" charset="0"/>
                  <a:ea typeface="Verdana" panose="020B0604030504040204" pitchFamily="34" charset="0"/>
                </a:rPr>
                <a:t>Cumplimiento a partir de la documentación</a:t>
              </a:r>
            </a:p>
            <a:p>
              <a:pPr marL="0" lvl="0" indent="0" algn="l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None/>
              </a:pPr>
              <a:endParaRPr lang="es-ES" sz="1250" kern="12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marL="0" lvl="0" indent="0" algn="l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None/>
              </a:pPr>
              <a:r>
                <a:rPr lang="es-ES" sz="1250" b="1" kern="1200" dirty="0">
                  <a:latin typeface="Verdana" panose="020B0604030504040204" pitchFamily="34" charset="0"/>
                  <a:ea typeface="Verdana" panose="020B0604030504040204" pitchFamily="34" charset="0"/>
                </a:rPr>
                <a:t>EJECUCIÓN DEL PRESUPUESTO. </a:t>
              </a:r>
            </a:p>
            <a:p>
              <a:pPr marL="0" lvl="0" indent="0" algn="l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None/>
              </a:pPr>
              <a:r>
                <a:rPr lang="es-ES" sz="1250" b="1" kern="1200" dirty="0">
                  <a:latin typeface="Verdana" panose="020B0604030504040204" pitchFamily="34" charset="0"/>
                  <a:ea typeface="Verdana" panose="020B0604030504040204" pitchFamily="34" charset="0"/>
                </a:rPr>
                <a:t>CONTABILIDAD DEL PATRIMONIO (TODO REGISTRADO SEGÚN SOPORTES)</a:t>
              </a:r>
              <a:endParaRPr lang="es-CO" sz="1250" b="1" kern="12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grpSp>
        <p:nvGrpSpPr>
          <p:cNvPr id="7" name="Grupo 6">
            <a:extLst>
              <a:ext uri="{FF2B5EF4-FFF2-40B4-BE49-F238E27FC236}">
                <a16:creationId xmlns:a16="http://schemas.microsoft.com/office/drawing/2014/main" id="{8C62B221-BC91-B702-D8D0-FACEE51E0598}"/>
              </a:ext>
            </a:extLst>
          </p:cNvPr>
          <p:cNvGrpSpPr/>
          <p:nvPr/>
        </p:nvGrpSpPr>
        <p:grpSpPr>
          <a:xfrm>
            <a:off x="3208324" y="1367470"/>
            <a:ext cx="8571502" cy="1621679"/>
            <a:chOff x="2567552" y="1002056"/>
            <a:chExt cx="8571502" cy="1621679"/>
          </a:xfrm>
          <a:solidFill>
            <a:srgbClr val="418584"/>
          </a:solidFill>
        </p:grpSpPr>
        <p:sp>
          <p:nvSpPr>
            <p:cNvPr id="23" name="Flecha: a la derecha 22">
              <a:extLst>
                <a:ext uri="{FF2B5EF4-FFF2-40B4-BE49-F238E27FC236}">
                  <a16:creationId xmlns:a16="http://schemas.microsoft.com/office/drawing/2014/main" id="{F9085E54-E5AB-E380-75A3-800886E3BA4E}"/>
                </a:ext>
              </a:extLst>
            </p:cNvPr>
            <p:cNvSpPr/>
            <p:nvPr/>
          </p:nvSpPr>
          <p:spPr>
            <a:xfrm>
              <a:off x="2567552" y="1002056"/>
              <a:ext cx="8571502" cy="1621679"/>
            </a:xfrm>
            <a:prstGeom prst="rightArrow">
              <a:avLst>
                <a:gd name="adj1" fmla="val 50000"/>
                <a:gd name="adj2" fmla="val 50000"/>
              </a:avLst>
            </a:prstGeom>
            <a:grpFill/>
            <a:ln>
              <a:solidFill>
                <a:srgbClr val="418584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endParaRPr lang="es-CO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24" name="Flecha: a la derecha 8">
              <a:extLst>
                <a:ext uri="{FF2B5EF4-FFF2-40B4-BE49-F238E27FC236}">
                  <a16:creationId xmlns:a16="http://schemas.microsoft.com/office/drawing/2014/main" id="{DB18EA31-1FE0-7234-65DA-BFBE1BAB289C}"/>
                </a:ext>
              </a:extLst>
            </p:cNvPr>
            <p:cNvSpPr txBox="1"/>
            <p:nvPr/>
          </p:nvSpPr>
          <p:spPr>
            <a:xfrm>
              <a:off x="2567552" y="1407476"/>
              <a:ext cx="8166082" cy="810839"/>
            </a:xfrm>
            <a:prstGeom prst="rect">
              <a:avLst/>
            </a:prstGeom>
            <a:grpFill/>
            <a:ln>
              <a:solidFill>
                <a:srgbClr val="418584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0" vert="horz" wrap="square" lIns="118110" tIns="118110" rIns="254000" bIns="257442" numCol="1" spcCol="1270" anchor="ctr" anchorCtr="0">
              <a:noAutofit/>
            </a:bodyPr>
            <a:lstStyle/>
            <a:p>
              <a:pPr marL="0" lvl="0" indent="0" algn="l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3100" b="1" kern="12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Productos</a:t>
              </a:r>
              <a:endParaRPr lang="es-CO" sz="3100" b="1" kern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grpSp>
        <p:nvGrpSpPr>
          <p:cNvPr id="8" name="Grupo 7">
            <a:extLst>
              <a:ext uri="{FF2B5EF4-FFF2-40B4-BE49-F238E27FC236}">
                <a16:creationId xmlns:a16="http://schemas.microsoft.com/office/drawing/2014/main" id="{E9359096-4C0C-9A0E-22E0-1DD8386812CA}"/>
              </a:ext>
            </a:extLst>
          </p:cNvPr>
          <p:cNvGrpSpPr/>
          <p:nvPr/>
        </p:nvGrpSpPr>
        <p:grpSpPr>
          <a:xfrm>
            <a:off x="3208324" y="2620664"/>
            <a:ext cx="2567552" cy="2923161"/>
            <a:chOff x="2567552" y="2255250"/>
            <a:chExt cx="2567552" cy="2923161"/>
          </a:xfrm>
        </p:grpSpPr>
        <p:sp>
          <p:nvSpPr>
            <p:cNvPr id="21" name="Rectángulo 20">
              <a:extLst>
                <a:ext uri="{FF2B5EF4-FFF2-40B4-BE49-F238E27FC236}">
                  <a16:creationId xmlns:a16="http://schemas.microsoft.com/office/drawing/2014/main" id="{BB441A74-3B8D-1388-53A8-7861F0094BA2}"/>
                </a:ext>
              </a:extLst>
            </p:cNvPr>
            <p:cNvSpPr/>
            <p:nvPr/>
          </p:nvSpPr>
          <p:spPr>
            <a:xfrm>
              <a:off x="2567552" y="2255250"/>
              <a:ext cx="2567552" cy="2923161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CO" sz="125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78CD7472-8217-80B7-540F-F8F8F05DE15E}"/>
                </a:ext>
              </a:extLst>
            </p:cNvPr>
            <p:cNvSpPr txBox="1"/>
            <p:nvPr/>
          </p:nvSpPr>
          <p:spPr>
            <a:xfrm>
              <a:off x="2567552" y="2255250"/>
              <a:ext cx="2567552" cy="29231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530" tIns="49530" rIns="49530" bIns="49530" numCol="1" spcCol="1270" anchor="t" anchorCtr="0">
              <a:noAutofit/>
            </a:bodyPr>
            <a:lstStyle/>
            <a:p>
              <a:pPr marL="0" lvl="0" indent="0" algn="l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250" kern="1200" dirty="0">
                  <a:latin typeface="Verdana" panose="020B0604030504040204" pitchFamily="34" charset="0"/>
                  <a:ea typeface="Verdana" panose="020B0604030504040204" pitchFamily="34" charset="0"/>
                </a:rPr>
                <a:t>Conformidad (Calidad)</a:t>
              </a:r>
            </a:p>
            <a:p>
              <a:pPr marL="0" lvl="0" indent="0" algn="l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250" kern="1200" dirty="0">
                  <a:latin typeface="Verdana" panose="020B0604030504040204" pitchFamily="34" charset="0"/>
                  <a:ea typeface="Verdana" panose="020B0604030504040204" pitchFamily="34" charset="0"/>
                </a:rPr>
                <a:t>Logros vs Metas</a:t>
              </a:r>
            </a:p>
            <a:p>
              <a:pPr marL="0" lvl="0" indent="0" algn="l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250" kern="1200" dirty="0">
                  <a:latin typeface="Verdana" panose="020B0604030504040204" pitchFamily="34" charset="0"/>
                  <a:ea typeface="Verdana" panose="020B0604030504040204" pitchFamily="34" charset="0"/>
                </a:rPr>
                <a:t>Cumplimiento a partir del rendimiento</a:t>
              </a:r>
            </a:p>
            <a:p>
              <a:pPr marL="0" lvl="0" indent="0" algn="l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250" b="1" kern="1200" dirty="0">
                  <a:latin typeface="Verdana" panose="020B0604030504040204" pitchFamily="34" charset="0"/>
                  <a:ea typeface="Verdana" panose="020B0604030504040204" pitchFamily="34" charset="0"/>
                </a:rPr>
                <a:t>EFICIENCIA (resultado)  COSTO-BENEFICIO</a:t>
              </a:r>
            </a:p>
            <a:p>
              <a:pPr marL="0" lvl="0" indent="0" algn="l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ES" sz="1250" b="1" kern="12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marL="0" lvl="0" indent="0" algn="l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250" b="1" kern="1200" dirty="0">
                  <a:latin typeface="Verdana" panose="020B0604030504040204" pitchFamily="34" charset="0"/>
                  <a:ea typeface="Verdana" panose="020B0604030504040204" pitchFamily="34" charset="0"/>
                </a:rPr>
                <a:t>CONTABILIDAD FINANCIERA</a:t>
              </a:r>
            </a:p>
            <a:p>
              <a:pPr marL="0" lvl="0" indent="0" algn="l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ES" sz="1250" b="1" kern="12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marL="0" lvl="0" indent="0" algn="l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250" b="1" kern="1200" dirty="0">
                  <a:latin typeface="Verdana" panose="020B0604030504040204" pitchFamily="34" charset="0"/>
                  <a:ea typeface="Verdana" panose="020B0604030504040204" pitchFamily="34" charset="0"/>
                </a:rPr>
                <a:t>CAPACIDAD DE ENDEUDAMIENTO</a:t>
              </a:r>
            </a:p>
          </p:txBody>
        </p:sp>
      </p:grpSp>
      <p:grpSp>
        <p:nvGrpSpPr>
          <p:cNvPr id="9" name="Grupo 8">
            <a:extLst>
              <a:ext uri="{FF2B5EF4-FFF2-40B4-BE49-F238E27FC236}">
                <a16:creationId xmlns:a16="http://schemas.microsoft.com/office/drawing/2014/main" id="{8BAD434C-32C8-96DD-6C62-7B2FE0B35616}"/>
              </a:ext>
            </a:extLst>
          </p:cNvPr>
          <p:cNvGrpSpPr/>
          <p:nvPr/>
        </p:nvGrpSpPr>
        <p:grpSpPr>
          <a:xfrm>
            <a:off x="5775876" y="1907838"/>
            <a:ext cx="6003950" cy="1621679"/>
            <a:chOff x="5135104" y="1542424"/>
            <a:chExt cx="6003950" cy="1621679"/>
          </a:xfrm>
          <a:solidFill>
            <a:srgbClr val="135479"/>
          </a:solidFill>
        </p:grpSpPr>
        <p:sp>
          <p:nvSpPr>
            <p:cNvPr id="19" name="Flecha: a la derecha 18">
              <a:extLst>
                <a:ext uri="{FF2B5EF4-FFF2-40B4-BE49-F238E27FC236}">
                  <a16:creationId xmlns:a16="http://schemas.microsoft.com/office/drawing/2014/main" id="{FE616BBD-7935-1C31-81AF-A9714CE8F115}"/>
                </a:ext>
              </a:extLst>
            </p:cNvPr>
            <p:cNvSpPr/>
            <p:nvPr/>
          </p:nvSpPr>
          <p:spPr>
            <a:xfrm>
              <a:off x="5135104" y="1542424"/>
              <a:ext cx="6003950" cy="1621679"/>
            </a:xfrm>
            <a:prstGeom prst="rightArrow">
              <a:avLst>
                <a:gd name="adj1" fmla="val 50000"/>
                <a:gd name="adj2" fmla="val 5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CO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20" name="Flecha: a la derecha 12">
              <a:extLst>
                <a:ext uri="{FF2B5EF4-FFF2-40B4-BE49-F238E27FC236}">
                  <a16:creationId xmlns:a16="http://schemas.microsoft.com/office/drawing/2014/main" id="{2917DA37-E182-6F6E-4C9E-872BFEB56218}"/>
                </a:ext>
              </a:extLst>
            </p:cNvPr>
            <p:cNvSpPr txBox="1"/>
            <p:nvPr/>
          </p:nvSpPr>
          <p:spPr>
            <a:xfrm>
              <a:off x="5135104" y="1947844"/>
              <a:ext cx="5598530" cy="81083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118110" rIns="254000" bIns="257442" numCol="1" spcCol="1270" anchor="ctr" anchorCtr="0">
              <a:noAutofit/>
            </a:bodyPr>
            <a:lstStyle/>
            <a:p>
              <a:pPr marL="0" lvl="0" indent="0" algn="l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3100" b="1" kern="1200" dirty="0">
                  <a:solidFill>
                    <a:srgbClr val="FFC0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Resultados</a:t>
              </a:r>
              <a:endParaRPr lang="es-CO" sz="3100" b="1" kern="1200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A6AB961A-E573-D0E8-E785-ED45048EF528}"/>
              </a:ext>
            </a:extLst>
          </p:cNvPr>
          <p:cNvGrpSpPr/>
          <p:nvPr/>
        </p:nvGrpSpPr>
        <p:grpSpPr>
          <a:xfrm>
            <a:off x="5775876" y="3161032"/>
            <a:ext cx="2567552" cy="3253416"/>
            <a:chOff x="5135104" y="2795618"/>
            <a:chExt cx="2567552" cy="3253416"/>
          </a:xfrm>
        </p:grpSpPr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A5FA7843-9483-9A25-BB15-D13334B80F36}"/>
                </a:ext>
              </a:extLst>
            </p:cNvPr>
            <p:cNvSpPr/>
            <p:nvPr/>
          </p:nvSpPr>
          <p:spPr>
            <a:xfrm>
              <a:off x="5135104" y="2795618"/>
              <a:ext cx="2567552" cy="2942706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CO" sz="125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FCEE8608-3D8C-D6FE-B531-65AF732BEDEF}"/>
                </a:ext>
              </a:extLst>
            </p:cNvPr>
            <p:cNvSpPr txBox="1"/>
            <p:nvPr/>
          </p:nvSpPr>
          <p:spPr>
            <a:xfrm>
              <a:off x="5135104" y="2795618"/>
              <a:ext cx="2567552" cy="32534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530" tIns="49530" rIns="49530" bIns="49530" numCol="1" spcCol="1270" anchor="t" anchorCtr="0">
              <a:noAutofit/>
            </a:bodyPr>
            <a:lstStyle/>
            <a:p>
              <a:pPr marL="0" lvl="0" indent="0" algn="l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250" kern="1200" dirty="0">
                  <a:latin typeface="Verdana" panose="020B0604030504040204" pitchFamily="34" charset="0"/>
                  <a:ea typeface="Verdana" panose="020B0604030504040204" pitchFamily="34" charset="0"/>
                </a:rPr>
                <a:t>Expectativas </a:t>
              </a:r>
            </a:p>
            <a:p>
              <a:pPr marL="0" lvl="0" indent="0" algn="l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250" kern="1200" dirty="0">
                  <a:latin typeface="Verdana" panose="020B0604030504040204" pitchFamily="34" charset="0"/>
                  <a:ea typeface="Verdana" panose="020B0604030504040204" pitchFamily="34" charset="0"/>
                </a:rPr>
                <a:t>Acuerdos -Compromisos</a:t>
              </a:r>
            </a:p>
            <a:p>
              <a:pPr marL="0" lvl="0" indent="0" algn="l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250" kern="1200" dirty="0">
                  <a:latin typeface="Verdana" panose="020B0604030504040204" pitchFamily="34" charset="0"/>
                  <a:ea typeface="Verdana" panose="020B0604030504040204" pitchFamily="34" charset="0"/>
                </a:rPr>
                <a:t>Cumplimiento a partir del desempeño</a:t>
              </a:r>
            </a:p>
            <a:p>
              <a:pPr marL="0" lvl="0" indent="0" algn="l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250" b="1" kern="1200" dirty="0">
                  <a:latin typeface="Verdana" panose="020B0604030504040204" pitchFamily="34" charset="0"/>
                  <a:ea typeface="Verdana" panose="020B0604030504040204" pitchFamily="34" charset="0"/>
                </a:rPr>
                <a:t>Satisfacción de expectativas</a:t>
              </a:r>
            </a:p>
            <a:p>
              <a:pPr marL="0" lvl="0" indent="0" algn="l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ES" sz="1250" b="1" kern="12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marL="0" lvl="0" indent="0" algn="l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None/>
              </a:pPr>
              <a:r>
                <a:rPr lang="es-ES" sz="1250" b="1" kern="1200" dirty="0">
                  <a:latin typeface="Verdana" panose="020B0604030504040204" pitchFamily="34" charset="0"/>
                  <a:ea typeface="Verdana" panose="020B0604030504040204" pitchFamily="34" charset="0"/>
                </a:rPr>
                <a:t>PRESUPUESTO POR OBJETIVOS</a:t>
              </a:r>
            </a:p>
            <a:p>
              <a:pPr marL="0" lvl="0" indent="0" algn="l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None/>
              </a:pPr>
              <a:r>
                <a:rPr lang="es-ES" sz="1250" b="1" kern="1200" dirty="0">
                  <a:latin typeface="Verdana" panose="020B0604030504040204" pitchFamily="34" charset="0"/>
                  <a:ea typeface="Verdana" panose="020B0604030504040204" pitchFamily="34" charset="0"/>
                </a:rPr>
                <a:t>INDICADORES CLAVE DEL DESEMPEÑO</a:t>
              </a:r>
            </a:p>
            <a:p>
              <a:pPr marL="0" lvl="0" indent="0" algn="l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None/>
              </a:pPr>
              <a:r>
                <a:rPr lang="es-ES" sz="1100" b="1" kern="1200" dirty="0">
                  <a:latin typeface="Verdana" panose="020B0604030504040204" pitchFamily="34" charset="0"/>
                  <a:ea typeface="Verdana" panose="020B0604030504040204" pitchFamily="34" charset="0"/>
                </a:rPr>
                <a:t>CONTABILIDAD FINANCIERA Y </a:t>
              </a:r>
              <a:r>
                <a:rPr lang="es-ES" sz="1100" b="1" kern="1200" dirty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NO FINANCIERA </a:t>
              </a:r>
              <a:r>
                <a:rPr lang="es-ES" sz="1400" b="1" kern="1200" dirty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(sostenibilidad)</a:t>
              </a:r>
              <a:endParaRPr lang="es-ES" sz="1100" b="1" kern="12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grpSp>
        <p:nvGrpSpPr>
          <p:cNvPr id="11" name="Grupo 10">
            <a:extLst>
              <a:ext uri="{FF2B5EF4-FFF2-40B4-BE49-F238E27FC236}">
                <a16:creationId xmlns:a16="http://schemas.microsoft.com/office/drawing/2014/main" id="{3ED308B4-1F16-07C3-21FF-538A846048C6}"/>
              </a:ext>
            </a:extLst>
          </p:cNvPr>
          <p:cNvGrpSpPr/>
          <p:nvPr/>
        </p:nvGrpSpPr>
        <p:grpSpPr>
          <a:xfrm>
            <a:off x="8343428" y="2448206"/>
            <a:ext cx="3436398" cy="1621679"/>
            <a:chOff x="7702656" y="2082792"/>
            <a:chExt cx="3436398" cy="1621679"/>
          </a:xfrm>
          <a:solidFill>
            <a:srgbClr val="0462A2"/>
          </a:solidFill>
        </p:grpSpPr>
        <p:sp>
          <p:nvSpPr>
            <p:cNvPr id="15" name="Flecha: a la derecha 14">
              <a:extLst>
                <a:ext uri="{FF2B5EF4-FFF2-40B4-BE49-F238E27FC236}">
                  <a16:creationId xmlns:a16="http://schemas.microsoft.com/office/drawing/2014/main" id="{2AF04FC4-F92A-9D5C-EC41-B71FF4CF8E87}"/>
                </a:ext>
              </a:extLst>
            </p:cNvPr>
            <p:cNvSpPr/>
            <p:nvPr/>
          </p:nvSpPr>
          <p:spPr>
            <a:xfrm>
              <a:off x="7702656" y="2082792"/>
              <a:ext cx="3436398" cy="1621679"/>
            </a:xfrm>
            <a:prstGeom prst="rightArrow">
              <a:avLst>
                <a:gd name="adj1" fmla="val 50000"/>
                <a:gd name="adj2" fmla="val 5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CO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6" name="Flecha: a la derecha 16">
              <a:extLst>
                <a:ext uri="{FF2B5EF4-FFF2-40B4-BE49-F238E27FC236}">
                  <a16:creationId xmlns:a16="http://schemas.microsoft.com/office/drawing/2014/main" id="{739A0F4F-071A-D041-E3D6-7C26E0587813}"/>
                </a:ext>
              </a:extLst>
            </p:cNvPr>
            <p:cNvSpPr txBox="1"/>
            <p:nvPr/>
          </p:nvSpPr>
          <p:spPr>
            <a:xfrm>
              <a:off x="7702656" y="2488212"/>
              <a:ext cx="3030978" cy="81083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118110" rIns="254000" bIns="257442" numCol="1" spcCol="1270" anchor="ctr" anchorCtr="0">
              <a:noAutofit/>
            </a:bodyPr>
            <a:lstStyle/>
            <a:p>
              <a:pPr marL="0" lvl="0" indent="0" algn="l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3100" b="1" kern="1200" dirty="0">
                  <a:solidFill>
                    <a:srgbClr val="FFC0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Impactos</a:t>
              </a:r>
            </a:p>
          </p:txBody>
        </p: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B268CA27-9546-16EE-59B0-C669C00E3FD0}"/>
              </a:ext>
            </a:extLst>
          </p:cNvPr>
          <p:cNvGrpSpPr/>
          <p:nvPr/>
        </p:nvGrpSpPr>
        <p:grpSpPr>
          <a:xfrm>
            <a:off x="8343428" y="3701400"/>
            <a:ext cx="2590944" cy="2977198"/>
            <a:chOff x="7702656" y="3335986"/>
            <a:chExt cx="2590944" cy="2977198"/>
          </a:xfrm>
        </p:grpSpPr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CE477321-B8C1-57B2-ECD0-3BFFB386D6F5}"/>
                </a:ext>
              </a:extLst>
            </p:cNvPr>
            <p:cNvSpPr/>
            <p:nvPr/>
          </p:nvSpPr>
          <p:spPr>
            <a:xfrm>
              <a:off x="7702656" y="3335986"/>
              <a:ext cx="2590944" cy="2977198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CO" sz="125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9C29BA27-4B77-A12D-0020-3C1667588E05}"/>
                </a:ext>
              </a:extLst>
            </p:cNvPr>
            <p:cNvSpPr txBox="1"/>
            <p:nvPr/>
          </p:nvSpPr>
          <p:spPr>
            <a:xfrm>
              <a:off x="7702656" y="3335986"/>
              <a:ext cx="2590944" cy="297719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530" tIns="49530" rIns="49530" bIns="49530" numCol="1" spcCol="1270" anchor="t" anchorCtr="0">
              <a:noAutofit/>
            </a:bodyPr>
            <a:lstStyle/>
            <a:p>
              <a:pPr marL="0" lvl="0" indent="0" algn="l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250" kern="1200" dirty="0">
                  <a:latin typeface="Verdana" panose="020B0604030504040204" pitchFamily="34" charset="0"/>
                  <a:ea typeface="Verdana" panose="020B0604030504040204" pitchFamily="34" charset="0"/>
                </a:rPr>
                <a:t>Cambio de situación dada</a:t>
              </a:r>
            </a:p>
            <a:p>
              <a:pPr marL="0" lvl="0" indent="0" algn="l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250" kern="1200" dirty="0">
                  <a:latin typeface="Verdana" panose="020B0604030504040204" pitchFamily="34" charset="0"/>
                  <a:ea typeface="Verdana" panose="020B0604030504040204" pitchFamily="34" charset="0"/>
                </a:rPr>
                <a:t>Carácter multidimensional</a:t>
              </a:r>
            </a:p>
            <a:p>
              <a:pPr marL="0" lvl="0" indent="0" algn="l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250" b="1" kern="1200" dirty="0">
                  <a:latin typeface="Verdana" panose="020B0604030504040204" pitchFamily="34" charset="0"/>
                  <a:ea typeface="Verdana" panose="020B0604030504040204" pitchFamily="34" charset="0"/>
                </a:rPr>
                <a:t>Transformación-integración</a:t>
              </a:r>
              <a:endParaRPr lang="es-ES" sz="1250" kern="12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marL="0" lvl="0" indent="0" algn="l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ES" sz="1250" b="1" kern="12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marL="0" lvl="0" indent="0" algn="l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250" b="1" kern="1200" dirty="0">
                  <a:latin typeface="Verdana" panose="020B0604030504040204" pitchFamily="34" charset="0"/>
                  <a:ea typeface="Verdana" panose="020B0604030504040204" pitchFamily="34" charset="0"/>
                </a:rPr>
                <a:t>CONTABILIDAD Y PRESUPUESTO “PARTICIPATIVOS”</a:t>
              </a:r>
            </a:p>
            <a:p>
              <a:pPr marL="0" lvl="0" indent="0" algn="l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ES" sz="1250" b="1" kern="12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marL="0" lvl="0" indent="0" algn="l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250" b="1" kern="1200" dirty="0">
                  <a:latin typeface="Verdana" panose="020B0604030504040204" pitchFamily="34" charset="0"/>
                  <a:ea typeface="Verdana" panose="020B0604030504040204" pitchFamily="34" charset="0"/>
                </a:rPr>
                <a:t>CONTABILIDAD INTERGENERACIONAL</a:t>
              </a:r>
            </a:p>
            <a:p>
              <a:pPr marL="0" lvl="0" indent="0" algn="l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ES" sz="1250" b="1" kern="12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marL="0" lvl="0" indent="0" algn="l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250" b="1" kern="1200" dirty="0">
                  <a:latin typeface="Verdana" panose="020B0604030504040204" pitchFamily="34" charset="0"/>
                  <a:ea typeface="Verdana" panose="020B0604030504040204" pitchFamily="34" charset="0"/>
                </a:rPr>
                <a:t>CONTABILIDAD DE LA SUSTENTABILIDAD</a:t>
              </a:r>
            </a:p>
          </p:txBody>
        </p:sp>
      </p:grpSp>
      <p:sp>
        <p:nvSpPr>
          <p:cNvPr id="2" name="Rectángulo 1">
            <a:extLst>
              <a:ext uri="{FF2B5EF4-FFF2-40B4-BE49-F238E27FC236}">
                <a16:creationId xmlns:a16="http://schemas.microsoft.com/office/drawing/2014/main" id="{D5141BF0-17F3-A492-A503-3358A44F2902}"/>
              </a:ext>
            </a:extLst>
          </p:cNvPr>
          <p:cNvSpPr/>
          <p:nvPr/>
        </p:nvSpPr>
        <p:spPr>
          <a:xfrm>
            <a:off x="398948" y="339993"/>
            <a:ext cx="720762" cy="774551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1721778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54517464-87B7-BAFB-AE97-D7C54C306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5346" y="1198480"/>
            <a:ext cx="9788979" cy="607156"/>
          </a:xfrm>
        </p:spPr>
        <p:txBody>
          <a:bodyPr/>
          <a:lstStyle/>
          <a:p>
            <a:r>
              <a:rPr lang="es-ES" sz="2400" b="1" dirty="0"/>
              <a:t>Naturaleza y alcance de la información contable pública </a:t>
            </a:r>
            <a:endParaRPr lang="es-CO" sz="2400" b="1" dirty="0"/>
          </a:p>
        </p:txBody>
      </p:sp>
      <p:cxnSp>
        <p:nvCxnSpPr>
          <p:cNvPr id="60" name="Conector recto 59">
            <a:extLst>
              <a:ext uri="{FF2B5EF4-FFF2-40B4-BE49-F238E27FC236}">
                <a16:creationId xmlns:a16="http://schemas.microsoft.com/office/drawing/2014/main" id="{6F65C806-DFE7-24B1-B6AE-5417EB941019}"/>
              </a:ext>
            </a:extLst>
          </p:cNvPr>
          <p:cNvCxnSpPr>
            <a:cxnSpLocks/>
          </p:cNvCxnSpPr>
          <p:nvPr/>
        </p:nvCxnSpPr>
        <p:spPr>
          <a:xfrm>
            <a:off x="6108354" y="1805636"/>
            <a:ext cx="0" cy="4666804"/>
          </a:xfrm>
          <a:prstGeom prst="line">
            <a:avLst/>
          </a:prstGeom>
          <a:ln w="9525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" name="CuadroTexto 1">
            <a:extLst>
              <a:ext uri="{FF2B5EF4-FFF2-40B4-BE49-F238E27FC236}">
                <a16:creationId xmlns:a16="http://schemas.microsoft.com/office/drawing/2014/main" id="{8912FC6F-92C7-EBDF-BF1E-7494879D4BC4}"/>
              </a:ext>
            </a:extLst>
          </p:cNvPr>
          <p:cNvSpPr txBox="1"/>
          <p:nvPr/>
        </p:nvSpPr>
        <p:spPr>
          <a:xfrm>
            <a:off x="565970" y="1159305"/>
            <a:ext cx="342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endParaRPr lang="es-CO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F9059A18-4AA1-E959-6078-A28A5054AADC}"/>
              </a:ext>
            </a:extLst>
          </p:cNvPr>
          <p:cNvGrpSpPr/>
          <p:nvPr/>
        </p:nvGrpSpPr>
        <p:grpSpPr>
          <a:xfrm>
            <a:off x="1039713" y="1971214"/>
            <a:ext cx="11152287" cy="4888200"/>
            <a:chOff x="1039713" y="1971214"/>
            <a:chExt cx="11152287" cy="4888200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0C2FF1AC-C4DC-E596-E048-7F1AE8A8B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889519" y="5787963"/>
              <a:ext cx="2302481" cy="1071451"/>
            </a:xfrm>
            <a:prstGeom prst="rect">
              <a:avLst/>
            </a:prstGeom>
          </p:spPr>
        </p:pic>
        <p:grpSp>
          <p:nvGrpSpPr>
            <p:cNvPr id="42" name="Grupo 41">
              <a:extLst>
                <a:ext uri="{FF2B5EF4-FFF2-40B4-BE49-F238E27FC236}">
                  <a16:creationId xmlns:a16="http://schemas.microsoft.com/office/drawing/2014/main" id="{D0B1FD6C-2CA2-6111-6748-1FFEBE942B26}"/>
                </a:ext>
              </a:extLst>
            </p:cNvPr>
            <p:cNvGrpSpPr/>
            <p:nvPr/>
          </p:nvGrpSpPr>
          <p:grpSpPr>
            <a:xfrm>
              <a:off x="1039713" y="1971214"/>
              <a:ext cx="10400094" cy="3966434"/>
              <a:chOff x="972806" y="1531584"/>
              <a:chExt cx="10400094" cy="3966434"/>
            </a:xfrm>
          </p:grpSpPr>
          <p:sp>
            <p:nvSpPr>
              <p:cNvPr id="43" name="Rectangle 62">
                <a:extLst>
                  <a:ext uri="{FF2B5EF4-FFF2-40B4-BE49-F238E27FC236}">
                    <a16:creationId xmlns:a16="http://schemas.microsoft.com/office/drawing/2014/main" id="{B63C5FC7-1681-6069-43A0-3A802656524A}"/>
                  </a:ext>
                </a:extLst>
              </p:cNvPr>
              <p:cNvSpPr/>
              <p:nvPr/>
            </p:nvSpPr>
            <p:spPr>
              <a:xfrm>
                <a:off x="1293734" y="3355238"/>
                <a:ext cx="4524264" cy="369332"/>
              </a:xfrm>
              <a:prstGeom prst="rect">
                <a:avLst/>
              </a:prstGeom>
            </p:spPr>
            <p:txBody>
              <a:bodyPr wrap="square" lIns="0" tIns="0" rIns="0" bIns="0" anchor="ctr">
                <a:spAutoFit/>
              </a:bodyPr>
              <a:lstStyle/>
              <a:p>
                <a:r>
                  <a:rPr lang="es-MX" sz="12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La situación financiera, el rendimiento financiero y los flujos de efectivo de la entidad</a:t>
                </a:r>
              </a:p>
            </p:txBody>
          </p:sp>
          <p:sp>
            <p:nvSpPr>
              <p:cNvPr id="44" name="Rectangle 63">
                <a:extLst>
                  <a:ext uri="{FF2B5EF4-FFF2-40B4-BE49-F238E27FC236}">
                    <a16:creationId xmlns:a16="http://schemas.microsoft.com/office/drawing/2014/main" id="{83EC5BC0-3B48-8432-903B-409152ABE88C}"/>
                  </a:ext>
                </a:extLst>
              </p:cNvPr>
              <p:cNvSpPr/>
              <p:nvPr/>
            </p:nvSpPr>
            <p:spPr>
              <a:xfrm>
                <a:off x="1293734" y="4241962"/>
                <a:ext cx="4428468" cy="369332"/>
              </a:xfrm>
              <a:prstGeom prst="rect">
                <a:avLst/>
              </a:prstGeom>
            </p:spPr>
            <p:txBody>
              <a:bodyPr wrap="square" lIns="0" tIns="0" rIns="0" bIns="0" anchor="ctr">
                <a:spAutoFit/>
              </a:bodyPr>
              <a:lstStyle/>
              <a:p>
                <a:r>
                  <a:rPr lang="es-MX" sz="12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La medida en que la gerencia ha cumplido con su responsabilidad de gestionar y salvaguardar los recursos</a:t>
                </a:r>
              </a:p>
            </p:txBody>
          </p:sp>
          <p:sp>
            <p:nvSpPr>
              <p:cNvPr id="45" name="Rectangle 65">
                <a:extLst>
                  <a:ext uri="{FF2B5EF4-FFF2-40B4-BE49-F238E27FC236}">
                    <a16:creationId xmlns:a16="http://schemas.microsoft.com/office/drawing/2014/main" id="{6BAA83EA-6E0B-388D-95C5-9DA2942E5458}"/>
                  </a:ext>
                </a:extLst>
              </p:cNvPr>
              <p:cNvSpPr/>
              <p:nvPr/>
            </p:nvSpPr>
            <p:spPr>
              <a:xfrm>
                <a:off x="6667500" y="5086687"/>
                <a:ext cx="4705400" cy="369332"/>
              </a:xfrm>
              <a:prstGeom prst="rect">
                <a:avLst/>
              </a:prstGeom>
            </p:spPr>
            <p:txBody>
              <a:bodyPr wrap="square" lIns="0" tIns="0" rIns="0" bIns="0" anchor="ctr">
                <a:spAutoFit/>
              </a:bodyPr>
              <a:lstStyle/>
              <a:p>
                <a:r>
                  <a:rPr lang="es-ES" sz="12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Las medidas implementadas por la entidad para preservar la riqueza económica, social, cultural, histórica y ambiental </a:t>
                </a:r>
              </a:p>
            </p:txBody>
          </p:sp>
          <p:sp>
            <p:nvSpPr>
              <p:cNvPr id="46" name="Rectangle 66">
                <a:extLst>
                  <a:ext uri="{FF2B5EF4-FFF2-40B4-BE49-F238E27FC236}">
                    <a16:creationId xmlns:a16="http://schemas.microsoft.com/office/drawing/2014/main" id="{4A42CFB3-6C58-4CAF-FB29-623E6D58B786}"/>
                  </a:ext>
                </a:extLst>
              </p:cNvPr>
              <p:cNvSpPr/>
              <p:nvPr/>
            </p:nvSpPr>
            <p:spPr>
              <a:xfrm>
                <a:off x="1298168" y="5128686"/>
                <a:ext cx="4519830" cy="369332"/>
              </a:xfrm>
              <a:prstGeom prst="rect">
                <a:avLst/>
              </a:prstGeom>
            </p:spPr>
            <p:txBody>
              <a:bodyPr wrap="square" lIns="0" tIns="0" rIns="0" bIns="0" anchor="ctr">
                <a:spAutoFit/>
              </a:bodyPr>
              <a:lstStyle/>
              <a:p>
                <a:r>
                  <a:rPr lang="es-MX" sz="12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La economía, eficiencia y efectividad de la entidad en el logro de sus objetivos</a:t>
                </a:r>
              </a:p>
            </p:txBody>
          </p:sp>
          <p:sp>
            <p:nvSpPr>
              <p:cNvPr id="47" name="Rectangle 67">
                <a:extLst>
                  <a:ext uri="{FF2B5EF4-FFF2-40B4-BE49-F238E27FC236}">
                    <a16:creationId xmlns:a16="http://schemas.microsoft.com/office/drawing/2014/main" id="{A4756E6E-87F2-5E0E-F9F7-299BF7D7893E}"/>
                  </a:ext>
                </a:extLst>
              </p:cNvPr>
              <p:cNvSpPr/>
              <p:nvPr/>
            </p:nvSpPr>
            <p:spPr>
              <a:xfrm>
                <a:off x="6667500" y="4247204"/>
                <a:ext cx="4705400" cy="369332"/>
              </a:xfrm>
              <a:prstGeom prst="rect">
                <a:avLst/>
              </a:prstGeom>
            </p:spPr>
            <p:txBody>
              <a:bodyPr wrap="square" lIns="0" tIns="0" rIns="0" bIns="0" anchor="ctr">
                <a:spAutoFit/>
              </a:bodyPr>
              <a:lstStyle/>
              <a:p>
                <a:r>
                  <a:rPr lang="es-ES" sz="12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El costo ambiental y social de las actividades realizadas por la entidad</a:t>
                </a:r>
              </a:p>
            </p:txBody>
          </p:sp>
          <p:sp>
            <p:nvSpPr>
              <p:cNvPr id="48" name="CuadroTexto 47">
                <a:extLst>
                  <a:ext uri="{FF2B5EF4-FFF2-40B4-BE49-F238E27FC236}">
                    <a16:creationId xmlns:a16="http://schemas.microsoft.com/office/drawing/2014/main" id="{9DF43AFE-F633-0B1E-5D10-6D17961FE6D9}"/>
                  </a:ext>
                </a:extLst>
              </p:cNvPr>
              <p:cNvSpPr txBox="1"/>
              <p:nvPr/>
            </p:nvSpPr>
            <p:spPr>
              <a:xfrm>
                <a:off x="6587113" y="3315388"/>
                <a:ext cx="470540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s-ES" sz="12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Los fines, objetivos y metas estratégicas a corto, mediano y largo plazo</a:t>
                </a:r>
                <a:endParaRPr lang="es-CO" sz="1200" dirty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sp>
            <p:nvSpPr>
              <p:cNvPr id="49" name="CuadroTexto 48">
                <a:extLst>
                  <a:ext uri="{FF2B5EF4-FFF2-40B4-BE49-F238E27FC236}">
                    <a16:creationId xmlns:a16="http://schemas.microsoft.com/office/drawing/2014/main" id="{A74D9E36-9497-B815-308A-F9CC2EA9C32B}"/>
                  </a:ext>
                </a:extLst>
              </p:cNvPr>
              <p:cNvSpPr txBox="1"/>
              <p:nvPr/>
            </p:nvSpPr>
            <p:spPr>
              <a:xfrm>
                <a:off x="1086801" y="2588158"/>
                <a:ext cx="10205712" cy="430887"/>
              </a:xfrm>
              <a:prstGeom prst="rect">
                <a:avLst/>
              </a:prstGeom>
            </p:spPr>
            <p:txBody>
              <a:bodyPr wrap="square" lIns="0" tIns="0" rIns="0" bIns="0" anchor="ctr">
                <a:spAutoFit/>
              </a:bodyPr>
              <a:lstStyle>
                <a:defPPr>
                  <a:defRPr lang="es-419"/>
                </a:defPPr>
                <a:lvl1pPr>
                  <a:defRPr sz="1300">
                    <a:latin typeface="Verdana" panose="020B0604030504040204" pitchFamily="34" charset="0"/>
                    <a:ea typeface="Verdana" panose="020B0604030504040204" pitchFamily="34" charset="0"/>
                  </a:defRPr>
                </a:lvl1pPr>
              </a:lstStyle>
              <a:p>
                <a:pPr algn="ctr"/>
                <a:r>
                  <a:rPr lang="es-MX" sz="1400" dirty="0"/>
                  <a:t>Esto proporcionará a los usuarios </a:t>
                </a:r>
                <a:r>
                  <a:rPr lang="es-MX" sz="1400" b="1" dirty="0"/>
                  <a:t>información útil</a:t>
                </a:r>
                <a:r>
                  <a:rPr lang="es-MX" sz="1400" dirty="0"/>
                  <a:t> que servirá como </a:t>
                </a:r>
                <a:r>
                  <a:rPr lang="es-MX" sz="1400" b="1" dirty="0"/>
                  <a:t>dato de entrada </a:t>
                </a:r>
                <a:r>
                  <a:rPr lang="es-MX" sz="1400" dirty="0"/>
                  <a:t>para la evaluación de temas tales como:</a:t>
                </a:r>
                <a:endParaRPr lang="es-CO" sz="1400" dirty="0"/>
              </a:p>
            </p:txBody>
          </p:sp>
          <p:pic>
            <p:nvPicPr>
              <p:cNvPr id="50" name="Picture 2" descr="comprobado ">
                <a:extLst>
                  <a:ext uri="{FF2B5EF4-FFF2-40B4-BE49-F238E27FC236}">
                    <a16:creationId xmlns:a16="http://schemas.microsoft.com/office/drawing/2014/main" id="{40BCA538-383B-7B15-29BF-4010A42ECA7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2808" y="3309071"/>
                <a:ext cx="283035" cy="2830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" name="Picture 2" descr="comprobado ">
                <a:extLst>
                  <a:ext uri="{FF2B5EF4-FFF2-40B4-BE49-F238E27FC236}">
                    <a16:creationId xmlns:a16="http://schemas.microsoft.com/office/drawing/2014/main" id="{A98E6E49-3F78-48CD-BDC3-0A8E64DAF72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2806" y="4257978"/>
                <a:ext cx="283035" cy="2830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" name="Picture 2" descr="comprobado ">
                <a:extLst>
                  <a:ext uri="{FF2B5EF4-FFF2-40B4-BE49-F238E27FC236}">
                    <a16:creationId xmlns:a16="http://schemas.microsoft.com/office/drawing/2014/main" id="{390AE92C-78F8-391D-C6E2-DDC0FCE365E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2806" y="5128743"/>
                <a:ext cx="283035" cy="2830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" name="Picture 2" descr="comprobado ">
                <a:extLst>
                  <a:ext uri="{FF2B5EF4-FFF2-40B4-BE49-F238E27FC236}">
                    <a16:creationId xmlns:a16="http://schemas.microsoft.com/office/drawing/2014/main" id="{DF649ED1-2993-0F5A-9CD3-7BBF4531A48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28288" y="3309071"/>
                <a:ext cx="283035" cy="2830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" name="Picture 2" descr="comprobado ">
                <a:extLst>
                  <a:ext uri="{FF2B5EF4-FFF2-40B4-BE49-F238E27FC236}">
                    <a16:creationId xmlns:a16="http://schemas.microsoft.com/office/drawing/2014/main" id="{0F15996F-52F4-7070-87E0-20D1BA85D36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28286" y="4257978"/>
                <a:ext cx="283035" cy="2830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" name="Picture 2" descr="comprobado ">
                <a:extLst>
                  <a:ext uri="{FF2B5EF4-FFF2-40B4-BE49-F238E27FC236}">
                    <a16:creationId xmlns:a16="http://schemas.microsoft.com/office/drawing/2014/main" id="{3E91D45C-B533-A548-B395-591E4C1D693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28286" y="5128743"/>
                <a:ext cx="283035" cy="2830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6" name="Rectángulo: esquinas redondeadas 47">
                <a:extLst>
                  <a:ext uri="{FF2B5EF4-FFF2-40B4-BE49-F238E27FC236}">
                    <a16:creationId xmlns:a16="http://schemas.microsoft.com/office/drawing/2014/main" id="{85424CD1-F2D9-8357-2248-10B51E38B233}"/>
                  </a:ext>
                </a:extLst>
              </p:cNvPr>
              <p:cNvSpPr/>
              <p:nvPr/>
            </p:nvSpPr>
            <p:spPr>
              <a:xfrm>
                <a:off x="1787889" y="1531584"/>
                <a:ext cx="3064747" cy="325790"/>
              </a:xfrm>
              <a:prstGeom prst="roundRect">
                <a:avLst/>
              </a:pr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600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Información financiera</a:t>
                </a:r>
              </a:p>
            </p:txBody>
          </p:sp>
          <p:sp>
            <p:nvSpPr>
              <p:cNvPr id="57" name="Rectángulo: esquinas redondeadas 48">
                <a:extLst>
                  <a:ext uri="{FF2B5EF4-FFF2-40B4-BE49-F238E27FC236}">
                    <a16:creationId xmlns:a16="http://schemas.microsoft.com/office/drawing/2014/main" id="{6BEA0865-6AE7-5308-1FD3-468EE6F345E1}"/>
                  </a:ext>
                </a:extLst>
              </p:cNvPr>
              <p:cNvSpPr/>
              <p:nvPr/>
            </p:nvSpPr>
            <p:spPr>
              <a:xfrm>
                <a:off x="7407439" y="1563176"/>
                <a:ext cx="3064747" cy="343294"/>
              </a:xfrm>
              <a:prstGeom prst="roundRect">
                <a:avLst/>
              </a:prstGeom>
              <a:ln/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600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Información no financiera</a:t>
                </a:r>
              </a:p>
            </p:txBody>
          </p:sp>
          <p:sp>
            <p:nvSpPr>
              <p:cNvPr id="58" name="CuadroTexto 57">
                <a:extLst>
                  <a:ext uri="{FF2B5EF4-FFF2-40B4-BE49-F238E27FC236}">
                    <a16:creationId xmlns:a16="http://schemas.microsoft.com/office/drawing/2014/main" id="{9E26BE02-5F76-E213-0948-9C091DD73EEC}"/>
                  </a:ext>
                </a:extLst>
              </p:cNvPr>
              <p:cNvSpPr txBox="1"/>
              <p:nvPr/>
            </p:nvSpPr>
            <p:spPr>
              <a:xfrm>
                <a:off x="1255841" y="2116070"/>
                <a:ext cx="10036671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14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H</a:t>
                </a:r>
                <a:r>
                  <a:rPr lang="es-ES" sz="1400" dirty="0"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echos económicos, sociales y ambientales a través de estados, informes y reportes contables </a:t>
                </a:r>
                <a:endParaRPr lang="es-CO" sz="1400" dirty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</p:grp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0F418DB7-303A-11BA-2363-5E8E83BE79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09460" y="6002117"/>
              <a:ext cx="1180059" cy="8436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35131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C8F004DE-8425-42CD-BA69-CEA848D33C3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6563" y="1774861"/>
            <a:ext cx="11014075" cy="120848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s-ES" sz="4400" b="1" dirty="0">
                <a:solidFill>
                  <a:srgbClr val="09663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Información contable para el Valor Público</a:t>
            </a:r>
            <a:endParaRPr lang="es-CO" sz="4400" b="1" dirty="0">
              <a:solidFill>
                <a:srgbClr val="096634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s-CO" dirty="0">
              <a:solidFill>
                <a:schemeClr val="accent6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23E3B25-21B4-49AF-BFF5-65386F73EC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6369" y="3929229"/>
            <a:ext cx="11014270" cy="620712"/>
          </a:xfrm>
        </p:spPr>
        <p:txBody>
          <a:bodyPr>
            <a:normAutofit/>
          </a:bodyPr>
          <a:lstStyle/>
          <a:p>
            <a:r>
              <a:rPr lang="es-ES" sz="1600" b="1" dirty="0">
                <a:solidFill>
                  <a:srgbClr val="31656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Contador General de la Nación</a:t>
            </a:r>
            <a:endParaRPr lang="es-CO" sz="1600" b="1" dirty="0">
              <a:solidFill>
                <a:srgbClr val="316564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0CAA5D8-BB0A-401D-8F2C-131A14621F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6369" y="3558026"/>
            <a:ext cx="11014270" cy="45552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Mauricio Gómez Villegas</a:t>
            </a:r>
            <a:endParaRPr lang="es-CO" b="1" dirty="0">
              <a:solidFill>
                <a:schemeClr val="accent6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94653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93F5177-482C-27C7-EA26-5A053DB745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329" y="2692274"/>
            <a:ext cx="5856150" cy="382573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1D55178-F6E9-1C04-348C-CB285A8ACF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3052" y="1123549"/>
            <a:ext cx="4309619" cy="539445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CEC35EC8-C316-EA04-D2F5-77F8FF7E1310}"/>
              </a:ext>
            </a:extLst>
          </p:cNvPr>
          <p:cNvSpPr/>
          <p:nvPr/>
        </p:nvSpPr>
        <p:spPr>
          <a:xfrm>
            <a:off x="398948" y="339993"/>
            <a:ext cx="720762" cy="774551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6B2AE9B-D6AA-3757-8121-755CB129F9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3882" y="339993"/>
            <a:ext cx="4639546" cy="203356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6330536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ADC48B44-7A5D-77C4-3749-346F08F932B3}"/>
              </a:ext>
            </a:extLst>
          </p:cNvPr>
          <p:cNvSpPr/>
          <p:nvPr/>
        </p:nvSpPr>
        <p:spPr>
          <a:xfrm>
            <a:off x="398948" y="339993"/>
            <a:ext cx="720762" cy="774551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477640F-1946-FAD3-CAE0-C0E8603A0B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015" y="1641521"/>
            <a:ext cx="4868049" cy="48764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8926EB4-76E3-44A3-666E-B63AD0A5A4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5005" y="1114544"/>
            <a:ext cx="4322233" cy="55602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3736011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0AB17998-51CC-7B70-F9BF-49B80B1A69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644" y="708025"/>
            <a:ext cx="4445599" cy="57467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9E96665-9E81-0EDC-9C72-E7C027EF79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3240" y="1461558"/>
            <a:ext cx="6286360" cy="393488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F5CB4A0E-587A-F4A5-DC48-61BD7E46C37C}"/>
              </a:ext>
            </a:extLst>
          </p:cNvPr>
          <p:cNvSpPr/>
          <p:nvPr/>
        </p:nvSpPr>
        <p:spPr>
          <a:xfrm>
            <a:off x="150885" y="320749"/>
            <a:ext cx="720762" cy="774551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9883333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B5EC8DF3-5AD4-03FA-EC71-07D676DA0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 b="1" dirty="0"/>
              <a:t>¿Qué son los IEBC y cómo acceder a ellos?</a:t>
            </a:r>
            <a:endParaRPr lang="es-CO" sz="2800" b="1" dirty="0"/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010DCFB8-B47C-C08F-2F38-052DF8B2066C}"/>
              </a:ext>
            </a:extLst>
          </p:cNvPr>
          <p:cNvGrpSpPr/>
          <p:nvPr/>
        </p:nvGrpSpPr>
        <p:grpSpPr>
          <a:xfrm>
            <a:off x="2396067" y="1805636"/>
            <a:ext cx="8073348" cy="4916897"/>
            <a:chOff x="2209800" y="1805636"/>
            <a:chExt cx="8073348" cy="4916897"/>
          </a:xfrm>
        </p:grpSpPr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3A758763-12E4-9661-CCE3-44BE69D4A0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09800" y="1805636"/>
              <a:ext cx="8073348" cy="491689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pic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48CDDDF9-7DFB-FCF2-1C1F-90A7F1C898E7}"/>
                </a:ext>
              </a:extLst>
            </p:cNvPr>
            <p:cNvSpPr/>
            <p:nvPr/>
          </p:nvSpPr>
          <p:spPr>
            <a:xfrm>
              <a:off x="6246474" y="3576320"/>
              <a:ext cx="2286000" cy="406400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B0A55852-7D8E-41A2-87CF-91D2B4D9E829}"/>
                </a:ext>
              </a:extLst>
            </p:cNvPr>
            <p:cNvSpPr txBox="1"/>
            <p:nvPr/>
          </p:nvSpPr>
          <p:spPr>
            <a:xfrm>
              <a:off x="6096000" y="1805636"/>
              <a:ext cx="1146211" cy="36933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s-CO" b="1" dirty="0">
                  <a:solidFill>
                    <a:schemeClr val="accent1">
                      <a:lumMod val="75000"/>
                    </a:schemeClr>
                  </a:solidFill>
                </a:rPr>
                <a:t>Productos</a:t>
              </a:r>
            </a:p>
          </p:txBody>
        </p:sp>
        <p:sp>
          <p:nvSpPr>
            <p:cNvPr id="9" name="Flecha abajo 8">
              <a:extLst>
                <a:ext uri="{FF2B5EF4-FFF2-40B4-BE49-F238E27FC236}">
                  <a16:creationId xmlns:a16="http://schemas.microsoft.com/office/drawing/2014/main" id="{7B199783-03B2-A5BC-A77F-7DB0284294D2}"/>
                </a:ext>
              </a:extLst>
            </p:cNvPr>
            <p:cNvSpPr/>
            <p:nvPr/>
          </p:nvSpPr>
          <p:spPr>
            <a:xfrm>
              <a:off x="6512560" y="2174968"/>
              <a:ext cx="264160" cy="202472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0" name="Flecha derecha 9">
              <a:extLst>
                <a:ext uri="{FF2B5EF4-FFF2-40B4-BE49-F238E27FC236}">
                  <a16:creationId xmlns:a16="http://schemas.microsoft.com/office/drawing/2014/main" id="{F84BC066-E526-3B3C-8436-E313F046CCB2}"/>
                </a:ext>
              </a:extLst>
            </p:cNvPr>
            <p:cNvSpPr/>
            <p:nvPr/>
          </p:nvSpPr>
          <p:spPr>
            <a:xfrm>
              <a:off x="5394960" y="3576320"/>
              <a:ext cx="851514" cy="406400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12" name="CuadroTexto 11">
            <a:extLst>
              <a:ext uri="{FF2B5EF4-FFF2-40B4-BE49-F238E27FC236}">
                <a16:creationId xmlns:a16="http://schemas.microsoft.com/office/drawing/2014/main" id="{4674503A-AAEF-F1BB-E652-721BCB98AA16}"/>
              </a:ext>
            </a:extLst>
          </p:cNvPr>
          <p:cNvSpPr txBox="1"/>
          <p:nvPr/>
        </p:nvSpPr>
        <p:spPr>
          <a:xfrm>
            <a:off x="480644" y="1198480"/>
            <a:ext cx="5132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1852122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: esquinas diagonales cortadas 3">
            <a:extLst>
              <a:ext uri="{FF2B5EF4-FFF2-40B4-BE49-F238E27FC236}">
                <a16:creationId xmlns:a16="http://schemas.microsoft.com/office/drawing/2014/main" id="{CB6EC9A4-BE8A-7790-432F-3465D495144A}"/>
              </a:ext>
            </a:extLst>
          </p:cNvPr>
          <p:cNvSpPr/>
          <p:nvPr/>
        </p:nvSpPr>
        <p:spPr>
          <a:xfrm flipH="1">
            <a:off x="495300" y="1243707"/>
            <a:ext cx="6819900" cy="2185293"/>
          </a:xfrm>
          <a:prstGeom prst="snip2DiagRect">
            <a:avLst>
              <a:gd name="adj1" fmla="val 0"/>
              <a:gd name="adj2" fmla="val 37575"/>
            </a:avLst>
          </a:prstGeom>
          <a:solidFill>
            <a:srgbClr val="418584"/>
          </a:solidFill>
          <a:ln>
            <a:solidFill>
              <a:srgbClr val="B299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51DEEBC6-412A-1E3B-720E-B19942570D9E}"/>
              </a:ext>
            </a:extLst>
          </p:cNvPr>
          <p:cNvGrpSpPr/>
          <p:nvPr/>
        </p:nvGrpSpPr>
        <p:grpSpPr>
          <a:xfrm>
            <a:off x="11203888" y="2899632"/>
            <a:ext cx="988112" cy="1623645"/>
            <a:chOff x="-24780" y="2705100"/>
            <a:chExt cx="1059874" cy="1623645"/>
          </a:xfrm>
          <a:solidFill>
            <a:srgbClr val="418584"/>
          </a:solidFill>
        </p:grpSpPr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EC355D92-2699-07D8-E936-182E0DE92C03}"/>
                </a:ext>
              </a:extLst>
            </p:cNvPr>
            <p:cNvSpPr/>
            <p:nvPr/>
          </p:nvSpPr>
          <p:spPr>
            <a:xfrm>
              <a:off x="-8260" y="2705100"/>
              <a:ext cx="1043354" cy="433754"/>
            </a:xfrm>
            <a:prstGeom prst="rect">
              <a:avLst/>
            </a:prstGeom>
            <a:grpFill/>
            <a:ln>
              <a:solidFill>
                <a:srgbClr val="B2994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2766147E-99CA-0022-CC1B-CF182C53BC59}"/>
                </a:ext>
              </a:extLst>
            </p:cNvPr>
            <p:cNvSpPr/>
            <p:nvPr/>
          </p:nvSpPr>
          <p:spPr>
            <a:xfrm>
              <a:off x="-22999" y="3300046"/>
              <a:ext cx="1043354" cy="433754"/>
            </a:xfrm>
            <a:prstGeom prst="rect">
              <a:avLst/>
            </a:prstGeom>
            <a:grpFill/>
            <a:ln>
              <a:solidFill>
                <a:srgbClr val="B2994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2D1B9A0C-01AE-2D03-006F-6BF9F44E03A4}"/>
                </a:ext>
              </a:extLst>
            </p:cNvPr>
            <p:cNvSpPr/>
            <p:nvPr/>
          </p:nvSpPr>
          <p:spPr>
            <a:xfrm>
              <a:off x="-24780" y="3894991"/>
              <a:ext cx="1043354" cy="433754"/>
            </a:xfrm>
            <a:prstGeom prst="rect">
              <a:avLst/>
            </a:prstGeom>
            <a:grpFill/>
            <a:ln>
              <a:solidFill>
                <a:srgbClr val="B2994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9" name="Google Shape;141;p22">
            <a:extLst>
              <a:ext uri="{FF2B5EF4-FFF2-40B4-BE49-F238E27FC236}">
                <a16:creationId xmlns:a16="http://schemas.microsoft.com/office/drawing/2014/main" id="{565A616D-D8AF-843C-304D-7B04BDCA274E}"/>
              </a:ext>
            </a:extLst>
          </p:cNvPr>
          <p:cNvSpPr txBox="1">
            <a:spLocks/>
          </p:cNvSpPr>
          <p:nvPr/>
        </p:nvSpPr>
        <p:spPr>
          <a:xfrm>
            <a:off x="1062548" y="1521708"/>
            <a:ext cx="5534529" cy="162041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36000" tIns="34275" rIns="36000" bIns="34275" rtlCol="0" anchor="ctr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SzPts val="1400"/>
            </a:pPr>
            <a:r>
              <a:rPr lang="es-MX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sym typeface="Work Sans Medium"/>
              </a:rPr>
              <a:t>Comparación y análisis de la medición de la deuda pública del Gobierno Nacional Central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639B0998-29A2-A9BA-4E09-F9FAFCB202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8098" y="1243706"/>
            <a:ext cx="3953752" cy="55156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Imagen 10" descr="Código QR&#10;&#10;Descripción generada automáticamente">
            <a:extLst>
              <a:ext uri="{FF2B5EF4-FFF2-40B4-BE49-F238E27FC236}">
                <a16:creationId xmlns:a16="http://schemas.microsoft.com/office/drawing/2014/main" id="{AF49B941-0D91-9990-DA75-585354EA61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791" y="3912290"/>
            <a:ext cx="1740809" cy="1867237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AE445CAB-E62A-B671-C279-81AE9D7031FA}"/>
              </a:ext>
            </a:extLst>
          </p:cNvPr>
          <p:cNvSpPr/>
          <p:nvPr/>
        </p:nvSpPr>
        <p:spPr>
          <a:xfrm>
            <a:off x="3015792" y="3898540"/>
            <a:ext cx="1740809" cy="1867237"/>
          </a:xfrm>
          <a:prstGeom prst="rect">
            <a:avLst/>
          </a:prstGeom>
          <a:noFill/>
          <a:ln w="57150">
            <a:solidFill>
              <a:srgbClr val="FF993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CD1762EF-98F0-4C5F-A979-CBAACDF6A157}"/>
              </a:ext>
            </a:extLst>
          </p:cNvPr>
          <p:cNvSpPr/>
          <p:nvPr/>
        </p:nvSpPr>
        <p:spPr>
          <a:xfrm>
            <a:off x="341786" y="386891"/>
            <a:ext cx="720762" cy="774551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4566122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A3A0716-7BA0-DA69-9B71-AA26DA8F0B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0052" y="3857961"/>
            <a:ext cx="8136000" cy="2463352"/>
          </a:xfrm>
          <a:prstGeom prst="rect">
            <a:avLst/>
          </a:prstGeom>
        </p:spPr>
      </p:pic>
      <p:cxnSp>
        <p:nvCxnSpPr>
          <p:cNvPr id="58" name="Conector recto 57">
            <a:extLst>
              <a:ext uri="{FF2B5EF4-FFF2-40B4-BE49-F238E27FC236}">
                <a16:creationId xmlns:a16="http://schemas.microsoft.com/office/drawing/2014/main" id="{FD07F021-11DB-402D-8BE5-34318AC199D1}"/>
              </a:ext>
            </a:extLst>
          </p:cNvPr>
          <p:cNvCxnSpPr>
            <a:cxnSpLocks/>
          </p:cNvCxnSpPr>
          <p:nvPr/>
        </p:nvCxnSpPr>
        <p:spPr>
          <a:xfrm>
            <a:off x="3317418" y="5880669"/>
            <a:ext cx="328321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Conector recto 56">
            <a:extLst>
              <a:ext uri="{FF2B5EF4-FFF2-40B4-BE49-F238E27FC236}">
                <a16:creationId xmlns:a16="http://schemas.microsoft.com/office/drawing/2014/main" id="{53753BB0-5D76-3B1D-7F3A-B5938BEC6CBD}"/>
              </a:ext>
            </a:extLst>
          </p:cNvPr>
          <p:cNvCxnSpPr>
            <a:cxnSpLocks/>
          </p:cNvCxnSpPr>
          <p:nvPr/>
        </p:nvCxnSpPr>
        <p:spPr>
          <a:xfrm>
            <a:off x="3313575" y="5221382"/>
            <a:ext cx="324000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uadroTexto 5">
            <a:extLst>
              <a:ext uri="{FF2B5EF4-FFF2-40B4-BE49-F238E27FC236}">
                <a16:creationId xmlns:a16="http://schemas.microsoft.com/office/drawing/2014/main" id="{C56B9358-CB6D-060E-0818-FF7B41D09E94}"/>
              </a:ext>
            </a:extLst>
          </p:cNvPr>
          <p:cNvSpPr txBox="1"/>
          <p:nvPr/>
        </p:nvSpPr>
        <p:spPr>
          <a:xfrm>
            <a:off x="341700" y="178348"/>
            <a:ext cx="115085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i="1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Endeudamiento</a:t>
            </a:r>
          </a:p>
          <a:p>
            <a:pPr algn="ctr"/>
            <a:r>
              <a:rPr lang="es-MX" sz="1200" i="1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Cifras en miles de millones de pesos</a:t>
            </a:r>
          </a:p>
        </p:txBody>
      </p:sp>
      <p:grpSp>
        <p:nvGrpSpPr>
          <p:cNvPr id="32" name="Grupo 31">
            <a:extLst>
              <a:ext uri="{FF2B5EF4-FFF2-40B4-BE49-F238E27FC236}">
                <a16:creationId xmlns:a16="http://schemas.microsoft.com/office/drawing/2014/main" id="{9CF2EF8C-20C8-E07E-E774-8AF20C1EEBD1}"/>
              </a:ext>
            </a:extLst>
          </p:cNvPr>
          <p:cNvGrpSpPr/>
          <p:nvPr/>
        </p:nvGrpSpPr>
        <p:grpSpPr>
          <a:xfrm>
            <a:off x="683221" y="865883"/>
            <a:ext cx="7607567" cy="2622940"/>
            <a:chOff x="836949" y="1077792"/>
            <a:chExt cx="8263919" cy="2927313"/>
          </a:xfrm>
        </p:grpSpPr>
        <p:pic>
          <p:nvPicPr>
            <p:cNvPr id="26" name="Imagen 25">
              <a:extLst>
                <a:ext uri="{FF2B5EF4-FFF2-40B4-BE49-F238E27FC236}">
                  <a16:creationId xmlns:a16="http://schemas.microsoft.com/office/drawing/2014/main" id="{72F53306-8BB8-4992-9CA9-C61B3AB3D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6319" y="1077792"/>
              <a:ext cx="7874988" cy="2927313"/>
            </a:xfrm>
            <a:prstGeom prst="rect">
              <a:avLst/>
            </a:prstGeom>
          </p:spPr>
        </p:pic>
        <p:grpSp>
          <p:nvGrpSpPr>
            <p:cNvPr id="31" name="Grupo 30">
              <a:extLst>
                <a:ext uri="{FF2B5EF4-FFF2-40B4-BE49-F238E27FC236}">
                  <a16:creationId xmlns:a16="http://schemas.microsoft.com/office/drawing/2014/main" id="{5CA357D4-A421-43BF-5408-E7E64B071410}"/>
                </a:ext>
              </a:extLst>
            </p:cNvPr>
            <p:cNvGrpSpPr/>
            <p:nvPr/>
          </p:nvGrpSpPr>
          <p:grpSpPr>
            <a:xfrm>
              <a:off x="836949" y="2347795"/>
              <a:ext cx="8263919" cy="1639103"/>
              <a:chOff x="836949" y="2347795"/>
              <a:chExt cx="8263919" cy="1639103"/>
            </a:xfrm>
          </p:grpSpPr>
          <p:sp>
            <p:nvSpPr>
              <p:cNvPr id="7" name="Rectángulo: esquinas redondeadas 6">
                <a:extLst>
                  <a:ext uri="{FF2B5EF4-FFF2-40B4-BE49-F238E27FC236}">
                    <a16:creationId xmlns:a16="http://schemas.microsoft.com/office/drawing/2014/main" id="{100544F2-26F5-45A2-9164-0E60DA9A59CA}"/>
                  </a:ext>
                </a:extLst>
              </p:cNvPr>
              <p:cNvSpPr/>
              <p:nvPr/>
            </p:nvSpPr>
            <p:spPr>
              <a:xfrm>
                <a:off x="836950" y="2347795"/>
                <a:ext cx="7874988" cy="288000"/>
              </a:xfrm>
              <a:prstGeom prst="roundRect">
                <a:avLst/>
              </a:prstGeom>
              <a:noFill/>
              <a:ln w="571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>
                  <a:solidFill>
                    <a:schemeClr val="accent3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14" name="Rectángulo: esquinas redondeadas 13">
                <a:extLst>
                  <a:ext uri="{FF2B5EF4-FFF2-40B4-BE49-F238E27FC236}">
                    <a16:creationId xmlns:a16="http://schemas.microsoft.com/office/drawing/2014/main" id="{9233D662-08BE-40C1-B4C5-C04C6056BF43}"/>
                  </a:ext>
                </a:extLst>
              </p:cNvPr>
              <p:cNvSpPr/>
              <p:nvPr/>
            </p:nvSpPr>
            <p:spPr>
              <a:xfrm>
                <a:off x="836949" y="3377395"/>
                <a:ext cx="7874988" cy="288000"/>
              </a:xfrm>
              <a:prstGeom prst="roundRect">
                <a:avLst/>
              </a:prstGeom>
              <a:noFill/>
              <a:ln w="5715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>
                  <a:solidFill>
                    <a:schemeClr val="accent3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15" name="Rectángulo: esquinas redondeadas 14">
                <a:extLst>
                  <a:ext uri="{FF2B5EF4-FFF2-40B4-BE49-F238E27FC236}">
                    <a16:creationId xmlns:a16="http://schemas.microsoft.com/office/drawing/2014/main" id="{1E0049CC-13BE-4884-841E-A7BE873F33BB}"/>
                  </a:ext>
                </a:extLst>
              </p:cNvPr>
              <p:cNvSpPr/>
              <p:nvPr/>
            </p:nvSpPr>
            <p:spPr>
              <a:xfrm>
                <a:off x="836949" y="3698898"/>
                <a:ext cx="7874986" cy="288000"/>
              </a:xfrm>
              <a:prstGeom prst="roundRect">
                <a:avLst/>
              </a:prstGeom>
              <a:noFill/>
              <a:ln w="5715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cxnSp>
            <p:nvCxnSpPr>
              <p:cNvPr id="16" name="Conector recto 15">
                <a:extLst>
                  <a:ext uri="{FF2B5EF4-FFF2-40B4-BE49-F238E27FC236}">
                    <a16:creationId xmlns:a16="http://schemas.microsoft.com/office/drawing/2014/main" id="{3D6BA798-FA83-4C68-96D6-FDD99ACB44C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21306" y="2476442"/>
                <a:ext cx="379562" cy="0"/>
              </a:xfrm>
              <a:prstGeom prst="line">
                <a:avLst/>
              </a:prstGeom>
              <a:ln w="38100">
                <a:solidFill>
                  <a:srgbClr val="7030A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" name="Conector recto 20">
                <a:extLst>
                  <a:ext uri="{FF2B5EF4-FFF2-40B4-BE49-F238E27FC236}">
                    <a16:creationId xmlns:a16="http://schemas.microsoft.com/office/drawing/2014/main" id="{3FF7EA83-FF68-49B3-AC4C-ABF25523A2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44221" y="3529232"/>
                <a:ext cx="356647" cy="0"/>
              </a:xfrm>
              <a:prstGeom prst="line">
                <a:avLst/>
              </a:prstGeom>
              <a:ln w="38100">
                <a:solidFill>
                  <a:srgbClr val="7030A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" name="Conector recto 17">
                <a:extLst>
                  <a:ext uri="{FF2B5EF4-FFF2-40B4-BE49-F238E27FC236}">
                    <a16:creationId xmlns:a16="http://schemas.microsoft.com/office/drawing/2014/main" id="{BF0E8F10-DAD9-4EAD-91CB-211C5ED4236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083616" y="2467816"/>
                <a:ext cx="8626" cy="1389192"/>
              </a:xfrm>
              <a:prstGeom prst="line">
                <a:avLst/>
              </a:prstGeom>
              <a:ln w="381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Conector recto de flecha 19">
                <a:extLst>
                  <a:ext uri="{FF2B5EF4-FFF2-40B4-BE49-F238E27FC236}">
                    <a16:creationId xmlns:a16="http://schemas.microsoft.com/office/drawing/2014/main" id="{289D3197-619A-43CE-867E-A690C98A98E1}"/>
                  </a:ext>
                </a:extLst>
              </p:cNvPr>
              <p:cNvCxnSpPr>
                <a:cxnSpLocks/>
                <a:endCxn id="15" idx="3"/>
              </p:cNvCxnSpPr>
              <p:nvPr/>
            </p:nvCxnSpPr>
            <p:spPr>
              <a:xfrm flipH="1">
                <a:off x="8711935" y="3834275"/>
                <a:ext cx="379562" cy="8623"/>
              </a:xfrm>
              <a:prstGeom prst="straightConnector1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9119E1A-2AB8-D580-9AF2-3A118F30273D}"/>
              </a:ext>
            </a:extLst>
          </p:cNvPr>
          <p:cNvSpPr txBox="1"/>
          <p:nvPr/>
        </p:nvSpPr>
        <p:spPr>
          <a:xfrm>
            <a:off x="9412350" y="1944012"/>
            <a:ext cx="22169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i="1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Nivel Nacional</a:t>
            </a:r>
            <a:endParaRPr lang="es-CO" sz="1600" b="1" i="1" dirty="0">
              <a:solidFill>
                <a:schemeClr val="accent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4" name="Flecha: a la derecha 33">
            <a:extLst>
              <a:ext uri="{FF2B5EF4-FFF2-40B4-BE49-F238E27FC236}">
                <a16:creationId xmlns:a16="http://schemas.microsoft.com/office/drawing/2014/main" id="{854DD7A7-39F7-7A94-AF78-D7BE398AB71A}"/>
              </a:ext>
            </a:extLst>
          </p:cNvPr>
          <p:cNvSpPr/>
          <p:nvPr/>
        </p:nvSpPr>
        <p:spPr>
          <a:xfrm flipH="1">
            <a:off x="8773098" y="1939771"/>
            <a:ext cx="451382" cy="338545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A34E51CE-E7D6-6F98-ECC9-7541D20CE781}"/>
              </a:ext>
            </a:extLst>
          </p:cNvPr>
          <p:cNvSpPr txBox="1"/>
          <p:nvPr/>
        </p:nvSpPr>
        <p:spPr>
          <a:xfrm>
            <a:off x="341700" y="4762917"/>
            <a:ext cx="22169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i="1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Administración Central Nacional</a:t>
            </a:r>
            <a:endParaRPr lang="es-CO" sz="1600" b="1" i="1" dirty="0">
              <a:solidFill>
                <a:schemeClr val="accent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6" name="Flecha: a la derecha 35">
            <a:extLst>
              <a:ext uri="{FF2B5EF4-FFF2-40B4-BE49-F238E27FC236}">
                <a16:creationId xmlns:a16="http://schemas.microsoft.com/office/drawing/2014/main" id="{E5741A28-3CB4-18EC-8F30-BCD03A412AFE}"/>
              </a:ext>
            </a:extLst>
          </p:cNvPr>
          <p:cNvSpPr/>
          <p:nvPr/>
        </p:nvSpPr>
        <p:spPr>
          <a:xfrm>
            <a:off x="2532649" y="4880119"/>
            <a:ext cx="451382" cy="338545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3" name="Rectángulo: esquinas redondeadas 52">
            <a:extLst>
              <a:ext uri="{FF2B5EF4-FFF2-40B4-BE49-F238E27FC236}">
                <a16:creationId xmlns:a16="http://schemas.microsoft.com/office/drawing/2014/main" id="{46706C3B-A58A-4CB9-D4C7-F9610B9777AC}"/>
              </a:ext>
            </a:extLst>
          </p:cNvPr>
          <p:cNvSpPr/>
          <p:nvPr/>
        </p:nvSpPr>
        <p:spPr>
          <a:xfrm>
            <a:off x="3637113" y="5089637"/>
            <a:ext cx="8136000" cy="258055"/>
          </a:xfrm>
          <a:prstGeom prst="roundRect">
            <a:avLst/>
          </a:prstGeom>
          <a:noFill/>
          <a:ln w="5715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4" name="Rectángulo: esquinas redondeadas 53">
            <a:extLst>
              <a:ext uri="{FF2B5EF4-FFF2-40B4-BE49-F238E27FC236}">
                <a16:creationId xmlns:a16="http://schemas.microsoft.com/office/drawing/2014/main" id="{21FA4902-721A-5829-779B-E0D7116674F0}"/>
              </a:ext>
            </a:extLst>
          </p:cNvPr>
          <p:cNvSpPr/>
          <p:nvPr/>
        </p:nvSpPr>
        <p:spPr>
          <a:xfrm>
            <a:off x="3645739" y="5746745"/>
            <a:ext cx="8144626" cy="258055"/>
          </a:xfrm>
          <a:prstGeom prst="roundRect">
            <a:avLst/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5" name="Rectángulo: esquinas redondeadas 54">
            <a:extLst>
              <a:ext uri="{FF2B5EF4-FFF2-40B4-BE49-F238E27FC236}">
                <a16:creationId xmlns:a16="http://schemas.microsoft.com/office/drawing/2014/main" id="{FB7528D5-7E44-73DE-A7CE-BEF08FB91099}"/>
              </a:ext>
            </a:extLst>
          </p:cNvPr>
          <p:cNvSpPr/>
          <p:nvPr/>
        </p:nvSpPr>
        <p:spPr>
          <a:xfrm>
            <a:off x="3645739" y="6034819"/>
            <a:ext cx="8153252" cy="258055"/>
          </a:xfrm>
          <a:prstGeom prst="roundRect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56" name="Conector recto 55">
            <a:extLst>
              <a:ext uri="{FF2B5EF4-FFF2-40B4-BE49-F238E27FC236}">
                <a16:creationId xmlns:a16="http://schemas.microsoft.com/office/drawing/2014/main" id="{4F2EF887-A918-8040-49BA-33C26BE31832}"/>
              </a:ext>
            </a:extLst>
          </p:cNvPr>
          <p:cNvCxnSpPr>
            <a:cxnSpLocks/>
          </p:cNvCxnSpPr>
          <p:nvPr/>
        </p:nvCxnSpPr>
        <p:spPr>
          <a:xfrm>
            <a:off x="3327936" y="5210335"/>
            <a:ext cx="0" cy="97200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ector recto de flecha 58">
            <a:extLst>
              <a:ext uri="{FF2B5EF4-FFF2-40B4-BE49-F238E27FC236}">
                <a16:creationId xmlns:a16="http://schemas.microsoft.com/office/drawing/2014/main" id="{F68D8605-D1D2-DF0A-00A9-E6968E05D6CD}"/>
              </a:ext>
            </a:extLst>
          </p:cNvPr>
          <p:cNvCxnSpPr>
            <a:cxnSpLocks/>
          </p:cNvCxnSpPr>
          <p:nvPr/>
        </p:nvCxnSpPr>
        <p:spPr>
          <a:xfrm>
            <a:off x="3313575" y="6193045"/>
            <a:ext cx="323538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id="{28C7F002-1F44-5B6B-6DD6-B8A5CEFDE200}"/>
              </a:ext>
            </a:extLst>
          </p:cNvPr>
          <p:cNvSpPr/>
          <p:nvPr/>
        </p:nvSpPr>
        <p:spPr>
          <a:xfrm>
            <a:off x="376185" y="342465"/>
            <a:ext cx="631324" cy="774551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4216812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:a16="http://schemas.microsoft.com/office/drawing/2014/main" id="{C97A1B2C-DDAE-ADC4-6B54-277385BF8228}"/>
              </a:ext>
            </a:extLst>
          </p:cNvPr>
          <p:cNvGrpSpPr/>
          <p:nvPr/>
        </p:nvGrpSpPr>
        <p:grpSpPr>
          <a:xfrm>
            <a:off x="-24780" y="2705100"/>
            <a:ext cx="1059874" cy="1623645"/>
            <a:chOff x="-24780" y="2705100"/>
            <a:chExt cx="1059874" cy="1623645"/>
          </a:xfrm>
          <a:solidFill>
            <a:srgbClr val="418584"/>
          </a:solidFill>
        </p:grpSpPr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603AE44E-D58B-1FAE-6596-CEABBDADDC7F}"/>
                </a:ext>
              </a:extLst>
            </p:cNvPr>
            <p:cNvSpPr/>
            <p:nvPr/>
          </p:nvSpPr>
          <p:spPr>
            <a:xfrm>
              <a:off x="-8260" y="2705100"/>
              <a:ext cx="1043354" cy="433754"/>
            </a:xfrm>
            <a:prstGeom prst="rect">
              <a:avLst/>
            </a:prstGeom>
            <a:grpFill/>
            <a:ln>
              <a:solidFill>
                <a:srgbClr val="B2994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31A57B81-4A19-B492-2806-72B0C87F958D}"/>
                </a:ext>
              </a:extLst>
            </p:cNvPr>
            <p:cNvSpPr/>
            <p:nvPr/>
          </p:nvSpPr>
          <p:spPr>
            <a:xfrm>
              <a:off x="-22999" y="3300046"/>
              <a:ext cx="1043354" cy="433754"/>
            </a:xfrm>
            <a:prstGeom prst="rect">
              <a:avLst/>
            </a:prstGeom>
            <a:grpFill/>
            <a:ln>
              <a:solidFill>
                <a:srgbClr val="B2994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1D0641DF-0168-B48F-7ABA-122819D12593}"/>
                </a:ext>
              </a:extLst>
            </p:cNvPr>
            <p:cNvSpPr/>
            <p:nvPr/>
          </p:nvSpPr>
          <p:spPr>
            <a:xfrm>
              <a:off x="-24780" y="3894991"/>
              <a:ext cx="1043354" cy="433754"/>
            </a:xfrm>
            <a:prstGeom prst="rect">
              <a:avLst/>
            </a:prstGeom>
            <a:grpFill/>
            <a:ln>
              <a:solidFill>
                <a:srgbClr val="B2994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9" name="Rectángulo: esquinas diagonales cortadas 8">
            <a:extLst>
              <a:ext uri="{FF2B5EF4-FFF2-40B4-BE49-F238E27FC236}">
                <a16:creationId xmlns:a16="http://schemas.microsoft.com/office/drawing/2014/main" id="{56B6DAC0-A751-548C-ABF1-D8BAC7610B42}"/>
              </a:ext>
            </a:extLst>
          </p:cNvPr>
          <p:cNvSpPr/>
          <p:nvPr/>
        </p:nvSpPr>
        <p:spPr>
          <a:xfrm>
            <a:off x="4876800" y="961853"/>
            <a:ext cx="7315200" cy="2467147"/>
          </a:xfrm>
          <a:prstGeom prst="snip2DiagRect">
            <a:avLst>
              <a:gd name="adj1" fmla="val 0"/>
              <a:gd name="adj2" fmla="val 37575"/>
            </a:avLst>
          </a:prstGeom>
          <a:solidFill>
            <a:srgbClr val="418584"/>
          </a:solidFill>
          <a:ln>
            <a:solidFill>
              <a:srgbClr val="B299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" name="Google Shape;141;p22">
            <a:extLst>
              <a:ext uri="{FF2B5EF4-FFF2-40B4-BE49-F238E27FC236}">
                <a16:creationId xmlns:a16="http://schemas.microsoft.com/office/drawing/2014/main" id="{DD62EF45-E9E5-64D4-762D-9158A57E1A5D}"/>
              </a:ext>
            </a:extLst>
          </p:cNvPr>
          <p:cNvSpPr txBox="1">
            <a:spLocks/>
          </p:cNvSpPr>
          <p:nvPr/>
        </p:nvSpPr>
        <p:spPr>
          <a:xfrm>
            <a:off x="5191022" y="1334143"/>
            <a:ext cx="6686756" cy="139881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36000" tIns="34275" rIns="36000" bIns="34275" rtlCol="0" anchor="ctr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SzPts val="1400"/>
            </a:pPr>
            <a:r>
              <a:rPr lang="es-ES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sym typeface="Work Sans Medium"/>
              </a:rPr>
              <a:t>Cifras comparativas de la Situación Financiera y los Resultados de los países de la OCDE y de América Latina con Colombia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93C2682E-18A4-3C6B-A0F8-00D97CB6F6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011" y="1187374"/>
            <a:ext cx="4152491" cy="53567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Imagen 11" descr="Código QR&#10;&#10;Descripción generada automáticamente">
            <a:extLst>
              <a:ext uri="{FF2B5EF4-FFF2-40B4-BE49-F238E27FC236}">
                <a16:creationId xmlns:a16="http://schemas.microsoft.com/office/drawing/2014/main" id="{33FF99D0-F46E-A016-0FD9-E3CC4F2EBA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969" y="3865731"/>
            <a:ext cx="2074256" cy="2074256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841E8636-20C7-2C84-16C8-80C8C92CE59F}"/>
              </a:ext>
            </a:extLst>
          </p:cNvPr>
          <p:cNvSpPr/>
          <p:nvPr/>
        </p:nvSpPr>
        <p:spPr>
          <a:xfrm>
            <a:off x="7741619" y="3894991"/>
            <a:ext cx="2074255" cy="2068635"/>
          </a:xfrm>
          <a:prstGeom prst="rect">
            <a:avLst/>
          </a:prstGeom>
          <a:noFill/>
          <a:ln w="57150">
            <a:solidFill>
              <a:srgbClr val="FF993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75F3282B-2A08-23BC-0A79-01776F8367A6}"/>
              </a:ext>
            </a:extLst>
          </p:cNvPr>
          <p:cNvSpPr/>
          <p:nvPr/>
        </p:nvSpPr>
        <p:spPr>
          <a:xfrm>
            <a:off x="314332" y="412823"/>
            <a:ext cx="720762" cy="774551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917079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: esquinas diagonales redondeadas 4">
            <a:extLst>
              <a:ext uri="{FF2B5EF4-FFF2-40B4-BE49-F238E27FC236}">
                <a16:creationId xmlns:a16="http://schemas.microsoft.com/office/drawing/2014/main" id="{EA71D490-66AA-049E-6FF7-F328BC73AAFD}"/>
              </a:ext>
            </a:extLst>
          </p:cNvPr>
          <p:cNvSpPr/>
          <p:nvPr/>
        </p:nvSpPr>
        <p:spPr>
          <a:xfrm>
            <a:off x="429765" y="5543266"/>
            <a:ext cx="3439920" cy="936000"/>
          </a:xfrm>
          <a:prstGeom prst="round2DiagRect">
            <a:avLst>
              <a:gd name="adj1" fmla="val 40805"/>
              <a:gd name="adj2" fmla="val 0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sz="1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EAA3AB6-2D9A-E59B-7571-E835685562CF}"/>
              </a:ext>
            </a:extLst>
          </p:cNvPr>
          <p:cNvSpPr txBox="1"/>
          <p:nvPr/>
        </p:nvSpPr>
        <p:spPr>
          <a:xfrm>
            <a:off x="1315321" y="5878423"/>
            <a:ext cx="17475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>
                <a:latin typeface="Verdana" panose="020B0604030504040204" pitchFamily="34" charset="0"/>
                <a:ea typeface="Verdana" panose="020B0604030504040204" pitchFamily="34" charset="0"/>
              </a:rPr>
              <a:t>2022</a:t>
            </a:r>
            <a:r>
              <a:rPr lang="es-ES" sz="1400" dirty="0">
                <a:latin typeface="Verdana" panose="020B0604030504040204" pitchFamily="34" charset="0"/>
                <a:ea typeface="Verdana" panose="020B0604030504040204" pitchFamily="34" charset="0"/>
              </a:rPr>
              <a:t>   $190.228</a:t>
            </a:r>
            <a:endParaRPr lang="es-CO" sz="14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s-CO" sz="1400" b="1" dirty="0">
                <a:latin typeface="Verdana" panose="020B0604030504040204" pitchFamily="34" charset="0"/>
                <a:ea typeface="Verdana" panose="020B0604030504040204" pitchFamily="34" charset="0"/>
              </a:rPr>
              <a:t>2021</a:t>
            </a:r>
            <a:r>
              <a:rPr lang="es-CO" sz="1400" dirty="0">
                <a:latin typeface="Verdana" panose="020B0604030504040204" pitchFamily="34" charset="0"/>
                <a:ea typeface="Verdana" panose="020B0604030504040204" pitchFamily="34" charset="0"/>
              </a:rPr>
              <a:t>   $181.317</a:t>
            </a:r>
            <a:endParaRPr lang="es-ES" sz="1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C3CB497-FCEE-BFEC-85C0-40F2168C44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245" y="5820804"/>
            <a:ext cx="468000" cy="468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7D9305BD-F598-6A3E-3667-BBAFCA16B1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9" t="29275" r="11005" b="28841"/>
          <a:stretch/>
        </p:blipFill>
        <p:spPr>
          <a:xfrm>
            <a:off x="634864" y="6032664"/>
            <a:ext cx="543055" cy="3600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57628319-FA26-4FA8-A7EA-81FCF132D7D1}"/>
              </a:ext>
            </a:extLst>
          </p:cNvPr>
          <p:cNvSpPr txBox="1"/>
          <p:nvPr/>
        </p:nvSpPr>
        <p:spPr>
          <a:xfrm>
            <a:off x="566120" y="5654656"/>
            <a:ext cx="1594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latin typeface="Verdana" panose="020B0604030504040204" pitchFamily="34" charset="0"/>
                <a:ea typeface="Verdana" panose="020B0604030504040204" pitchFamily="34" charset="0"/>
              </a:rPr>
              <a:t>Activos</a:t>
            </a:r>
            <a:endParaRPr lang="es-CO" sz="14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Rectángulo: esquinas diagonales redondeadas 9">
            <a:extLst>
              <a:ext uri="{FF2B5EF4-FFF2-40B4-BE49-F238E27FC236}">
                <a16:creationId xmlns:a16="http://schemas.microsoft.com/office/drawing/2014/main" id="{5DA90DF3-A0B9-9432-888B-5F3A032A7466}"/>
              </a:ext>
            </a:extLst>
          </p:cNvPr>
          <p:cNvSpPr/>
          <p:nvPr/>
        </p:nvSpPr>
        <p:spPr>
          <a:xfrm>
            <a:off x="4367439" y="5543266"/>
            <a:ext cx="3439920" cy="936000"/>
          </a:xfrm>
          <a:prstGeom prst="round2DiagRect">
            <a:avLst>
              <a:gd name="adj1" fmla="val 40805"/>
              <a:gd name="adj2" fmla="val 0"/>
            </a:avLst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sz="14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DB299244-F5BA-1599-6CE4-E5CF6EE2B5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130" y="5822893"/>
            <a:ext cx="468000" cy="468000"/>
          </a:xfrm>
          <a:prstGeom prst="rect">
            <a:avLst/>
          </a:prstGeom>
          <a:scene3d>
            <a:camera prst="orthographicFront">
              <a:rot lat="0" lon="0" rev="10800000"/>
            </a:camera>
            <a:lightRig rig="threePt" dir="t"/>
          </a:scene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E4EE6C72-EFC0-10D0-87C2-359714F0B876}"/>
              </a:ext>
            </a:extLst>
          </p:cNvPr>
          <p:cNvSpPr txBox="1"/>
          <p:nvPr/>
        </p:nvSpPr>
        <p:spPr>
          <a:xfrm>
            <a:off x="5339901" y="5886727"/>
            <a:ext cx="17475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>
                <a:latin typeface="Verdana" panose="020B0604030504040204" pitchFamily="34" charset="0"/>
                <a:ea typeface="Verdana" panose="020B0604030504040204" pitchFamily="34" charset="0"/>
              </a:rPr>
              <a:t>2022</a:t>
            </a:r>
            <a:r>
              <a:rPr lang="es-ES" sz="1400" dirty="0">
                <a:latin typeface="Verdana" panose="020B0604030504040204" pitchFamily="34" charset="0"/>
                <a:ea typeface="Verdana" panose="020B0604030504040204" pitchFamily="34" charset="0"/>
              </a:rPr>
              <a:t>   $414.810</a:t>
            </a:r>
            <a:endParaRPr lang="es-CO" sz="14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s-CO" sz="1400" b="1" dirty="0">
                <a:latin typeface="Verdana" panose="020B0604030504040204" pitchFamily="34" charset="0"/>
                <a:ea typeface="Verdana" panose="020B0604030504040204" pitchFamily="34" charset="0"/>
              </a:rPr>
              <a:t>2021</a:t>
            </a:r>
            <a:r>
              <a:rPr lang="es-CO" sz="1400" dirty="0">
                <a:latin typeface="Verdana" panose="020B0604030504040204" pitchFamily="34" charset="0"/>
                <a:ea typeface="Verdana" panose="020B0604030504040204" pitchFamily="34" charset="0"/>
              </a:rPr>
              <a:t>   $434.470</a:t>
            </a:r>
            <a:endParaRPr lang="es-ES" sz="1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9A033D50-01FE-8A4E-C95D-1960E01FED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9" t="29275" r="11005" b="28841"/>
          <a:stretch/>
        </p:blipFill>
        <p:spPr>
          <a:xfrm>
            <a:off x="4588104" y="6041643"/>
            <a:ext cx="543055" cy="360000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FA8647D6-1FFF-D232-93E9-84EEB3945639}"/>
              </a:ext>
            </a:extLst>
          </p:cNvPr>
          <p:cNvSpPr txBox="1"/>
          <p:nvPr/>
        </p:nvSpPr>
        <p:spPr>
          <a:xfrm>
            <a:off x="4527498" y="5679326"/>
            <a:ext cx="13222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latin typeface="Verdana" panose="020B0604030504040204" pitchFamily="34" charset="0"/>
                <a:ea typeface="Verdana" panose="020B0604030504040204" pitchFamily="34" charset="0"/>
              </a:rPr>
              <a:t>Pasivos</a:t>
            </a:r>
            <a:endParaRPr lang="es-CO" sz="14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5" name="Rectángulo: esquinas diagonales redondeadas 14">
            <a:extLst>
              <a:ext uri="{FF2B5EF4-FFF2-40B4-BE49-F238E27FC236}">
                <a16:creationId xmlns:a16="http://schemas.microsoft.com/office/drawing/2014/main" id="{90B5CB87-F0BD-A941-4DB8-C03D0BB9AE3E}"/>
              </a:ext>
            </a:extLst>
          </p:cNvPr>
          <p:cNvSpPr/>
          <p:nvPr/>
        </p:nvSpPr>
        <p:spPr>
          <a:xfrm>
            <a:off x="8281210" y="5543266"/>
            <a:ext cx="3439920" cy="936000"/>
          </a:xfrm>
          <a:prstGeom prst="round2DiagRect">
            <a:avLst>
              <a:gd name="adj1" fmla="val 40805"/>
              <a:gd name="adj2" fmla="val 0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sz="14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2FFD7A4A-B649-C662-CC21-E8B9545F04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6391" y="5820804"/>
            <a:ext cx="468000" cy="468000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5EB9DF50-D725-3AAC-9688-CBF9325C4394}"/>
              </a:ext>
            </a:extLst>
          </p:cNvPr>
          <p:cNvSpPr txBox="1"/>
          <p:nvPr/>
        </p:nvSpPr>
        <p:spPr>
          <a:xfrm>
            <a:off x="9227044" y="5867493"/>
            <a:ext cx="18293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>
                <a:latin typeface="Verdana" panose="020B0604030504040204" pitchFamily="34" charset="0"/>
                <a:ea typeface="Verdana" panose="020B0604030504040204" pitchFamily="34" charset="0"/>
              </a:rPr>
              <a:t>2022</a:t>
            </a:r>
            <a:r>
              <a:rPr lang="es-ES" sz="1400" dirty="0">
                <a:latin typeface="Verdana" panose="020B0604030504040204" pitchFamily="34" charset="0"/>
                <a:ea typeface="Verdana" panose="020B0604030504040204" pitchFamily="34" charset="0"/>
              </a:rPr>
              <a:t>   </a:t>
            </a:r>
            <a:r>
              <a:rPr lang="es-ES" sz="14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-$224.582</a:t>
            </a:r>
            <a:endParaRPr lang="es-CO" sz="14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s-CO" sz="1400" b="1" dirty="0">
                <a:latin typeface="Verdana" panose="020B0604030504040204" pitchFamily="34" charset="0"/>
                <a:ea typeface="Verdana" panose="020B0604030504040204" pitchFamily="34" charset="0"/>
              </a:rPr>
              <a:t>2021</a:t>
            </a:r>
            <a:r>
              <a:rPr lang="es-CO" sz="1400" dirty="0">
                <a:latin typeface="Verdana" panose="020B0604030504040204" pitchFamily="34" charset="0"/>
                <a:ea typeface="Verdana" panose="020B0604030504040204" pitchFamily="34" charset="0"/>
              </a:rPr>
              <a:t>   </a:t>
            </a:r>
            <a:r>
              <a:rPr lang="es-CO" sz="14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-$253.153</a:t>
            </a:r>
            <a:endParaRPr lang="es-ES" sz="14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A97BA2BE-D45A-804D-E688-6D715BCC4A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9" t="29275" r="11005" b="28841"/>
          <a:stretch/>
        </p:blipFill>
        <p:spPr>
          <a:xfrm>
            <a:off x="8532709" y="5987103"/>
            <a:ext cx="543055" cy="360000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D7D98FF8-56D1-A5D1-3107-B4CBB7584688}"/>
              </a:ext>
            </a:extLst>
          </p:cNvPr>
          <p:cNvSpPr txBox="1"/>
          <p:nvPr/>
        </p:nvSpPr>
        <p:spPr>
          <a:xfrm>
            <a:off x="8528804" y="5654656"/>
            <a:ext cx="18293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latin typeface="Verdana" panose="020B0604030504040204" pitchFamily="34" charset="0"/>
                <a:ea typeface="Verdana" panose="020B0604030504040204" pitchFamily="34" charset="0"/>
              </a:rPr>
              <a:t>Patrimonio</a:t>
            </a:r>
            <a:endParaRPr lang="es-CO" sz="14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0" name="Google Shape;141;p22">
            <a:extLst>
              <a:ext uri="{FF2B5EF4-FFF2-40B4-BE49-F238E27FC236}">
                <a16:creationId xmlns:a16="http://schemas.microsoft.com/office/drawing/2014/main" id="{803096AB-7F50-BF5A-450A-B013A6CE1A10}"/>
              </a:ext>
            </a:extLst>
          </p:cNvPr>
          <p:cNvSpPr txBox="1">
            <a:spLocks/>
          </p:cNvSpPr>
          <p:nvPr/>
        </p:nvSpPr>
        <p:spPr>
          <a:xfrm>
            <a:off x="317379" y="308923"/>
            <a:ext cx="6515182" cy="107465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36000" tIns="34275" rIns="36000" bIns="3427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SzPts val="1400"/>
            </a:pPr>
            <a:r>
              <a:rPr lang="es-ES" sz="2000" b="1" dirty="0">
                <a:solidFill>
                  <a:srgbClr val="096634"/>
                </a:solidFill>
                <a:latin typeface="Verdana" panose="020B0604030504040204" pitchFamily="34" charset="0"/>
                <a:ea typeface="Verdana" panose="020B0604030504040204" pitchFamily="34" charset="0"/>
                <a:sym typeface="Work Sans Medium"/>
              </a:rPr>
              <a:t>Cifras comparativas de la Situación Financiera y los Resultados de los países de América Latina con Colombia</a:t>
            </a: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36953CD6-5B49-5DC4-2F0D-F7CEE42AE1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526" y="1423253"/>
            <a:ext cx="3683676" cy="4030848"/>
          </a:xfrm>
          <a:prstGeom prst="rect">
            <a:avLst/>
          </a:prstGeom>
        </p:spPr>
      </p:pic>
      <p:grpSp>
        <p:nvGrpSpPr>
          <p:cNvPr id="22" name="Grupo 21">
            <a:extLst>
              <a:ext uri="{FF2B5EF4-FFF2-40B4-BE49-F238E27FC236}">
                <a16:creationId xmlns:a16="http://schemas.microsoft.com/office/drawing/2014/main" id="{D25B2A94-2E75-9363-3722-052BCD155851}"/>
              </a:ext>
            </a:extLst>
          </p:cNvPr>
          <p:cNvGrpSpPr/>
          <p:nvPr/>
        </p:nvGrpSpPr>
        <p:grpSpPr>
          <a:xfrm>
            <a:off x="4142241" y="1479415"/>
            <a:ext cx="3708000" cy="3888000"/>
            <a:chOff x="3904784" y="1252985"/>
            <a:chExt cx="4345405" cy="4060800"/>
          </a:xfrm>
        </p:grpSpPr>
        <p:pic>
          <p:nvPicPr>
            <p:cNvPr id="23" name="Imagen 22">
              <a:extLst>
                <a:ext uri="{FF2B5EF4-FFF2-40B4-BE49-F238E27FC236}">
                  <a16:creationId xmlns:a16="http://schemas.microsoft.com/office/drawing/2014/main" id="{5678FC4D-34EB-CE76-D16B-DFD1C5A819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30841"/>
            <a:stretch/>
          </p:blipFill>
          <p:spPr>
            <a:xfrm>
              <a:off x="3957129" y="1252985"/>
              <a:ext cx="4293060" cy="4060800"/>
            </a:xfrm>
            <a:prstGeom prst="rect">
              <a:avLst/>
            </a:prstGeom>
          </p:spPr>
        </p:pic>
        <p:sp>
          <p:nvSpPr>
            <p:cNvPr id="24" name="Rectángulo: esquinas redondeadas 23">
              <a:extLst>
                <a:ext uri="{FF2B5EF4-FFF2-40B4-BE49-F238E27FC236}">
                  <a16:creationId xmlns:a16="http://schemas.microsoft.com/office/drawing/2014/main" id="{DDD883FC-267E-0608-5DE8-9AF35E5F0CF4}"/>
                </a:ext>
              </a:extLst>
            </p:cNvPr>
            <p:cNvSpPr/>
            <p:nvPr/>
          </p:nvSpPr>
          <p:spPr>
            <a:xfrm>
              <a:off x="3904784" y="1900223"/>
              <a:ext cx="2383083" cy="358130"/>
            </a:xfrm>
            <a:prstGeom prst="roundRect">
              <a:avLst/>
            </a:prstGeom>
            <a:solidFill>
              <a:srgbClr val="FFFF00">
                <a:alpha val="20000"/>
              </a:srgb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25" name="CuadroTexto 24">
            <a:extLst>
              <a:ext uri="{FF2B5EF4-FFF2-40B4-BE49-F238E27FC236}">
                <a16:creationId xmlns:a16="http://schemas.microsoft.com/office/drawing/2014/main" id="{EA8B8B3C-D666-17B5-8714-851B12CA4004}"/>
              </a:ext>
            </a:extLst>
          </p:cNvPr>
          <p:cNvSpPr txBox="1"/>
          <p:nvPr/>
        </p:nvSpPr>
        <p:spPr>
          <a:xfrm>
            <a:off x="2553523" y="6568431"/>
            <a:ext cx="693010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800" dirty="0">
                <a:latin typeface="Verdana" panose="020B0604030504040204" pitchFamily="34" charset="0"/>
                <a:ea typeface="Verdana" panose="020B0604030504040204" pitchFamily="34" charset="0"/>
              </a:rPr>
              <a:t>Cifras en millones de USD – Elaboradas a partir de la información contable obtenida en las páginas web de cada uno de los países</a:t>
            </a:r>
            <a:endParaRPr lang="es-CO" sz="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26" name="Grupo 25">
            <a:extLst>
              <a:ext uri="{FF2B5EF4-FFF2-40B4-BE49-F238E27FC236}">
                <a16:creationId xmlns:a16="http://schemas.microsoft.com/office/drawing/2014/main" id="{873C0A7F-A30D-1D6B-B25A-19B50015B581}"/>
              </a:ext>
            </a:extLst>
          </p:cNvPr>
          <p:cNvGrpSpPr/>
          <p:nvPr/>
        </p:nvGrpSpPr>
        <p:grpSpPr>
          <a:xfrm>
            <a:off x="8120870" y="1479415"/>
            <a:ext cx="3708000" cy="3888000"/>
            <a:chOff x="8073245" y="1327015"/>
            <a:chExt cx="3708000" cy="3888000"/>
          </a:xfrm>
        </p:grpSpPr>
        <p:grpSp>
          <p:nvGrpSpPr>
            <p:cNvPr id="27" name="Grupo 26">
              <a:extLst>
                <a:ext uri="{FF2B5EF4-FFF2-40B4-BE49-F238E27FC236}">
                  <a16:creationId xmlns:a16="http://schemas.microsoft.com/office/drawing/2014/main" id="{73670B92-637C-2E42-9128-5C57C0F52962}"/>
                </a:ext>
              </a:extLst>
            </p:cNvPr>
            <p:cNvGrpSpPr/>
            <p:nvPr/>
          </p:nvGrpSpPr>
          <p:grpSpPr>
            <a:xfrm>
              <a:off x="8280657" y="1608968"/>
              <a:ext cx="747479" cy="286238"/>
              <a:chOff x="7836776" y="980397"/>
              <a:chExt cx="813805" cy="286238"/>
            </a:xfrm>
          </p:grpSpPr>
          <p:pic>
            <p:nvPicPr>
              <p:cNvPr id="31" name="Imagen 30">
                <a:extLst>
                  <a:ext uri="{FF2B5EF4-FFF2-40B4-BE49-F238E27FC236}">
                    <a16:creationId xmlns:a16="http://schemas.microsoft.com/office/drawing/2014/main" id="{A7A49A2F-8663-2102-A8C6-C8E76CB68CD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53594" t="9083" r="40623" b="85610"/>
              <a:stretch/>
            </p:blipFill>
            <p:spPr>
              <a:xfrm>
                <a:off x="8280964" y="1006020"/>
                <a:ext cx="369617" cy="221940"/>
              </a:xfrm>
              <a:prstGeom prst="rect">
                <a:avLst/>
              </a:prstGeom>
            </p:spPr>
          </p:pic>
          <p:pic>
            <p:nvPicPr>
              <p:cNvPr id="32" name="Imagen 31">
                <a:extLst>
                  <a:ext uri="{FF2B5EF4-FFF2-40B4-BE49-F238E27FC236}">
                    <a16:creationId xmlns:a16="http://schemas.microsoft.com/office/drawing/2014/main" id="{EFC7C301-1140-3D26-7587-647A9ABAFA2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40503" t="8556" r="53030" b="84599"/>
              <a:stretch/>
            </p:blipFill>
            <p:spPr>
              <a:xfrm>
                <a:off x="7836776" y="980397"/>
                <a:ext cx="413413" cy="286238"/>
              </a:xfrm>
              <a:prstGeom prst="rect">
                <a:avLst/>
              </a:prstGeom>
            </p:spPr>
          </p:pic>
        </p:grpSp>
        <p:pic>
          <p:nvPicPr>
            <p:cNvPr id="28" name="Imagen 27">
              <a:extLst>
                <a:ext uri="{FF2B5EF4-FFF2-40B4-BE49-F238E27FC236}">
                  <a16:creationId xmlns:a16="http://schemas.microsoft.com/office/drawing/2014/main" id="{DCF1F43C-E378-007C-8ED1-663F2C3B91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5840" r="23004" b="2308"/>
            <a:stretch/>
          </p:blipFill>
          <p:spPr>
            <a:xfrm>
              <a:off x="8973403" y="1327015"/>
              <a:ext cx="2807842" cy="3831700"/>
            </a:xfrm>
            <a:prstGeom prst="rect">
              <a:avLst/>
            </a:prstGeom>
          </p:spPr>
        </p:pic>
        <p:pic>
          <p:nvPicPr>
            <p:cNvPr id="29" name="Imagen 28">
              <a:extLst>
                <a:ext uri="{FF2B5EF4-FFF2-40B4-BE49-F238E27FC236}">
                  <a16:creationId xmlns:a16="http://schemas.microsoft.com/office/drawing/2014/main" id="{889F06B5-8D7A-20C7-0587-AB1EAC9116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0503" t="17340" r="40178" b="2428"/>
            <a:stretch/>
          </p:blipFill>
          <p:spPr>
            <a:xfrm>
              <a:off x="8280660" y="1986249"/>
              <a:ext cx="1085418" cy="3228766"/>
            </a:xfrm>
            <a:prstGeom prst="rect">
              <a:avLst/>
            </a:prstGeom>
          </p:spPr>
        </p:pic>
        <p:sp>
          <p:nvSpPr>
            <p:cNvPr id="30" name="Rectángulo: esquinas redondeadas 29">
              <a:extLst>
                <a:ext uri="{FF2B5EF4-FFF2-40B4-BE49-F238E27FC236}">
                  <a16:creationId xmlns:a16="http://schemas.microsoft.com/office/drawing/2014/main" id="{B9F40258-8ABD-CB19-9347-0325B7E3E4F2}"/>
                </a:ext>
              </a:extLst>
            </p:cNvPr>
            <p:cNvSpPr/>
            <p:nvPr/>
          </p:nvSpPr>
          <p:spPr>
            <a:xfrm>
              <a:off x="8073245" y="2330848"/>
              <a:ext cx="3152260" cy="344647"/>
            </a:xfrm>
            <a:prstGeom prst="roundRect">
              <a:avLst/>
            </a:prstGeom>
            <a:solidFill>
              <a:srgbClr val="FFFF00">
                <a:alpha val="20000"/>
              </a:srgb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2" name="Rectángulo 1">
            <a:extLst>
              <a:ext uri="{FF2B5EF4-FFF2-40B4-BE49-F238E27FC236}">
                <a16:creationId xmlns:a16="http://schemas.microsoft.com/office/drawing/2014/main" id="{9A33B05D-B5A5-1F1B-6B65-61B6D465CED3}"/>
              </a:ext>
            </a:extLst>
          </p:cNvPr>
          <p:cNvSpPr/>
          <p:nvPr/>
        </p:nvSpPr>
        <p:spPr>
          <a:xfrm>
            <a:off x="317379" y="114125"/>
            <a:ext cx="605941" cy="529218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6523462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: esquinas diagonales redondeadas 4">
            <a:extLst>
              <a:ext uri="{FF2B5EF4-FFF2-40B4-BE49-F238E27FC236}">
                <a16:creationId xmlns:a16="http://schemas.microsoft.com/office/drawing/2014/main" id="{54CCE565-BF1D-5080-5E09-39957760342D}"/>
              </a:ext>
            </a:extLst>
          </p:cNvPr>
          <p:cNvSpPr/>
          <p:nvPr/>
        </p:nvSpPr>
        <p:spPr>
          <a:xfrm>
            <a:off x="496440" y="5301053"/>
            <a:ext cx="3439920" cy="936000"/>
          </a:xfrm>
          <a:prstGeom prst="round2DiagRect">
            <a:avLst>
              <a:gd name="adj1" fmla="val 40805"/>
              <a:gd name="adj2" fmla="val 0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0462C18-11B9-1333-08E7-6B30A53A2B60}"/>
              </a:ext>
            </a:extLst>
          </p:cNvPr>
          <p:cNvSpPr txBox="1"/>
          <p:nvPr/>
        </p:nvSpPr>
        <p:spPr>
          <a:xfrm>
            <a:off x="1389994" y="5636211"/>
            <a:ext cx="17475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>
                <a:latin typeface="Verdana" panose="020B0604030504040204" pitchFamily="34" charset="0"/>
                <a:ea typeface="Verdana" panose="020B0604030504040204" pitchFamily="34" charset="0"/>
              </a:rPr>
              <a:t>2022</a:t>
            </a:r>
            <a:r>
              <a:rPr lang="es-ES" sz="1400" dirty="0">
                <a:latin typeface="Verdana" panose="020B0604030504040204" pitchFamily="34" charset="0"/>
                <a:ea typeface="Verdana" panose="020B0604030504040204" pitchFamily="34" charset="0"/>
              </a:rPr>
              <a:t>   $190.228</a:t>
            </a:r>
            <a:endParaRPr lang="es-CO" sz="14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s-CO" sz="1400" b="1" dirty="0">
                <a:latin typeface="Verdana" panose="020B0604030504040204" pitchFamily="34" charset="0"/>
                <a:ea typeface="Verdana" panose="020B0604030504040204" pitchFamily="34" charset="0"/>
              </a:rPr>
              <a:t>2021</a:t>
            </a:r>
            <a:r>
              <a:rPr lang="es-CO" sz="1400" dirty="0">
                <a:latin typeface="Verdana" panose="020B0604030504040204" pitchFamily="34" charset="0"/>
                <a:ea typeface="Verdana" panose="020B0604030504040204" pitchFamily="34" charset="0"/>
              </a:rPr>
              <a:t>   $181.317</a:t>
            </a:r>
            <a:endParaRPr lang="es-ES" sz="1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E047DE1-BAC9-E3D0-E42A-BDE904B77B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920" y="5578592"/>
            <a:ext cx="468000" cy="468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57736E8-7D9A-7C77-1394-68FAB673D6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9" t="29275" r="11005" b="28841"/>
          <a:stretch/>
        </p:blipFill>
        <p:spPr>
          <a:xfrm>
            <a:off x="701539" y="5790452"/>
            <a:ext cx="543055" cy="3600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06A8D027-0C4E-17E5-6B52-0A83E445CA20}"/>
              </a:ext>
            </a:extLst>
          </p:cNvPr>
          <p:cNvSpPr txBox="1"/>
          <p:nvPr/>
        </p:nvSpPr>
        <p:spPr>
          <a:xfrm>
            <a:off x="630933" y="5376733"/>
            <a:ext cx="1153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latin typeface="Verdana" panose="020B0604030504040204" pitchFamily="34" charset="0"/>
                <a:ea typeface="Verdana" panose="020B0604030504040204" pitchFamily="34" charset="0"/>
              </a:rPr>
              <a:t>Activos</a:t>
            </a:r>
            <a:endParaRPr lang="es-CO" sz="14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Rectángulo: esquinas diagonales redondeadas 9">
            <a:extLst>
              <a:ext uri="{FF2B5EF4-FFF2-40B4-BE49-F238E27FC236}">
                <a16:creationId xmlns:a16="http://schemas.microsoft.com/office/drawing/2014/main" id="{334988CF-723C-60E8-F6F5-0474BAA927DC}"/>
              </a:ext>
            </a:extLst>
          </p:cNvPr>
          <p:cNvSpPr/>
          <p:nvPr/>
        </p:nvSpPr>
        <p:spPr>
          <a:xfrm>
            <a:off x="4322101" y="5233386"/>
            <a:ext cx="3439920" cy="936000"/>
          </a:xfrm>
          <a:prstGeom prst="round2DiagRect">
            <a:avLst>
              <a:gd name="adj1" fmla="val 40805"/>
              <a:gd name="adj2" fmla="val 0"/>
            </a:avLst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18782FF7-1738-F4E1-9F54-18DF479880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266" y="5580681"/>
            <a:ext cx="468000" cy="468000"/>
          </a:xfrm>
          <a:prstGeom prst="rect">
            <a:avLst/>
          </a:prstGeom>
          <a:scene3d>
            <a:camera prst="orthographicFront">
              <a:rot lat="0" lon="0" rev="10800000"/>
            </a:camera>
            <a:lightRig rig="threePt" dir="t"/>
          </a:scene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3D5152F4-BABC-96BB-E16A-F816A050D41C}"/>
              </a:ext>
            </a:extLst>
          </p:cNvPr>
          <p:cNvSpPr txBox="1"/>
          <p:nvPr/>
        </p:nvSpPr>
        <p:spPr>
          <a:xfrm>
            <a:off x="5248719" y="5635788"/>
            <a:ext cx="17475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>
                <a:latin typeface="Verdana" panose="020B0604030504040204" pitchFamily="34" charset="0"/>
                <a:ea typeface="Verdana" panose="020B0604030504040204" pitchFamily="34" charset="0"/>
              </a:rPr>
              <a:t>2022</a:t>
            </a:r>
            <a:r>
              <a:rPr lang="es-ES" sz="1400" dirty="0">
                <a:latin typeface="Verdana" panose="020B0604030504040204" pitchFamily="34" charset="0"/>
                <a:ea typeface="Verdana" panose="020B0604030504040204" pitchFamily="34" charset="0"/>
              </a:rPr>
              <a:t>   $414.810</a:t>
            </a:r>
            <a:endParaRPr lang="es-CO" sz="14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s-CO" sz="1400" b="1" dirty="0">
                <a:latin typeface="Verdana" panose="020B0604030504040204" pitchFamily="34" charset="0"/>
                <a:ea typeface="Verdana" panose="020B0604030504040204" pitchFamily="34" charset="0"/>
              </a:rPr>
              <a:t>2021</a:t>
            </a:r>
            <a:r>
              <a:rPr lang="es-CO" sz="1400" dirty="0">
                <a:latin typeface="Verdana" panose="020B0604030504040204" pitchFamily="34" charset="0"/>
                <a:ea typeface="Verdana" panose="020B0604030504040204" pitchFamily="34" charset="0"/>
              </a:rPr>
              <a:t>   $434.470</a:t>
            </a:r>
            <a:endParaRPr lang="es-ES" sz="1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69ACC665-56C0-14A0-84DB-520A206828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9" t="29275" r="11005" b="28841"/>
          <a:stretch/>
        </p:blipFill>
        <p:spPr>
          <a:xfrm>
            <a:off x="4554240" y="5799431"/>
            <a:ext cx="543055" cy="360000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B1202AD9-4544-D5B3-4F9A-8B3D15817A98}"/>
              </a:ext>
            </a:extLst>
          </p:cNvPr>
          <p:cNvSpPr txBox="1"/>
          <p:nvPr/>
        </p:nvSpPr>
        <p:spPr>
          <a:xfrm>
            <a:off x="4532056" y="5424703"/>
            <a:ext cx="10398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latin typeface="Verdana" panose="020B0604030504040204" pitchFamily="34" charset="0"/>
                <a:ea typeface="Verdana" panose="020B0604030504040204" pitchFamily="34" charset="0"/>
              </a:rPr>
              <a:t>Pasivos</a:t>
            </a:r>
            <a:endParaRPr lang="es-CO" sz="14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5" name="Rectángulo: esquinas diagonales redondeadas 14">
            <a:extLst>
              <a:ext uri="{FF2B5EF4-FFF2-40B4-BE49-F238E27FC236}">
                <a16:creationId xmlns:a16="http://schemas.microsoft.com/office/drawing/2014/main" id="{6CA7AB92-4481-A02A-F359-0B71EE5CA23C}"/>
              </a:ext>
            </a:extLst>
          </p:cNvPr>
          <p:cNvSpPr/>
          <p:nvPr/>
        </p:nvSpPr>
        <p:spPr>
          <a:xfrm>
            <a:off x="8190002" y="5273560"/>
            <a:ext cx="3439920" cy="936000"/>
          </a:xfrm>
          <a:prstGeom prst="round2DiagRect">
            <a:avLst>
              <a:gd name="adj1" fmla="val 40805"/>
              <a:gd name="adj2" fmla="val 0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B89EE3F2-4A82-4A8A-F6C4-24ECE39582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5183" y="5551099"/>
            <a:ext cx="468000" cy="468000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2C3D3FDF-B196-90BC-77C1-130D44452EC6}"/>
              </a:ext>
            </a:extLst>
          </p:cNvPr>
          <p:cNvSpPr txBox="1"/>
          <p:nvPr/>
        </p:nvSpPr>
        <p:spPr>
          <a:xfrm>
            <a:off x="9073010" y="5660063"/>
            <a:ext cx="18293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>
                <a:latin typeface="Verdana" panose="020B0604030504040204" pitchFamily="34" charset="0"/>
                <a:ea typeface="Verdana" panose="020B0604030504040204" pitchFamily="34" charset="0"/>
              </a:rPr>
              <a:t>2022</a:t>
            </a:r>
            <a:r>
              <a:rPr lang="es-ES" sz="1400" dirty="0">
                <a:latin typeface="Verdana" panose="020B0604030504040204" pitchFamily="34" charset="0"/>
                <a:ea typeface="Verdana" panose="020B0604030504040204" pitchFamily="34" charset="0"/>
              </a:rPr>
              <a:t>   </a:t>
            </a:r>
            <a:r>
              <a:rPr lang="es-ES" sz="14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-$224.582</a:t>
            </a:r>
            <a:endParaRPr lang="es-CO" sz="14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s-CO" sz="1400" b="1" dirty="0">
                <a:latin typeface="Verdana" panose="020B0604030504040204" pitchFamily="34" charset="0"/>
                <a:ea typeface="Verdana" panose="020B0604030504040204" pitchFamily="34" charset="0"/>
              </a:rPr>
              <a:t>2021</a:t>
            </a:r>
            <a:r>
              <a:rPr lang="es-CO" sz="1400" dirty="0">
                <a:latin typeface="Verdana" panose="020B0604030504040204" pitchFamily="34" charset="0"/>
                <a:ea typeface="Verdana" panose="020B0604030504040204" pitchFamily="34" charset="0"/>
              </a:rPr>
              <a:t>   </a:t>
            </a:r>
            <a:r>
              <a:rPr lang="es-CO" sz="14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-$253.153</a:t>
            </a:r>
            <a:endParaRPr lang="es-ES" sz="14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6963723D-7690-9504-5767-3E88B57601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9" t="29275" r="11005" b="28841"/>
          <a:stretch/>
        </p:blipFill>
        <p:spPr>
          <a:xfrm>
            <a:off x="8441501" y="5717398"/>
            <a:ext cx="543055" cy="360000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B780448F-FB26-EE39-4131-D3410F68DA78}"/>
              </a:ext>
            </a:extLst>
          </p:cNvPr>
          <p:cNvSpPr txBox="1"/>
          <p:nvPr/>
        </p:nvSpPr>
        <p:spPr>
          <a:xfrm>
            <a:off x="8306714" y="5414876"/>
            <a:ext cx="14647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latin typeface="Verdana" panose="020B0604030504040204" pitchFamily="34" charset="0"/>
                <a:ea typeface="Verdana" panose="020B0604030504040204" pitchFamily="34" charset="0"/>
              </a:rPr>
              <a:t>Patrimonio</a:t>
            </a:r>
            <a:endParaRPr lang="es-CO" sz="14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20" name="Grupo 19">
            <a:extLst>
              <a:ext uri="{FF2B5EF4-FFF2-40B4-BE49-F238E27FC236}">
                <a16:creationId xmlns:a16="http://schemas.microsoft.com/office/drawing/2014/main" id="{D115C9C8-970D-395B-133F-D7A258203E8C}"/>
              </a:ext>
            </a:extLst>
          </p:cNvPr>
          <p:cNvGrpSpPr/>
          <p:nvPr/>
        </p:nvGrpSpPr>
        <p:grpSpPr>
          <a:xfrm>
            <a:off x="394559" y="1255821"/>
            <a:ext cx="3708000" cy="3888000"/>
            <a:chOff x="61091" y="1340986"/>
            <a:chExt cx="3813651" cy="3981600"/>
          </a:xfrm>
        </p:grpSpPr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id="{1DF2CDC3-5AB8-357D-9DC3-042F3E097E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757" r="35834"/>
            <a:stretch/>
          </p:blipFill>
          <p:spPr>
            <a:xfrm>
              <a:off x="128425" y="1340986"/>
              <a:ext cx="3746317" cy="3981600"/>
            </a:xfrm>
            <a:prstGeom prst="rect">
              <a:avLst/>
            </a:prstGeom>
          </p:spPr>
        </p:pic>
        <p:sp>
          <p:nvSpPr>
            <p:cNvPr id="22" name="Rectángulo: esquinas redondeadas 21">
              <a:extLst>
                <a:ext uri="{FF2B5EF4-FFF2-40B4-BE49-F238E27FC236}">
                  <a16:creationId xmlns:a16="http://schemas.microsoft.com/office/drawing/2014/main" id="{47B4CC80-99E6-8380-7F9B-AF7FD5F60321}"/>
                </a:ext>
              </a:extLst>
            </p:cNvPr>
            <p:cNvSpPr/>
            <p:nvPr/>
          </p:nvSpPr>
          <p:spPr>
            <a:xfrm>
              <a:off x="61091" y="4098689"/>
              <a:ext cx="1819217" cy="542370"/>
            </a:xfrm>
            <a:prstGeom prst="roundRect">
              <a:avLst/>
            </a:prstGeom>
            <a:solidFill>
              <a:srgbClr val="FFFF00">
                <a:alpha val="20000"/>
              </a:srgb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grpSp>
        <p:nvGrpSpPr>
          <p:cNvPr id="23" name="Grupo 22">
            <a:extLst>
              <a:ext uri="{FF2B5EF4-FFF2-40B4-BE49-F238E27FC236}">
                <a16:creationId xmlns:a16="http://schemas.microsoft.com/office/drawing/2014/main" id="{5BC13CE0-0716-CC44-1F00-C852D7028FD6}"/>
              </a:ext>
            </a:extLst>
          </p:cNvPr>
          <p:cNvGrpSpPr/>
          <p:nvPr/>
        </p:nvGrpSpPr>
        <p:grpSpPr>
          <a:xfrm>
            <a:off x="4236240" y="1269565"/>
            <a:ext cx="3631761" cy="3888000"/>
            <a:chOff x="3916691" y="1283101"/>
            <a:chExt cx="3684467" cy="3981600"/>
          </a:xfrm>
        </p:grpSpPr>
        <p:pic>
          <p:nvPicPr>
            <p:cNvPr id="24" name="Imagen 23">
              <a:extLst>
                <a:ext uri="{FF2B5EF4-FFF2-40B4-BE49-F238E27FC236}">
                  <a16:creationId xmlns:a16="http://schemas.microsoft.com/office/drawing/2014/main" id="{2F943C8D-4A6A-A587-B8CE-2D0DE1A823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428" r="37465"/>
            <a:stretch/>
          </p:blipFill>
          <p:spPr>
            <a:xfrm>
              <a:off x="4003688" y="1283101"/>
              <a:ext cx="3597470" cy="3981600"/>
            </a:xfrm>
            <a:prstGeom prst="rect">
              <a:avLst/>
            </a:prstGeom>
          </p:spPr>
        </p:pic>
        <p:sp>
          <p:nvSpPr>
            <p:cNvPr id="25" name="Rectángulo: esquinas redondeadas 24">
              <a:extLst>
                <a:ext uri="{FF2B5EF4-FFF2-40B4-BE49-F238E27FC236}">
                  <a16:creationId xmlns:a16="http://schemas.microsoft.com/office/drawing/2014/main" id="{7F4CCFDE-9D55-E7AD-3AB5-B7D201178614}"/>
                </a:ext>
              </a:extLst>
            </p:cNvPr>
            <p:cNvSpPr/>
            <p:nvPr/>
          </p:nvSpPr>
          <p:spPr>
            <a:xfrm>
              <a:off x="3916691" y="3375084"/>
              <a:ext cx="1819217" cy="542370"/>
            </a:xfrm>
            <a:prstGeom prst="roundRect">
              <a:avLst/>
            </a:prstGeom>
            <a:solidFill>
              <a:srgbClr val="FFFF00">
                <a:alpha val="20000"/>
              </a:srgb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grpSp>
        <p:nvGrpSpPr>
          <p:cNvPr id="26" name="Grupo 25">
            <a:extLst>
              <a:ext uri="{FF2B5EF4-FFF2-40B4-BE49-F238E27FC236}">
                <a16:creationId xmlns:a16="http://schemas.microsoft.com/office/drawing/2014/main" id="{DD88E5D5-2BD6-CD0B-78F6-923C838CC90D}"/>
              </a:ext>
            </a:extLst>
          </p:cNvPr>
          <p:cNvGrpSpPr/>
          <p:nvPr/>
        </p:nvGrpSpPr>
        <p:grpSpPr>
          <a:xfrm>
            <a:off x="8190002" y="1269565"/>
            <a:ext cx="3708000" cy="3888000"/>
            <a:chOff x="7963217" y="1283101"/>
            <a:chExt cx="4044860" cy="3981600"/>
          </a:xfrm>
        </p:grpSpPr>
        <p:pic>
          <p:nvPicPr>
            <p:cNvPr id="27" name="Imagen 26">
              <a:extLst>
                <a:ext uri="{FF2B5EF4-FFF2-40B4-BE49-F238E27FC236}">
                  <a16:creationId xmlns:a16="http://schemas.microsoft.com/office/drawing/2014/main" id="{E2CE86AD-186A-A7E8-37F8-250929894A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429" t="8556" r="80805" b="3783"/>
            <a:stretch/>
          </p:blipFill>
          <p:spPr>
            <a:xfrm>
              <a:off x="8040562" y="1605581"/>
              <a:ext cx="995714" cy="3621600"/>
            </a:xfrm>
            <a:prstGeom prst="rect">
              <a:avLst/>
            </a:prstGeom>
          </p:spPr>
        </p:pic>
        <p:pic>
          <p:nvPicPr>
            <p:cNvPr id="28" name="Imagen 27">
              <a:extLst>
                <a:ext uri="{FF2B5EF4-FFF2-40B4-BE49-F238E27FC236}">
                  <a16:creationId xmlns:a16="http://schemas.microsoft.com/office/drawing/2014/main" id="{49058611-BD2D-BFA5-98E1-779DC4B04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2977" r="37995"/>
            <a:stretch/>
          </p:blipFill>
          <p:spPr>
            <a:xfrm>
              <a:off x="9024043" y="1283101"/>
              <a:ext cx="2984034" cy="3981600"/>
            </a:xfrm>
            <a:prstGeom prst="rect">
              <a:avLst/>
            </a:prstGeom>
          </p:spPr>
        </p:pic>
        <p:sp>
          <p:nvSpPr>
            <p:cNvPr id="29" name="Rectángulo: esquinas redondeadas 28">
              <a:extLst>
                <a:ext uri="{FF2B5EF4-FFF2-40B4-BE49-F238E27FC236}">
                  <a16:creationId xmlns:a16="http://schemas.microsoft.com/office/drawing/2014/main" id="{3B599EAB-095E-7D9A-0F04-A36A00371C9D}"/>
                </a:ext>
              </a:extLst>
            </p:cNvPr>
            <p:cNvSpPr/>
            <p:nvPr/>
          </p:nvSpPr>
          <p:spPr>
            <a:xfrm>
              <a:off x="7963217" y="3429000"/>
              <a:ext cx="3732914" cy="542370"/>
            </a:xfrm>
            <a:prstGeom prst="roundRect">
              <a:avLst/>
            </a:prstGeom>
            <a:solidFill>
              <a:srgbClr val="FFFF00">
                <a:alpha val="20000"/>
              </a:srgb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30" name="CuadroTexto 29">
            <a:extLst>
              <a:ext uri="{FF2B5EF4-FFF2-40B4-BE49-F238E27FC236}">
                <a16:creationId xmlns:a16="http://schemas.microsoft.com/office/drawing/2014/main" id="{0861FB6D-9D23-A4DE-115C-D30FDEBC4AAD}"/>
              </a:ext>
            </a:extLst>
          </p:cNvPr>
          <p:cNvSpPr txBox="1"/>
          <p:nvPr/>
        </p:nvSpPr>
        <p:spPr>
          <a:xfrm>
            <a:off x="1438548" y="6418486"/>
            <a:ext cx="693010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800" dirty="0">
                <a:latin typeface="Verdana" panose="020B0604030504040204" pitchFamily="34" charset="0"/>
                <a:ea typeface="Verdana" panose="020B0604030504040204" pitchFamily="34" charset="0"/>
              </a:rPr>
              <a:t>Cifras en millones de USD – Elaboradas a partir de la información contable obtenida en las páginas web de cada uno de los países</a:t>
            </a:r>
            <a:endParaRPr lang="es-CO" sz="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1" name="Imagen 30">
            <a:extLst>
              <a:ext uri="{FF2B5EF4-FFF2-40B4-BE49-F238E27FC236}">
                <a16:creationId xmlns:a16="http://schemas.microsoft.com/office/drawing/2014/main" id="{6B7461D6-EA72-F765-638C-74C8B167B8C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153"/>
          <a:stretch/>
        </p:blipFill>
        <p:spPr>
          <a:xfrm>
            <a:off x="2347747" y="342523"/>
            <a:ext cx="3251279" cy="848426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5A139C90-E7A6-0763-632B-6F34566C1B17}"/>
              </a:ext>
            </a:extLst>
          </p:cNvPr>
          <p:cNvSpPr/>
          <p:nvPr/>
        </p:nvSpPr>
        <p:spPr>
          <a:xfrm>
            <a:off x="341158" y="375328"/>
            <a:ext cx="720762" cy="774551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5220476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C8286CC-96ED-ECA3-6D9D-7CE61B46B4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1751" y="408235"/>
            <a:ext cx="2281087" cy="29341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DE531EC-4147-E336-5F46-6C2CD99CB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158" y="3571355"/>
            <a:ext cx="2539680" cy="32866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1E54B94D-8668-A032-5BFE-791054D476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7429" y="3571355"/>
            <a:ext cx="2513172" cy="32497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37D6960-1E90-0085-9C46-C4362B7782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7429" y="408235"/>
            <a:ext cx="2224638" cy="28784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764D019-1ED9-E358-C838-FFC2E3B8F0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4880" y="1875311"/>
            <a:ext cx="3392087" cy="33920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477CE0D5-4473-1399-04FE-C475B9EE7A66}"/>
              </a:ext>
            </a:extLst>
          </p:cNvPr>
          <p:cNvSpPr/>
          <p:nvPr/>
        </p:nvSpPr>
        <p:spPr>
          <a:xfrm>
            <a:off x="341953" y="408235"/>
            <a:ext cx="720762" cy="774551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3217976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764CB789-38D3-4B7C-B357-123020499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1031" y="1273128"/>
            <a:ext cx="7781735" cy="607156"/>
          </a:xfrm>
        </p:spPr>
        <p:txBody>
          <a:bodyPr/>
          <a:lstStyle/>
          <a:p>
            <a:pPr algn="ctr"/>
            <a:r>
              <a:rPr lang="es-ES" b="1" dirty="0"/>
              <a:t>Objetivo</a:t>
            </a:r>
            <a:endParaRPr lang="es-CO" b="1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3C2DE18-95BF-4952-A413-78643DFFE1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64118" y="2639275"/>
            <a:ext cx="10162095" cy="2385576"/>
          </a:xfrm>
        </p:spPr>
        <p:txBody>
          <a:bodyPr>
            <a:normAutofit/>
          </a:bodyPr>
          <a:lstStyle/>
          <a:p>
            <a:pPr algn="just"/>
            <a:r>
              <a:rPr lang="es-CO" sz="3500" dirty="0"/>
              <a:t>Plantear algunos elementos </a:t>
            </a:r>
            <a:r>
              <a:rPr lang="es-CO" sz="3500" i="1" dirty="0"/>
              <a:t>conceptuales</a:t>
            </a:r>
            <a:r>
              <a:rPr lang="es-CO" sz="3500" dirty="0"/>
              <a:t> y </a:t>
            </a:r>
            <a:r>
              <a:rPr lang="es-CO" sz="3500" i="1" dirty="0"/>
              <a:t>prácticos</a:t>
            </a:r>
            <a:r>
              <a:rPr lang="es-CO" sz="3500" dirty="0"/>
              <a:t> que muestran la necesidad y el potencial de articular la contabilidad pública y la generación de </a:t>
            </a:r>
            <a:r>
              <a:rPr lang="es-CO" sz="3500" b="1" dirty="0">
                <a:solidFill>
                  <a:schemeClr val="accent1">
                    <a:lumMod val="75000"/>
                  </a:schemeClr>
                </a:solidFill>
              </a:rPr>
              <a:t>valor público</a:t>
            </a:r>
            <a:r>
              <a:rPr lang="es-CO" sz="3500" dirty="0"/>
              <a:t>.</a:t>
            </a:r>
            <a:endParaRPr lang="es-CO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4642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1">
            <a:extLst>
              <a:ext uri="{FF2B5EF4-FFF2-40B4-BE49-F238E27FC236}">
                <a16:creationId xmlns:a16="http://schemas.microsoft.com/office/drawing/2014/main" id="{9F8F3C6D-6D86-AB8E-EF3D-105F61CB952C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9042399" y="1928017"/>
            <a:ext cx="2455333" cy="245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7563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1">
            <a:extLst>
              <a:ext uri="{FF2B5EF4-FFF2-40B4-BE49-F238E27FC236}">
                <a16:creationId xmlns:a16="http://schemas.microsoft.com/office/drawing/2014/main" id="{1F7D0B6A-1EF4-DA2E-06EC-5B9BB37FF4BA}"/>
              </a:ext>
            </a:extLst>
          </p:cNvPr>
          <p:cNvSpPr txBox="1">
            <a:spLocks/>
          </p:cNvSpPr>
          <p:nvPr/>
        </p:nvSpPr>
        <p:spPr>
          <a:xfrm>
            <a:off x="1632727" y="2080829"/>
            <a:ext cx="9462903" cy="422036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es-CO" sz="2400" dirty="0"/>
              <a:t>Tres situaciones que justifican vincular la contabilidad pública y la generación de valor público</a:t>
            </a:r>
          </a:p>
          <a:p>
            <a:pPr marL="457200" indent="-457200">
              <a:buFont typeface="+mj-lt"/>
              <a:buAutoNum type="arabicPeriod"/>
            </a:pPr>
            <a:r>
              <a:rPr lang="es-CO" sz="2400" dirty="0"/>
              <a:t>La maduración del SNCP y de la información financiera pública en Colombia</a:t>
            </a:r>
          </a:p>
          <a:p>
            <a:pPr marL="457200" indent="-457200">
              <a:buFont typeface="+mj-lt"/>
              <a:buAutoNum type="arabicPeriod"/>
            </a:pPr>
            <a:r>
              <a:rPr lang="es-CO" sz="2400" dirty="0"/>
              <a:t>El valor público y su marco legal y operativo en Colombia</a:t>
            </a:r>
          </a:p>
          <a:p>
            <a:pPr marL="457200" indent="-457200">
              <a:buFont typeface="+mj-lt"/>
              <a:buAutoNum type="arabicPeriod"/>
            </a:pPr>
            <a:r>
              <a:rPr lang="es-CO" sz="2400" dirty="0"/>
              <a:t>Articulación conceptual de la contabilidad pública y la generación de valor público</a:t>
            </a:r>
          </a:p>
          <a:p>
            <a:pPr marL="457200" indent="-457200">
              <a:buFont typeface="+mj-lt"/>
              <a:buAutoNum type="arabicPeriod"/>
            </a:pPr>
            <a:r>
              <a:rPr lang="es-CO" sz="2400" dirty="0"/>
              <a:t>Ejemplos de algunas prácticas de información contable pública relacionadas con el valor público (a nivel </a:t>
            </a:r>
            <a:r>
              <a:rPr lang="es-CO" sz="2400" b="1" dirty="0"/>
              <a:t>internacional y nacional</a:t>
            </a:r>
            <a:r>
              <a:rPr lang="es-CO" sz="2400" dirty="0"/>
              <a:t>)</a:t>
            </a:r>
          </a:p>
          <a:p>
            <a:pPr marL="457200" indent="-457200">
              <a:buFont typeface="+mj-lt"/>
              <a:buAutoNum type="arabicPeriod"/>
            </a:pPr>
            <a:r>
              <a:rPr lang="es-CO" sz="2400" dirty="0"/>
              <a:t>Preguntas…</a:t>
            </a:r>
          </a:p>
          <a:p>
            <a:endParaRPr lang="es-CO" dirty="0"/>
          </a:p>
        </p:txBody>
      </p:sp>
      <p:sp>
        <p:nvSpPr>
          <p:cNvPr id="7" name="Título 2">
            <a:extLst>
              <a:ext uri="{FF2B5EF4-FFF2-40B4-BE49-F238E27FC236}">
                <a16:creationId xmlns:a16="http://schemas.microsoft.com/office/drawing/2014/main" id="{BFF29690-B8B0-E4B2-BBA0-E9C91CE7C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5347" y="1198480"/>
            <a:ext cx="8662452" cy="607156"/>
          </a:xfrm>
        </p:spPr>
        <p:txBody>
          <a:bodyPr/>
          <a:lstStyle/>
          <a:p>
            <a:pPr algn="ctr"/>
            <a:r>
              <a:rPr lang="es-CO" b="1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19583580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NFF Colombia - Marco Nacional Integrado de Financiamiento de los ODS |  Programa De Las Naciones Unidas Para El Desarrollo">
            <a:extLst>
              <a:ext uri="{FF2B5EF4-FFF2-40B4-BE49-F238E27FC236}">
                <a16:creationId xmlns:a16="http://schemas.microsoft.com/office/drawing/2014/main" id="{75B600DD-DECA-8C17-AD9F-FE56836D0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4879" y="998101"/>
            <a:ext cx="8639223" cy="546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F161329A-8FE1-7AB3-EC58-9F3BF551DD21}"/>
              </a:ext>
            </a:extLst>
          </p:cNvPr>
          <p:cNvSpPr txBox="1"/>
          <p:nvPr/>
        </p:nvSpPr>
        <p:spPr>
          <a:xfrm>
            <a:off x="2237173" y="6391388"/>
            <a:ext cx="74574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400" dirty="0"/>
              <a:t>Fuente: https://</a:t>
            </a:r>
            <a:r>
              <a:rPr lang="es-CO" sz="1400" dirty="0" err="1"/>
              <a:t>www.undp.org</a:t>
            </a:r>
            <a:r>
              <a:rPr lang="es-CO" sz="1400" dirty="0"/>
              <a:t>/es/</a:t>
            </a:r>
            <a:r>
              <a:rPr lang="es-CO" sz="1400" dirty="0" err="1"/>
              <a:t>colombia</a:t>
            </a:r>
            <a:r>
              <a:rPr lang="es-CO" sz="1400" dirty="0"/>
              <a:t>/</a:t>
            </a:r>
            <a:r>
              <a:rPr lang="es-CO" sz="1400" dirty="0" err="1"/>
              <a:t>projects</a:t>
            </a:r>
            <a:r>
              <a:rPr lang="es-CO" sz="1400" dirty="0"/>
              <a:t>/marco-nacional-integrado-financiamiento-</a:t>
            </a:r>
            <a:r>
              <a:rPr lang="es-CO" sz="1400" dirty="0" err="1"/>
              <a:t>ods</a:t>
            </a:r>
            <a:endParaRPr lang="es-CO" sz="1400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4992C0C3-8D32-5F8C-3627-4AFA75558F95}"/>
              </a:ext>
            </a:extLst>
          </p:cNvPr>
          <p:cNvSpPr/>
          <p:nvPr/>
        </p:nvSpPr>
        <p:spPr>
          <a:xfrm>
            <a:off x="419549" y="387275"/>
            <a:ext cx="720762" cy="774551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5716388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801CF604-747D-899D-AF51-013D7D507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678" y="955794"/>
            <a:ext cx="8242071" cy="5814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4740CDB2-7E96-6D26-C749-407A2DA398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1" y="1301685"/>
            <a:ext cx="2465131" cy="76066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pic>
        <p:nvPicPr>
          <p:cNvPr id="7" name="Picture 2" descr="Departamento Administrativo de la Función Pública - Wikipedia, la  enciclopedia libre">
            <a:extLst>
              <a:ext uri="{FF2B5EF4-FFF2-40B4-BE49-F238E27FC236}">
                <a16:creationId xmlns:a16="http://schemas.microsoft.com/office/drawing/2014/main" id="{317E69B6-B22C-E75F-F1C2-592446660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562" y="5778368"/>
            <a:ext cx="2438232" cy="8296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07028F95-7796-913C-6910-C48DE86F9A0C}"/>
              </a:ext>
            </a:extLst>
          </p:cNvPr>
          <p:cNvSpPr/>
          <p:nvPr/>
        </p:nvSpPr>
        <p:spPr>
          <a:xfrm>
            <a:off x="419549" y="387275"/>
            <a:ext cx="720762" cy="774551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31109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A1E9B2C-7827-FD9A-72E1-C191B43B29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6882" y="999540"/>
            <a:ext cx="3872523" cy="528621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8A0B3AA-7155-955C-C84F-94D4D26001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1743" y="1085600"/>
            <a:ext cx="5571811" cy="184683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9D0B6B0-0B3C-EA60-CEAC-0CDEBC795E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1743" y="3343275"/>
            <a:ext cx="5571811" cy="302853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245AB44D-B783-EBC6-3D86-0B7E6249D0D1}"/>
              </a:ext>
            </a:extLst>
          </p:cNvPr>
          <p:cNvSpPr/>
          <p:nvPr/>
        </p:nvSpPr>
        <p:spPr>
          <a:xfrm>
            <a:off x="419549" y="387275"/>
            <a:ext cx="720762" cy="774551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6897755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:a16="http://schemas.microsoft.com/office/drawing/2014/main" id="{0AF3D656-1CEE-DDD4-F18F-E085F82E0755}"/>
              </a:ext>
            </a:extLst>
          </p:cNvPr>
          <p:cNvGrpSpPr/>
          <p:nvPr/>
        </p:nvGrpSpPr>
        <p:grpSpPr>
          <a:xfrm>
            <a:off x="200569" y="1318426"/>
            <a:ext cx="2078082" cy="1910545"/>
            <a:chOff x="1724669" y="313789"/>
            <a:chExt cx="2804160" cy="2002691"/>
          </a:xfrm>
        </p:grpSpPr>
        <p:pic>
          <p:nvPicPr>
            <p:cNvPr id="6" name="Picture 2" descr="100 años de la Misión Kemmerer: organizando el patio trasero - Semanario Voz">
              <a:extLst>
                <a:ext uri="{FF2B5EF4-FFF2-40B4-BE49-F238E27FC236}">
                  <a16:creationId xmlns:a16="http://schemas.microsoft.com/office/drawing/2014/main" id="{CECF6978-AEC8-EDA1-02AD-FC2C6F4380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4669" y="960120"/>
              <a:ext cx="2804160" cy="1356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F897D29B-9B34-0990-384C-771BF07ED391}"/>
                </a:ext>
              </a:extLst>
            </p:cNvPr>
            <p:cNvSpPr txBox="1"/>
            <p:nvPr/>
          </p:nvSpPr>
          <p:spPr>
            <a:xfrm>
              <a:off x="1942241" y="313789"/>
              <a:ext cx="2369016" cy="4839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200" b="1" dirty="0">
                  <a:latin typeface="Verdana" panose="020B0604030504040204" pitchFamily="34" charset="0"/>
                  <a:ea typeface="Verdana" panose="020B0604030504040204" pitchFamily="34" charset="0"/>
                </a:rPr>
                <a:t>Misión Kemmerer </a:t>
              </a:r>
            </a:p>
            <a:p>
              <a:pPr algn="ctr"/>
              <a:r>
                <a:rPr lang="es-CO" sz="1200" b="1" dirty="0">
                  <a:latin typeface="Verdana" panose="020B0604030504040204" pitchFamily="34" charset="0"/>
                  <a:ea typeface="Verdana" panose="020B0604030504040204" pitchFamily="34" charset="0"/>
                </a:rPr>
                <a:t>Ley 42 de 1923</a:t>
              </a:r>
            </a:p>
          </p:txBody>
        </p:sp>
      </p:grpSp>
      <p:grpSp>
        <p:nvGrpSpPr>
          <p:cNvPr id="8" name="Grupo 7">
            <a:extLst>
              <a:ext uri="{FF2B5EF4-FFF2-40B4-BE49-F238E27FC236}">
                <a16:creationId xmlns:a16="http://schemas.microsoft.com/office/drawing/2014/main" id="{0A0DFF76-9A76-6813-6C45-4D3871991F42}"/>
              </a:ext>
            </a:extLst>
          </p:cNvPr>
          <p:cNvGrpSpPr/>
          <p:nvPr/>
        </p:nvGrpSpPr>
        <p:grpSpPr>
          <a:xfrm>
            <a:off x="2104139" y="1615109"/>
            <a:ext cx="3378657" cy="2803394"/>
            <a:chOff x="4710200" y="1623755"/>
            <a:chExt cx="4273874" cy="4212432"/>
          </a:xfrm>
        </p:grpSpPr>
        <p:pic>
          <p:nvPicPr>
            <p:cNvPr id="9" name="Picture 6">
              <a:extLst>
                <a:ext uri="{FF2B5EF4-FFF2-40B4-BE49-F238E27FC236}">
                  <a16:creationId xmlns:a16="http://schemas.microsoft.com/office/drawing/2014/main" id="{FC9A4F5E-E785-054A-4A20-42B8A27461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0200" y="2780566"/>
              <a:ext cx="4273874" cy="30556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9456B2A3-1A3D-EABC-7B72-B2B3E08658C1}"/>
                </a:ext>
              </a:extLst>
            </p:cNvPr>
            <p:cNvSpPr txBox="1"/>
            <p:nvPr/>
          </p:nvSpPr>
          <p:spPr>
            <a:xfrm>
              <a:off x="5212358" y="1623755"/>
              <a:ext cx="3085917" cy="753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400" b="1" dirty="0">
                  <a:latin typeface="Verdana" panose="020B0604030504040204" pitchFamily="34" charset="0"/>
                  <a:ea typeface="Verdana" panose="020B0604030504040204" pitchFamily="34" charset="0"/>
                </a:rPr>
                <a:t>Decreto 085 de 1995 DGCP</a:t>
              </a:r>
            </a:p>
          </p:txBody>
        </p:sp>
      </p:grpSp>
      <p:grpSp>
        <p:nvGrpSpPr>
          <p:cNvPr id="11" name="Grupo 10">
            <a:extLst>
              <a:ext uri="{FF2B5EF4-FFF2-40B4-BE49-F238E27FC236}">
                <a16:creationId xmlns:a16="http://schemas.microsoft.com/office/drawing/2014/main" id="{3348F221-5307-1646-5F51-B4EAB3B2CC55}"/>
              </a:ext>
            </a:extLst>
          </p:cNvPr>
          <p:cNvGrpSpPr/>
          <p:nvPr/>
        </p:nvGrpSpPr>
        <p:grpSpPr>
          <a:xfrm>
            <a:off x="16503" y="4166993"/>
            <a:ext cx="2593980" cy="1899870"/>
            <a:chOff x="-33128" y="3820746"/>
            <a:chExt cx="4612612" cy="2720901"/>
          </a:xfrm>
        </p:grpSpPr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id="{AAF9F276-DA4C-21BF-F658-75A0FD6EFB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231" y="3820746"/>
              <a:ext cx="3270529" cy="21038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F197DEC4-27B0-4AD9-6FD7-4EA8229E70AA}"/>
                </a:ext>
              </a:extLst>
            </p:cNvPr>
            <p:cNvSpPr txBox="1"/>
            <p:nvPr/>
          </p:nvSpPr>
          <p:spPr>
            <a:xfrm>
              <a:off x="-33128" y="5924552"/>
              <a:ext cx="4612612" cy="6170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100" b="1" dirty="0">
                  <a:latin typeface="Verdana" panose="020B0604030504040204" pitchFamily="34" charset="0"/>
                  <a:ea typeface="Verdana" panose="020B0604030504040204" pitchFamily="34" charset="0"/>
                </a:rPr>
                <a:t>Artículo 354 </a:t>
              </a:r>
            </a:p>
            <a:p>
              <a:pPr algn="ctr"/>
              <a:r>
                <a:rPr lang="es-CO" sz="1100" b="1" dirty="0">
                  <a:latin typeface="Verdana" panose="020B0604030504040204" pitchFamily="34" charset="0"/>
                  <a:ea typeface="Verdana" panose="020B0604030504040204" pitchFamily="34" charset="0"/>
                </a:rPr>
                <a:t>Contador General de la Nación</a:t>
              </a:r>
            </a:p>
          </p:txBody>
        </p:sp>
      </p:grpSp>
      <p:grpSp>
        <p:nvGrpSpPr>
          <p:cNvPr id="18" name="Grupo 17">
            <a:extLst>
              <a:ext uri="{FF2B5EF4-FFF2-40B4-BE49-F238E27FC236}">
                <a16:creationId xmlns:a16="http://schemas.microsoft.com/office/drawing/2014/main" id="{612CB578-1CC5-1D6B-205B-ACC86631B4DF}"/>
              </a:ext>
            </a:extLst>
          </p:cNvPr>
          <p:cNvGrpSpPr/>
          <p:nvPr/>
        </p:nvGrpSpPr>
        <p:grpSpPr>
          <a:xfrm>
            <a:off x="5227892" y="1478453"/>
            <a:ext cx="2207247" cy="2839365"/>
            <a:chOff x="8850351" y="2525025"/>
            <a:chExt cx="2804160" cy="3964510"/>
          </a:xfrm>
        </p:grpSpPr>
        <p:pic>
          <p:nvPicPr>
            <p:cNvPr id="19" name="Picture 10" descr="Image">
              <a:extLst>
                <a:ext uri="{FF2B5EF4-FFF2-40B4-BE49-F238E27FC236}">
                  <a16:creationId xmlns:a16="http://schemas.microsoft.com/office/drawing/2014/main" id="{CD0AAD63-209E-88E0-1A65-D0E190A893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26545" y="4148052"/>
              <a:ext cx="2341483" cy="23414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CB0B7BE6-891D-8B8A-6754-F416E3D225A6}"/>
                </a:ext>
              </a:extLst>
            </p:cNvPr>
            <p:cNvSpPr txBox="1"/>
            <p:nvPr/>
          </p:nvSpPr>
          <p:spPr>
            <a:xfrm>
              <a:off x="8850351" y="2525025"/>
              <a:ext cx="2804160" cy="1590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600" b="1" dirty="0">
                  <a:latin typeface="Verdana" panose="020B0604030504040204" pitchFamily="34" charset="0"/>
                  <a:ea typeface="Verdana" panose="020B0604030504040204" pitchFamily="34" charset="0"/>
                </a:rPr>
                <a:t>Ley 298 de 1996 crea la </a:t>
              </a:r>
              <a:r>
                <a:rPr lang="es-CO" sz="2400" b="1" dirty="0">
                  <a:latin typeface="Verdana" panose="020B0604030504040204" pitchFamily="34" charset="0"/>
                  <a:ea typeface="Verdana" panose="020B0604030504040204" pitchFamily="34" charset="0"/>
                </a:rPr>
                <a:t>CGN</a:t>
              </a:r>
              <a:r>
                <a:rPr lang="es-CO" sz="1600" b="1" dirty="0">
                  <a:latin typeface="Verdana" panose="020B0604030504040204" pitchFamily="34" charset="0"/>
                  <a:ea typeface="Verdana" panose="020B0604030504040204" pitchFamily="34" charset="0"/>
                </a:rPr>
                <a:t> y el </a:t>
              </a:r>
              <a:r>
                <a:rPr lang="es-CO" sz="2800" b="1" u="sng" dirty="0">
                  <a:solidFill>
                    <a:schemeClr val="accent6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SNCP</a:t>
              </a:r>
              <a:endParaRPr lang="es-CO" sz="1600" b="1" u="sng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sp>
        <p:nvSpPr>
          <p:cNvPr id="24" name="Flecha: doblada hacia arriba 23">
            <a:extLst>
              <a:ext uri="{FF2B5EF4-FFF2-40B4-BE49-F238E27FC236}">
                <a16:creationId xmlns:a16="http://schemas.microsoft.com/office/drawing/2014/main" id="{A1EB9564-660B-650A-B32B-ADE4DA028CA3}"/>
              </a:ext>
            </a:extLst>
          </p:cNvPr>
          <p:cNvSpPr/>
          <p:nvPr/>
        </p:nvSpPr>
        <p:spPr>
          <a:xfrm>
            <a:off x="2130444" y="4753086"/>
            <a:ext cx="1622121" cy="430887"/>
          </a:xfrm>
          <a:prstGeom prst="bentUpArrow">
            <a:avLst>
              <a:gd name="adj1" fmla="val 25000"/>
              <a:gd name="adj2" fmla="val 25000"/>
              <a:gd name="adj3" fmla="val 40058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6" name="Flecha abajo 15">
            <a:extLst>
              <a:ext uri="{FF2B5EF4-FFF2-40B4-BE49-F238E27FC236}">
                <a16:creationId xmlns:a16="http://schemas.microsoft.com/office/drawing/2014/main" id="{E87D7088-37D7-6BEC-9653-22119E1D2104}"/>
              </a:ext>
            </a:extLst>
          </p:cNvPr>
          <p:cNvSpPr/>
          <p:nvPr/>
        </p:nvSpPr>
        <p:spPr>
          <a:xfrm>
            <a:off x="884502" y="3396263"/>
            <a:ext cx="470417" cy="534623"/>
          </a:xfrm>
          <a:prstGeom prst="down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9" name="Flecha abajo 15">
            <a:extLst>
              <a:ext uri="{FF2B5EF4-FFF2-40B4-BE49-F238E27FC236}">
                <a16:creationId xmlns:a16="http://schemas.microsoft.com/office/drawing/2014/main" id="{545638CB-45F9-516E-0725-0ADF0849476C}"/>
              </a:ext>
            </a:extLst>
          </p:cNvPr>
          <p:cNvSpPr/>
          <p:nvPr/>
        </p:nvSpPr>
        <p:spPr>
          <a:xfrm>
            <a:off x="6098864" y="4228608"/>
            <a:ext cx="347783" cy="584775"/>
          </a:xfrm>
          <a:prstGeom prst="down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050" name="Picture 2" descr="Reseña Histórica - Contaduría General de la Nación">
            <a:extLst>
              <a:ext uri="{FF2B5EF4-FFF2-40B4-BE49-F238E27FC236}">
                <a16:creationId xmlns:a16="http://schemas.microsoft.com/office/drawing/2014/main" id="{B1FE5F0F-81F4-4887-5F67-6A59F7847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521" y="4816755"/>
            <a:ext cx="2717800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onsolidador de Hacienda e Información Pública - CHIP">
            <a:extLst>
              <a:ext uri="{FF2B5EF4-FFF2-40B4-BE49-F238E27FC236}">
                <a16:creationId xmlns:a16="http://schemas.microsoft.com/office/drawing/2014/main" id="{E2311400-C41D-2D0F-6C18-A566FA7A5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636" y="4855948"/>
            <a:ext cx="745419" cy="745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Manual de usuario">
            <a:extLst>
              <a:ext uri="{FF2B5EF4-FFF2-40B4-BE49-F238E27FC236}">
                <a16:creationId xmlns:a16="http://schemas.microsoft.com/office/drawing/2014/main" id="{D040FE5C-5349-F833-DAD6-5EBFF9552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244" y="5710355"/>
            <a:ext cx="867416" cy="948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siif - IMSALUD">
            <a:extLst>
              <a:ext uri="{FF2B5EF4-FFF2-40B4-BE49-F238E27FC236}">
                <a16:creationId xmlns:a16="http://schemas.microsoft.com/office/drawing/2014/main" id="{5E461844-D0F3-D6B5-8FA3-38CA95DE4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554" y="5826064"/>
            <a:ext cx="922204" cy="57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lecha: doblada hacia arriba 23">
            <a:extLst>
              <a:ext uri="{FF2B5EF4-FFF2-40B4-BE49-F238E27FC236}">
                <a16:creationId xmlns:a16="http://schemas.microsoft.com/office/drawing/2014/main" id="{E17AE902-25B7-1C02-5398-ED37B187C796}"/>
              </a:ext>
            </a:extLst>
          </p:cNvPr>
          <p:cNvSpPr/>
          <p:nvPr/>
        </p:nvSpPr>
        <p:spPr>
          <a:xfrm>
            <a:off x="8021207" y="6015472"/>
            <a:ext cx="2171976" cy="388594"/>
          </a:xfrm>
          <a:prstGeom prst="bentUpArrow">
            <a:avLst>
              <a:gd name="adj1" fmla="val 25000"/>
              <a:gd name="adj2" fmla="val 25000"/>
              <a:gd name="adj3" fmla="val 40058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058" name="Picture 10">
            <a:extLst>
              <a:ext uri="{FF2B5EF4-FFF2-40B4-BE49-F238E27FC236}">
                <a16:creationId xmlns:a16="http://schemas.microsoft.com/office/drawing/2014/main" id="{BE7673E5-D39B-9DC2-B96C-F6D4C68A7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671" y="4477362"/>
            <a:ext cx="1958111" cy="1399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FF7EFA99-E596-02ED-577E-B09A76F50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82" y="4555734"/>
            <a:ext cx="1882428" cy="1345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>
            <a:extLst>
              <a:ext uri="{FF2B5EF4-FFF2-40B4-BE49-F238E27FC236}">
                <a16:creationId xmlns:a16="http://schemas.microsoft.com/office/drawing/2014/main" id="{B8A2215D-093F-12B8-F76A-84F5BFA14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9324" y="4528619"/>
            <a:ext cx="1814727" cy="1297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>
            <a:extLst>
              <a:ext uri="{FF2B5EF4-FFF2-40B4-BE49-F238E27FC236}">
                <a16:creationId xmlns:a16="http://schemas.microsoft.com/office/drawing/2014/main" id="{CD3C4F9B-F1F7-4EE7-538B-534F9EA92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739" y="1820829"/>
            <a:ext cx="2131610" cy="1455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Flecha en U 20">
            <a:extLst>
              <a:ext uri="{FF2B5EF4-FFF2-40B4-BE49-F238E27FC236}">
                <a16:creationId xmlns:a16="http://schemas.microsoft.com/office/drawing/2014/main" id="{C4AA24F7-5EFC-351B-9C31-DD68000957DA}"/>
              </a:ext>
            </a:extLst>
          </p:cNvPr>
          <p:cNvSpPr/>
          <p:nvPr/>
        </p:nvSpPr>
        <p:spPr>
          <a:xfrm>
            <a:off x="3935058" y="977411"/>
            <a:ext cx="2070363" cy="455276"/>
          </a:xfrm>
          <a:prstGeom prst="uturn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pic>
        <p:nvPicPr>
          <p:cNvPr id="2068" name="Picture 20">
            <a:extLst>
              <a:ext uri="{FF2B5EF4-FFF2-40B4-BE49-F238E27FC236}">
                <a16:creationId xmlns:a16="http://schemas.microsoft.com/office/drawing/2014/main" id="{672F02DD-D973-A3EC-A495-0572DA5B23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8461" y="1115311"/>
            <a:ext cx="1707411" cy="1220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>
            <a:extLst>
              <a:ext uri="{FF2B5EF4-FFF2-40B4-BE49-F238E27FC236}">
                <a16:creationId xmlns:a16="http://schemas.microsoft.com/office/drawing/2014/main" id="{6C026D2F-59E0-8120-4480-26734A124C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9148" y="4507680"/>
            <a:ext cx="2016853" cy="1441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>
            <a:extLst>
              <a:ext uri="{FF2B5EF4-FFF2-40B4-BE49-F238E27FC236}">
                <a16:creationId xmlns:a16="http://schemas.microsoft.com/office/drawing/2014/main" id="{4515D07F-E383-79EC-A90F-D8D8E169D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048" y="2823281"/>
            <a:ext cx="1547971" cy="1106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Flecha arriba 24">
            <a:extLst>
              <a:ext uri="{FF2B5EF4-FFF2-40B4-BE49-F238E27FC236}">
                <a16:creationId xmlns:a16="http://schemas.microsoft.com/office/drawing/2014/main" id="{5206BFB5-2C82-E31B-8498-2F39525216BD}"/>
              </a:ext>
            </a:extLst>
          </p:cNvPr>
          <p:cNvSpPr/>
          <p:nvPr/>
        </p:nvSpPr>
        <p:spPr>
          <a:xfrm>
            <a:off x="10193182" y="4062868"/>
            <a:ext cx="347783" cy="411122"/>
          </a:xfrm>
          <a:prstGeom prst="up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8" name="Flecha: doblada hacia arriba 23">
            <a:extLst>
              <a:ext uri="{FF2B5EF4-FFF2-40B4-BE49-F238E27FC236}">
                <a16:creationId xmlns:a16="http://schemas.microsoft.com/office/drawing/2014/main" id="{49E29171-57D3-9417-B881-97AE9B04C0E2}"/>
              </a:ext>
            </a:extLst>
          </p:cNvPr>
          <p:cNvSpPr/>
          <p:nvPr/>
        </p:nvSpPr>
        <p:spPr>
          <a:xfrm flipH="1">
            <a:off x="8456686" y="3239233"/>
            <a:ext cx="984325" cy="415994"/>
          </a:xfrm>
          <a:prstGeom prst="bentUpArrow">
            <a:avLst>
              <a:gd name="adj1" fmla="val 25000"/>
              <a:gd name="adj2" fmla="val 25000"/>
              <a:gd name="adj3" fmla="val 40058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id="{853CDADF-968A-29D7-78F9-F3054658C682}"/>
              </a:ext>
            </a:extLst>
          </p:cNvPr>
          <p:cNvSpPr/>
          <p:nvPr/>
        </p:nvSpPr>
        <p:spPr>
          <a:xfrm>
            <a:off x="398948" y="339993"/>
            <a:ext cx="720762" cy="774551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</a:p>
        </p:txBody>
      </p:sp>
      <p:pic>
        <p:nvPicPr>
          <p:cNvPr id="2074" name="Picture 26" descr="Inicio - Contaduría General de la Nación">
            <a:extLst>
              <a:ext uri="{FF2B5EF4-FFF2-40B4-BE49-F238E27FC236}">
                <a16:creationId xmlns:a16="http://schemas.microsoft.com/office/drawing/2014/main" id="{8422FFC4-3825-E3F6-B104-C1D61153B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9567" y="1337967"/>
            <a:ext cx="1072127" cy="516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Flecha: doblada hacia arriba 23">
            <a:extLst>
              <a:ext uri="{FF2B5EF4-FFF2-40B4-BE49-F238E27FC236}">
                <a16:creationId xmlns:a16="http://schemas.microsoft.com/office/drawing/2014/main" id="{6440A153-EDA5-7AF2-DD92-3D92682D4574}"/>
              </a:ext>
            </a:extLst>
          </p:cNvPr>
          <p:cNvSpPr/>
          <p:nvPr/>
        </p:nvSpPr>
        <p:spPr>
          <a:xfrm rot="5400000" flipH="1">
            <a:off x="8627000" y="1308139"/>
            <a:ext cx="318143" cy="658770"/>
          </a:xfrm>
          <a:prstGeom prst="bentUpArrow">
            <a:avLst>
              <a:gd name="adj1" fmla="val 25000"/>
              <a:gd name="adj2" fmla="val 25000"/>
              <a:gd name="adj3" fmla="val 40058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4" name="Flecha derecha 33">
            <a:extLst>
              <a:ext uri="{FF2B5EF4-FFF2-40B4-BE49-F238E27FC236}">
                <a16:creationId xmlns:a16="http://schemas.microsoft.com/office/drawing/2014/main" id="{865A2943-F34F-0AC4-7D25-66FB7797269C}"/>
              </a:ext>
            </a:extLst>
          </p:cNvPr>
          <p:cNvSpPr/>
          <p:nvPr/>
        </p:nvSpPr>
        <p:spPr>
          <a:xfrm>
            <a:off x="10513872" y="1478453"/>
            <a:ext cx="344907" cy="231474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959865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4EDCF7BA-4048-412F-93D9-37B1A61A2B16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1269242" y="2260336"/>
            <a:ext cx="10349112" cy="4220367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s-CO" sz="1900" dirty="0"/>
              <a:t>Se ha modernizado la regulación contable pública.</a:t>
            </a:r>
          </a:p>
          <a:p>
            <a:pPr marL="457200" indent="-457200">
              <a:buFont typeface="+mj-lt"/>
              <a:buAutoNum type="arabicPeriod"/>
            </a:pPr>
            <a:r>
              <a:rPr lang="es-CO" sz="1900" dirty="0"/>
              <a:t>Se ha profundizado el tratamiento contable de transacciones y A,P, Pt, I y G.</a:t>
            </a:r>
          </a:p>
          <a:p>
            <a:pPr marL="457200" indent="-457200">
              <a:buFont typeface="+mj-lt"/>
              <a:buAutoNum type="arabicPeriod"/>
            </a:pPr>
            <a:r>
              <a:rPr lang="es-CO" sz="1900" dirty="0"/>
              <a:t>Se han incorporado más entidades que aplican al RCP.</a:t>
            </a:r>
          </a:p>
          <a:p>
            <a:pPr marL="457200" indent="-457200">
              <a:buFont typeface="+mj-lt"/>
              <a:buAutoNum type="arabicPeriod"/>
            </a:pPr>
            <a:r>
              <a:rPr lang="es-CO" sz="1900" dirty="0"/>
              <a:t>Se viene mejorando el acompañamiento, asesoramiento y reporte por ECP.</a:t>
            </a:r>
          </a:p>
          <a:p>
            <a:pPr marL="457200" indent="-457200">
              <a:buFont typeface="+mj-lt"/>
              <a:buAutoNum type="arabicPeriod"/>
            </a:pPr>
            <a:r>
              <a:rPr lang="es-CO" sz="1900" dirty="0"/>
              <a:t>Se ha mejorado el proceso de consolidación de EEFF y agregación de informes.</a:t>
            </a:r>
          </a:p>
          <a:p>
            <a:pPr marL="457200" indent="-457200">
              <a:buFont typeface="+mj-lt"/>
              <a:buAutoNum type="arabicPeriod"/>
            </a:pPr>
            <a:r>
              <a:rPr lang="es-CO" sz="1900" dirty="0"/>
              <a:t>Se ha conseguido la producción de EEFF y de informes con más relevancia y representación fiel. Se ha articulado esta información con necesidades de usuarios estratégicos y las EFP</a:t>
            </a:r>
          </a:p>
          <a:p>
            <a:pPr marL="457200" indent="-457200">
              <a:buFont typeface="+mj-lt"/>
              <a:buAutoNum type="arabicPeriod"/>
            </a:pPr>
            <a:r>
              <a:rPr lang="es-CO" sz="1900" dirty="0"/>
              <a:t>Se han conseguido 2 opiniones sin salvedades por parte de la CGR.</a:t>
            </a:r>
          </a:p>
          <a:p>
            <a:pPr marL="457200" indent="-457200">
              <a:buFont typeface="+mj-lt"/>
              <a:buAutoNum type="arabicPeriod"/>
            </a:pPr>
            <a:r>
              <a:rPr lang="es-CO" sz="1900" dirty="0"/>
              <a:t>No obstante, hay retos en materia de calidad, sostenibilidad contable y usabilidad de la información financiera pública.</a:t>
            </a:r>
            <a:endParaRPr lang="es-CO" dirty="0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6B5D182C-52F4-C8B6-A1EB-700A848EB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Maduración del SNCP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45ECA4E-7E95-3021-747E-9403F7E5BD9C}"/>
              </a:ext>
            </a:extLst>
          </p:cNvPr>
          <p:cNvSpPr txBox="1"/>
          <p:nvPr/>
        </p:nvSpPr>
        <p:spPr>
          <a:xfrm flipH="1">
            <a:off x="737285" y="1209670"/>
            <a:ext cx="6547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29316910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884</TotalTime>
  <Words>1045</Words>
  <Application>Microsoft Office PowerPoint</Application>
  <PresentationFormat>Panorámica</PresentationFormat>
  <Paragraphs>166</Paragraphs>
  <Slides>30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38" baseType="lpstr">
      <vt:lpstr>Aptos</vt:lpstr>
      <vt:lpstr>Arial</vt:lpstr>
      <vt:lpstr>Calibri</vt:lpstr>
      <vt:lpstr>Calibri Light</vt:lpstr>
      <vt:lpstr>Cambria</vt:lpstr>
      <vt:lpstr>Nunito Sans 10pt Medium</vt:lpstr>
      <vt:lpstr>Verdana</vt:lpstr>
      <vt:lpstr>Tema de Office</vt:lpstr>
      <vt:lpstr>Presentación de PowerPoint</vt:lpstr>
      <vt:lpstr>Presentación de PowerPoint</vt:lpstr>
      <vt:lpstr>Objetivo</vt:lpstr>
      <vt:lpstr>Agenda</vt:lpstr>
      <vt:lpstr>Presentación de PowerPoint</vt:lpstr>
      <vt:lpstr>Presentación de PowerPoint</vt:lpstr>
      <vt:lpstr>Presentación de PowerPoint</vt:lpstr>
      <vt:lpstr>Presentación de PowerPoint</vt:lpstr>
      <vt:lpstr>Maduración del SNCP</vt:lpstr>
      <vt:lpstr>Presentación de PowerPoint</vt:lpstr>
      <vt:lpstr>Visión</vt:lpstr>
      <vt:lpstr>Presentación de PowerPoint</vt:lpstr>
      <vt:lpstr>Creación de Valor Público</vt:lpstr>
      <vt:lpstr>¿Qué es el MIPG?</vt:lpstr>
      <vt:lpstr>Presentación de PowerPoint</vt:lpstr>
      <vt:lpstr>Presentación de PowerPoint</vt:lpstr>
      <vt:lpstr>Presentación de PowerPoint</vt:lpstr>
      <vt:lpstr>Presentación de PowerPoint</vt:lpstr>
      <vt:lpstr>Naturaleza y alcance de la información contable pública </vt:lpstr>
      <vt:lpstr>Presentación de PowerPoint</vt:lpstr>
      <vt:lpstr>Presentación de PowerPoint</vt:lpstr>
      <vt:lpstr>Presentación de PowerPoint</vt:lpstr>
      <vt:lpstr>¿Qué son los IEBC y cómo acceder a ellos?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salzate</dc:creator>
  <cp:lastModifiedBy>Elizabeth Soler Castillo</cp:lastModifiedBy>
  <cp:revision>30</cp:revision>
  <dcterms:created xsi:type="dcterms:W3CDTF">2021-08-27T14:03:23Z</dcterms:created>
  <dcterms:modified xsi:type="dcterms:W3CDTF">2024-09-02T13:00:55Z</dcterms:modified>
</cp:coreProperties>
</file>