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1" r:id="rId2"/>
    <p:sldId id="272" r:id="rId3"/>
    <p:sldId id="275" r:id="rId4"/>
    <p:sldId id="290" r:id="rId5"/>
    <p:sldId id="273" r:id="rId6"/>
    <p:sldId id="286" r:id="rId7"/>
    <p:sldId id="285" r:id="rId8"/>
    <p:sldId id="287" r:id="rId9"/>
    <p:sldId id="276" r:id="rId10"/>
    <p:sldId id="294" r:id="rId11"/>
    <p:sldId id="293" r:id="rId12"/>
    <p:sldId id="277" r:id="rId13"/>
    <p:sldId id="291" r:id="rId14"/>
    <p:sldId id="274" r:id="rId15"/>
    <p:sldId id="283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 snapToGrid="0">
      <p:cViewPr>
        <p:scale>
          <a:sx n="108" d="100"/>
          <a:sy n="108" d="100"/>
        </p:scale>
        <p:origin x="73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3/09/24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5222F-9E3E-4F1B-A322-33011E726724}" type="datetimeFigureOut">
              <a:t>3/09/24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12E4-ECDD-42F8-BF92-C3A894E5113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3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>
                <a:ea typeface="Calibri"/>
                <a:cs typeface="Calibri"/>
              </a:rPr>
              <a:t>Perfiles = conocimientos </a:t>
            </a:r>
          </a:p>
          <a:p>
            <a:r>
              <a:rPr lang="es-CO">
                <a:ea typeface="Calibri"/>
                <a:cs typeface="Calibri"/>
              </a:rPr>
              <a:t>Mesas de trabajo </a:t>
            </a:r>
          </a:p>
          <a:p>
            <a:r>
              <a:rPr lang="es-CO">
                <a:ea typeface="Calibri"/>
                <a:cs typeface="Calibri"/>
              </a:rPr>
              <a:t>Planeación y establecimiento de metas</a:t>
            </a:r>
          </a:p>
          <a:p>
            <a:r>
              <a:rPr lang="es-CO">
                <a:ea typeface="Calibri"/>
                <a:cs typeface="Calibri"/>
              </a:rPr>
              <a:t>Motivación  </a:t>
            </a:r>
          </a:p>
          <a:p>
            <a:r>
              <a:rPr lang="es-CO">
                <a:ea typeface="Calibri"/>
                <a:cs typeface="Calibri"/>
              </a:rPr>
              <a:t>Comunicación asertiva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12E4-ECDD-42F8-BF92-C3A894E5113E}" type="slidenum"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1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>
                <a:ea typeface="Calibri"/>
                <a:cs typeface="Calibri"/>
              </a:rPr>
              <a:t>Perfiles = conocimientos </a:t>
            </a:r>
          </a:p>
          <a:p>
            <a:r>
              <a:rPr lang="es-CO">
                <a:ea typeface="Calibri"/>
                <a:cs typeface="Calibri"/>
              </a:rPr>
              <a:t>Mesas de trabajo </a:t>
            </a:r>
          </a:p>
          <a:p>
            <a:r>
              <a:rPr lang="es-CO">
                <a:ea typeface="Calibri"/>
                <a:cs typeface="Calibri"/>
              </a:rPr>
              <a:t>Planeación y establecimiento de metas</a:t>
            </a:r>
          </a:p>
          <a:p>
            <a:r>
              <a:rPr lang="es-CO">
                <a:ea typeface="Calibri"/>
                <a:cs typeface="Calibri"/>
              </a:rPr>
              <a:t>Motivación  </a:t>
            </a:r>
          </a:p>
          <a:p>
            <a:r>
              <a:rPr lang="es-CO">
                <a:ea typeface="Calibri"/>
                <a:cs typeface="Calibri"/>
              </a:rPr>
              <a:t>Comunicación asertiva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12E4-ECDD-42F8-BF92-C3A894E5113E}" type="slidenum"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59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>
                <a:ea typeface="Calibri"/>
                <a:cs typeface="Calibri"/>
              </a:rPr>
              <a:t>Medición de huella de carbono  y su reducción durante el 2024 </a:t>
            </a:r>
          </a:p>
          <a:p>
            <a:r>
              <a:rPr lang="es-CO">
                <a:ea typeface="Calibri"/>
                <a:cs typeface="Calibri"/>
              </a:rPr>
              <a:t>Participar el </a:t>
            </a:r>
            <a:r>
              <a:rPr lang="es-CO" err="1">
                <a:ea typeface="Calibri"/>
                <a:cs typeface="Calibri"/>
              </a:rPr>
              <a:t>programs</a:t>
            </a:r>
            <a:r>
              <a:rPr lang="es-CO">
                <a:ea typeface="Calibri"/>
                <a:cs typeface="Calibri"/>
              </a:rPr>
              <a:t> como PREAD que es sobre el sistema de </a:t>
            </a:r>
            <a:r>
              <a:rPr lang="es-CO" err="1">
                <a:ea typeface="Calibri"/>
                <a:cs typeface="Calibri"/>
              </a:rPr>
              <a:t>gestion</a:t>
            </a:r>
            <a:r>
              <a:rPr lang="es-CO">
                <a:ea typeface="Calibri"/>
                <a:cs typeface="Calibri"/>
              </a:rPr>
              <a:t> ambiental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12E4-ECDD-42F8-BF92-C3A894E5113E}" type="slidenum"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01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/>
              <a:t>Haga clic para escribir el n</a:t>
            </a:r>
            <a:r>
              <a:rPr lang="es-MX" err="1"/>
              <a:t>ombre</a:t>
            </a:r>
            <a:r>
              <a:rPr lang="es-MX"/>
              <a:t> de la conferencia, panel o conversatorio.</a:t>
            </a:r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/>
              <a:t>Haga clic </a:t>
            </a:r>
            <a:r>
              <a:rPr lang="es-MX"/>
              <a:t>para escribir el cargo o profesión y la entidad a la que se encuentra vinculado.</a:t>
            </a:r>
            <a:endParaRPr lang="es-CO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 del tema o subtema.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título.</a:t>
            </a:r>
            <a:endParaRPr lang="es-CO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título.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/>
              <a:t>Haga clic para modificar el estilo de título del patrón.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escribir el nombre del video.</a:t>
            </a:r>
            <a:endParaRPr lang="es-CO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 del tema o subtema.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 del tema o subtema.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 del tema o subtema.</a:t>
            </a:r>
            <a:endParaRPr lang="es-CO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 del tema o subtema.</a:t>
            </a:r>
            <a:endParaRPr lang="es-CO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escribir el título del tema o subtema.</a:t>
            </a:r>
            <a:endParaRPr lang="es-CO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3/09/24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A4CCD6-5D1C-5FC3-F659-A4DEE7B7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43" y="510636"/>
            <a:ext cx="836045" cy="73337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C2ACF8C-5761-0B16-0492-CF980F2052D9}"/>
              </a:ext>
            </a:extLst>
          </p:cNvPr>
          <p:cNvCxnSpPr>
            <a:cxnSpLocks/>
          </p:cNvCxnSpPr>
          <p:nvPr/>
        </p:nvCxnSpPr>
        <p:spPr>
          <a:xfrm>
            <a:off x="8207725" y="510636"/>
            <a:ext cx="0" cy="733373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7" y="4003099"/>
            <a:ext cx="3530193" cy="789618"/>
          </a:xfrm>
        </p:spPr>
        <p:txBody>
          <a:bodyPr>
            <a:normAutofit/>
          </a:bodyPr>
          <a:lstStyle/>
          <a:p>
            <a:r>
              <a:rPr lang="es-CO" sz="4400" b="1" dirty="0">
                <a:latin typeface="+mj-lt"/>
                <a:ea typeface="Verdana"/>
              </a:rPr>
              <a:t>RESULTADOS</a:t>
            </a:r>
            <a:endParaRPr lang="es-CO" sz="1800" b="1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A3D4F7-74F9-2AB0-3CEE-7D8133B19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6" y="1820347"/>
            <a:ext cx="2153830" cy="2139978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D3AC56A-4202-DF3A-06B5-FCA8239FBCC5}"/>
              </a:ext>
            </a:extLst>
          </p:cNvPr>
          <p:cNvSpPr txBox="1"/>
          <p:nvPr/>
        </p:nvSpPr>
        <p:spPr>
          <a:xfrm>
            <a:off x="488112" y="4573326"/>
            <a:ext cx="295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1800" b="1" dirty="0">
                <a:solidFill>
                  <a:schemeClr val="bg1"/>
                </a:solidFill>
                <a:effectLst/>
              </a:rPr>
              <a:t>MATERIALIDAD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15CDF-86B8-ACCB-6F65-3BD37532A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20D75DE-E133-E444-7E95-76861360B49A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57359435-5985-DF48-8604-BB87C9DD3040}"/>
              </a:ext>
            </a:extLst>
          </p:cNvPr>
          <p:cNvSpPr txBox="1"/>
          <p:nvPr/>
        </p:nvSpPr>
        <p:spPr>
          <a:xfrm>
            <a:off x="5215482" y="2197306"/>
            <a:ext cx="5935448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DESARROLLO TECNOLÓGICO EN MATERIA FINANCIERA</a:t>
            </a:r>
          </a:p>
          <a:p>
            <a:endParaRPr lang="es-CO" sz="1400" dirty="0"/>
          </a:p>
          <a:p>
            <a:r>
              <a:rPr lang="es-CO" sz="1300" dirty="0"/>
              <a:t>Desarrollo y mejoramiento continuo del Sistema de Gestión Internos Recursos físicos y Contratación (NEON):</a:t>
            </a:r>
          </a:p>
          <a:p>
            <a:endParaRPr lang="es-CO" sz="1300" dirty="0"/>
          </a:p>
          <a:p>
            <a:pPr marL="285750" indent="-285750">
              <a:buFontTx/>
              <a:buChar char="-"/>
            </a:pPr>
            <a:r>
              <a:rPr lang="es-CO" sz="1300" dirty="0"/>
              <a:t>Mejora de tiempos en los tramites presupuestales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Manejo eficiente de los activos del </a:t>
            </a:r>
            <a:r>
              <a:rPr lang="es-CO" sz="1300" dirty="0" err="1"/>
              <a:t>MinEnergía</a:t>
            </a:r>
            <a:endParaRPr lang="es-CO" sz="1300" dirty="0"/>
          </a:p>
          <a:p>
            <a:pPr marL="285750" indent="-285750">
              <a:buFontTx/>
              <a:buChar char="-"/>
            </a:pPr>
            <a:r>
              <a:rPr lang="es-CO" sz="1300" dirty="0"/>
              <a:t>Integridad y análisis de la información que permite mejorar la automatización de los datos y el seguimiento a la Ejecución Presupuestal</a:t>
            </a:r>
          </a:p>
          <a:p>
            <a:endParaRPr lang="es-CO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B06DB3-1186-320F-BA5B-220D943945F9}"/>
              </a:ext>
            </a:extLst>
          </p:cNvPr>
          <p:cNvSpPr txBox="1"/>
          <p:nvPr/>
        </p:nvSpPr>
        <p:spPr>
          <a:xfrm>
            <a:off x="5216869" y="4613468"/>
            <a:ext cx="59340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SUBSIDIOS TRANSICIÓN ENERGETICA JUSTA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Transición de pago de subsidios de consumo al apoyo de la generación de energía no convencional</a:t>
            </a:r>
          </a:p>
        </p:txBody>
      </p:sp>
    </p:spTree>
    <p:extLst>
      <p:ext uri="{BB962C8B-B14F-4D97-AF65-F5344CB8AC3E}">
        <p14:creationId xmlns:p14="http://schemas.microsoft.com/office/powerpoint/2010/main" val="388074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D0567F-D704-737D-793E-1B8C60AD8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026784C-E119-03F8-9133-74D853A334E1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ítulo 2">
            <a:extLst>
              <a:ext uri="{FF2B5EF4-FFF2-40B4-BE49-F238E27FC236}">
                <a16:creationId xmlns:a16="http://schemas.microsoft.com/office/drawing/2014/main" id="{EA469195-6085-D134-E935-4B7C6C46661F}"/>
              </a:ext>
            </a:extLst>
          </p:cNvPr>
          <p:cNvSpPr txBox="1">
            <a:spLocks/>
          </p:cNvSpPr>
          <p:nvPr/>
        </p:nvSpPr>
        <p:spPr>
          <a:xfrm>
            <a:off x="476537" y="4022067"/>
            <a:ext cx="3530193" cy="78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CO" sz="4400" b="1" dirty="0">
                <a:latin typeface="+mj-lt"/>
                <a:ea typeface="Verdana"/>
              </a:rPr>
              <a:t>RESULTADOS</a:t>
            </a:r>
            <a:endParaRPr lang="es-CO" sz="1800" b="1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12EDEF-7730-87EE-0D4B-5B8B4099E16B}"/>
              </a:ext>
            </a:extLst>
          </p:cNvPr>
          <p:cNvSpPr txBox="1"/>
          <p:nvPr/>
        </p:nvSpPr>
        <p:spPr>
          <a:xfrm>
            <a:off x="511262" y="4592294"/>
            <a:ext cx="2950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1800" b="1" dirty="0">
                <a:solidFill>
                  <a:schemeClr val="bg1"/>
                </a:solidFill>
                <a:effectLst/>
              </a:rPr>
              <a:t>MATERIALIDAD DE IMPACTO</a:t>
            </a:r>
          </a:p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(No financiera)</a:t>
            </a:r>
            <a:endParaRPr lang="es-CO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15" name="Imagen 14" descr="Imagen que contiene Forma&#10;&#10;Descripción generada automáticamente">
            <a:extLst>
              <a:ext uri="{FF2B5EF4-FFF2-40B4-BE49-F238E27FC236}">
                <a16:creationId xmlns:a16="http://schemas.microsoft.com/office/drawing/2014/main" id="{D20F1485-782B-F513-8120-D5B8EBB1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81" y="4920880"/>
            <a:ext cx="2248128" cy="11880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2B1E378-1F24-A283-98B4-BA8CDE3E2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333" y="4916214"/>
            <a:ext cx="2248128" cy="1190397"/>
          </a:xfrm>
          <a:prstGeom prst="rect">
            <a:avLst/>
          </a:prstGeom>
        </p:spPr>
      </p:pic>
      <p:pic>
        <p:nvPicPr>
          <p:cNvPr id="17" name="Imagen 16" descr="Imagen que contiene exterior, firmar, edificio, tejado&#10;&#10;Descripción generada automáticamente">
            <a:extLst>
              <a:ext uri="{FF2B5EF4-FFF2-40B4-BE49-F238E27FC236}">
                <a16:creationId xmlns:a16="http://schemas.microsoft.com/office/drawing/2014/main" id="{3167734D-681A-E16F-02D0-3F1AB6436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619" y="4918721"/>
            <a:ext cx="2015120" cy="119216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6A2EBCD-7509-1A70-8227-640FF4A29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" y="1820348"/>
            <a:ext cx="2174356" cy="2139978"/>
          </a:xfrm>
          <a:prstGeom prst="rect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D35739B-BA4C-C9AF-DB8D-146616B76594}"/>
              </a:ext>
            </a:extLst>
          </p:cNvPr>
          <p:cNvSpPr txBox="1"/>
          <p:nvPr/>
        </p:nvSpPr>
        <p:spPr>
          <a:xfrm>
            <a:off x="6517365" y="4592294"/>
            <a:ext cx="41799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1" dirty="0">
                <a:solidFill>
                  <a:schemeClr val="accent6"/>
                </a:solidFill>
              </a:rPr>
              <a:t>Global </a:t>
            </a:r>
            <a:r>
              <a:rPr lang="es-CO" sz="1100" b="1" dirty="0" err="1">
                <a:solidFill>
                  <a:schemeClr val="accent6"/>
                </a:solidFill>
              </a:rPr>
              <a:t>Reporting</a:t>
            </a:r>
            <a:r>
              <a:rPr lang="es-CO" sz="1100" b="1" dirty="0">
                <a:solidFill>
                  <a:schemeClr val="accent6"/>
                </a:solidFill>
              </a:rPr>
              <a:t> </a:t>
            </a:r>
            <a:r>
              <a:rPr lang="es-CO" sz="1100" b="1" dirty="0" err="1">
                <a:solidFill>
                  <a:schemeClr val="accent6"/>
                </a:solidFill>
              </a:rPr>
              <a:t>Initiative</a:t>
            </a:r>
            <a:r>
              <a:rPr lang="es-CO" sz="1100" b="1" dirty="0">
                <a:solidFill>
                  <a:schemeClr val="accent6"/>
                </a:solidFill>
              </a:rPr>
              <a:t> (GRI) Ministerio de Minas y Energía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26E5100-C765-3B14-94A1-6F1DDD1B73A3}"/>
              </a:ext>
            </a:extLst>
          </p:cNvPr>
          <p:cNvSpPr txBox="1"/>
          <p:nvPr/>
        </p:nvSpPr>
        <p:spPr>
          <a:xfrm>
            <a:off x="5120502" y="1591981"/>
            <a:ext cx="6327303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INFORME GRI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Cultura </a:t>
            </a:r>
            <a:r>
              <a:rPr lang="es-CO" sz="1200" dirty="0" err="1"/>
              <a:t>Minenergía</a:t>
            </a:r>
            <a:endParaRPr lang="es-CO" sz="1200" dirty="0"/>
          </a:p>
          <a:p>
            <a:pPr marL="171450" indent="-171450">
              <a:buFontTx/>
              <a:buChar char="-"/>
            </a:pPr>
            <a:r>
              <a:rPr lang="es-CO" sz="1200" dirty="0"/>
              <a:t>Integridad y Buen gobierno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Sistema de Gestión de Seguridad y Salud en el Trabajo (SG-SST)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Comunidades locales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Procesos de formación y enseñanza en el </a:t>
            </a:r>
            <a:r>
              <a:rPr lang="es-CO" sz="1200" dirty="0" err="1"/>
              <a:t>Minenergía</a:t>
            </a:r>
            <a:endParaRPr lang="es-CO" sz="1200" dirty="0"/>
          </a:p>
          <a:p>
            <a:pPr marL="171450" indent="-171450">
              <a:buFontTx/>
              <a:buChar char="-"/>
            </a:pPr>
            <a:r>
              <a:rPr lang="es-CO" sz="1200" dirty="0"/>
              <a:t>Cambios significativos en la Organización y su cadena de suministro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Alianzas, iniciativas externas y convenios interadministrativos y de cooperación</a:t>
            </a:r>
          </a:p>
          <a:p>
            <a:pPr marL="171450" indent="-171450">
              <a:buFontTx/>
              <a:buChar char="-"/>
            </a:pPr>
            <a:r>
              <a:rPr lang="es-MX" sz="1200" kern="100" dirty="0">
                <a:ea typeface="Aptos" panose="020B0004020202020204" pitchFamily="34" charset="0"/>
                <a:cs typeface="Aptos" panose="020B0004020202020204" pitchFamily="34" charset="0"/>
              </a:rPr>
              <a:t>D</a:t>
            </a:r>
            <a:r>
              <a:rPr lang="es-MX" sz="1200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iálogo y la colaboración para asegurar que nuestros informes sean cada vez más claros, cercanos y que puedan </a:t>
            </a:r>
            <a:r>
              <a:rPr lang="es-ES" sz="1200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anticiparse a las inquietudes de la ciudadanía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Consumo mínimo de materiales como papel y </a:t>
            </a:r>
            <a:r>
              <a:rPr lang="es-CO" sz="1200" dirty="0" err="1"/>
              <a:t>tóner</a:t>
            </a:r>
            <a:r>
              <a:rPr lang="es-CO" sz="1200" dirty="0"/>
              <a:t>, impresos se redujo entre un 80 % y un 90 % el consumo de papel 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El 100 % de los insumos utilizados se envían a aprovechamiento con gestores externos</a:t>
            </a:r>
          </a:p>
          <a:p>
            <a:pPr marL="171450" indent="-171450">
              <a:buFontTx/>
              <a:buChar char="-"/>
            </a:pPr>
            <a:endParaRPr lang="es-CO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5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019D6F-B1B5-49ED-A4E3-5AFD9935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4" y="2946500"/>
            <a:ext cx="3530193" cy="3221665"/>
          </a:xfrm>
        </p:spPr>
        <p:txBody>
          <a:bodyPr>
            <a:normAutofit/>
          </a:bodyPr>
          <a:lstStyle/>
          <a:p>
            <a:r>
              <a:rPr lang="es-MX" sz="2000" b="1" i="0" dirty="0">
                <a:effectLst/>
                <a:latin typeface="+mj-lt"/>
                <a:ea typeface="Verdana"/>
              </a:rPr>
              <a:t>OTRAS HERRAMIENTAS: </a:t>
            </a:r>
            <a:br>
              <a:rPr lang="es-MX" sz="1400" b="1" i="0" dirty="0">
                <a:effectLst/>
                <a:latin typeface="+mj-lt"/>
              </a:rPr>
            </a:br>
            <a:br>
              <a:rPr lang="es-MX" sz="1400" b="1" i="0" dirty="0">
                <a:effectLst/>
                <a:latin typeface="+mj-lt"/>
              </a:rPr>
            </a:br>
            <a:r>
              <a:rPr lang="es-MX" sz="1400" b="1" i="0" dirty="0">
                <a:effectLst/>
                <a:latin typeface="+mj-lt"/>
                <a:ea typeface="Verdana"/>
              </a:rPr>
              <a:t>- Involucramiento con los ODS</a:t>
            </a:r>
            <a:br>
              <a:rPr lang="es-MX" sz="1400" b="0" i="0" dirty="0">
                <a:effectLst/>
                <a:latin typeface="+mj-lt"/>
              </a:rPr>
            </a:br>
            <a:r>
              <a:rPr lang="es-MX" sz="1400" b="0" i="0" dirty="0">
                <a:effectLst/>
                <a:latin typeface="+mj-lt"/>
                <a:ea typeface="Verdana"/>
              </a:rPr>
              <a:t>- </a:t>
            </a:r>
            <a:r>
              <a:rPr lang="es-MX" sz="1400" b="1" i="0" dirty="0">
                <a:effectLst/>
                <a:latin typeface="+mj-lt"/>
                <a:ea typeface="Verdana"/>
              </a:rPr>
              <a:t>Compras Públicas Sostenibles (CPS)</a:t>
            </a:r>
            <a:r>
              <a:rPr lang="es-MX" sz="1400" b="0" i="0" dirty="0">
                <a:effectLst/>
                <a:latin typeface="+mj-lt"/>
                <a:ea typeface="Verdana"/>
              </a:rPr>
              <a:t> </a:t>
            </a:r>
            <a:br>
              <a:rPr lang="es-MX" sz="1400" b="0" i="0" dirty="0">
                <a:effectLst/>
                <a:latin typeface="+mj-lt"/>
              </a:rPr>
            </a:br>
            <a:endParaRPr lang="es-CO" sz="1400" dirty="0">
              <a:latin typeface="+mj-lt"/>
            </a:endParaRPr>
          </a:p>
        </p:txBody>
      </p: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7BA4CCD-4802-AD37-D3EA-2483AD45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228" y="5613722"/>
            <a:ext cx="1740574" cy="1013886"/>
          </a:xfrm>
          <a:prstGeom prst="rect">
            <a:avLst/>
          </a:prstGeom>
        </p:spPr>
      </p:pic>
      <p:pic>
        <p:nvPicPr>
          <p:cNvPr id="3" name="Imagen 2" descr="Para qué sirve la Huella de Carbono? – SGK-Planet">
            <a:extLst>
              <a:ext uri="{FF2B5EF4-FFF2-40B4-BE49-F238E27FC236}">
                <a16:creationId xmlns:a16="http://schemas.microsoft.com/office/drawing/2014/main" id="{FE9EACFF-16F2-ADF4-DCEB-4EB186C4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3020" y="5618738"/>
            <a:ext cx="1761408" cy="781725"/>
          </a:xfrm>
          <a:prstGeom prst="rect">
            <a:avLst/>
          </a:prstGeom>
        </p:spPr>
      </p:pic>
      <p:pic>
        <p:nvPicPr>
          <p:cNvPr id="6" name="Imagen 5" descr="Ley 1964 de 2019 &quot;Por medio de la cual se promueve el uso de vehículos  eléctricos en Colombia y se dictan otras disposiciones&quot; - Derecho del Medio  Ambiente">
            <a:extLst>
              <a:ext uri="{FF2B5EF4-FFF2-40B4-BE49-F238E27FC236}">
                <a16:creationId xmlns:a16="http://schemas.microsoft.com/office/drawing/2014/main" id="{71072C8B-609D-349B-D7B3-77E968F83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478" y="5613722"/>
            <a:ext cx="1935700" cy="7867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D0567F-D704-737D-793E-1B8C60AD8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026784C-E119-03F8-9133-74D853A334E1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EA78C5-1427-3A07-DA93-71759D242EE9}"/>
              </a:ext>
            </a:extLst>
          </p:cNvPr>
          <p:cNvSpPr txBox="1"/>
          <p:nvPr/>
        </p:nvSpPr>
        <p:spPr>
          <a:xfrm>
            <a:off x="4965635" y="1774796"/>
            <a:ext cx="6612806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INFORME ESTRATEGIA DE SOSTENIBILIDAD </a:t>
            </a:r>
            <a:r>
              <a:rPr lang="es-CO" b="1" dirty="0" err="1"/>
              <a:t>MinEnergía</a:t>
            </a:r>
            <a:endParaRPr lang="es-CO" b="1" dirty="0"/>
          </a:p>
          <a:p>
            <a:endParaRPr lang="es-CO" b="1" dirty="0"/>
          </a:p>
          <a:p>
            <a:pPr marL="285750" indent="-285750">
              <a:buFontTx/>
              <a:buChar char="-"/>
            </a:pPr>
            <a:r>
              <a:rPr lang="es-CO" sz="1300" dirty="0"/>
              <a:t>Instalaciones de paneles solares en las oficinas del </a:t>
            </a:r>
            <a:r>
              <a:rPr lang="es-CO" sz="1300" dirty="0" err="1"/>
              <a:t>MinEnergía</a:t>
            </a:r>
            <a:r>
              <a:rPr lang="es-CO" sz="1300" dirty="0"/>
              <a:t> para la reducción del consumo eléctrico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Compra y cambio de flota de vehículos 100% eléctricos</a:t>
            </a:r>
          </a:p>
          <a:p>
            <a:pPr marL="285750" indent="-285750">
              <a:buFontTx/>
              <a:buChar char="-"/>
            </a:pPr>
            <a:r>
              <a:rPr lang="es-CO" sz="1300" dirty="0">
                <a:effectLst/>
              </a:rPr>
              <a:t>La Oficina de Asuntos Ambientales y Sociales (OAAS): Plan Integral de </a:t>
            </a:r>
            <a:r>
              <a:rPr lang="es-CO" sz="1300" dirty="0" err="1">
                <a:effectLst/>
              </a:rPr>
              <a:t>Gestión</a:t>
            </a:r>
            <a:r>
              <a:rPr lang="es-CO" sz="1300" dirty="0">
                <a:effectLst/>
              </a:rPr>
              <a:t> del Cambio </a:t>
            </a:r>
            <a:r>
              <a:rPr lang="es-CO" sz="1300" dirty="0" err="1">
                <a:effectLst/>
              </a:rPr>
              <a:t>Climático</a:t>
            </a:r>
            <a:r>
              <a:rPr lang="es-CO" sz="1300" dirty="0">
                <a:effectLst/>
              </a:rPr>
              <a:t> del sector </a:t>
            </a:r>
            <a:r>
              <a:rPr lang="es-CO" sz="1300" dirty="0" err="1">
                <a:effectLst/>
              </a:rPr>
              <a:t>minero-energético</a:t>
            </a:r>
            <a:r>
              <a:rPr lang="es-CO" sz="1300" dirty="0">
                <a:effectLst/>
              </a:rPr>
              <a:t> (adoptado mediante la </a:t>
            </a:r>
            <a:r>
              <a:rPr lang="es-CO" sz="1300" dirty="0" err="1">
                <a:effectLst/>
              </a:rPr>
              <a:t>Resolución</a:t>
            </a:r>
            <a:r>
              <a:rPr lang="es-CO" sz="1300" dirty="0">
                <a:effectLst/>
              </a:rPr>
              <a:t> 40807 de 2018 y modificado por la </a:t>
            </a:r>
            <a:r>
              <a:rPr lang="es-CO" sz="1300" dirty="0" err="1">
                <a:effectLst/>
              </a:rPr>
              <a:t>Resolución</a:t>
            </a:r>
            <a:r>
              <a:rPr lang="es-CO" sz="1300" dirty="0">
                <a:effectLst/>
              </a:rPr>
              <a:t> 40350 de 2021)</a:t>
            </a:r>
          </a:p>
          <a:p>
            <a:pPr marL="285750" indent="-285750">
              <a:buFontTx/>
              <a:buChar char="-"/>
            </a:pPr>
            <a:r>
              <a:rPr lang="es-CO" sz="1300" dirty="0">
                <a:effectLst/>
              </a:rPr>
              <a:t>La huella de carbono organizacional del </a:t>
            </a:r>
            <a:r>
              <a:rPr lang="es-CO" sz="1300" dirty="0" err="1">
                <a:effectLst/>
              </a:rPr>
              <a:t>Minenergía</a:t>
            </a:r>
            <a:r>
              <a:rPr lang="es-CO" sz="1300" dirty="0">
                <a:effectLst/>
              </a:rPr>
              <a:t> se calculó aplicando la </a:t>
            </a:r>
            <a:r>
              <a:rPr lang="es-CO" sz="1300" dirty="0" err="1">
                <a:effectLst/>
              </a:rPr>
              <a:t>metodología</a:t>
            </a:r>
            <a:r>
              <a:rPr lang="es-CO" sz="1300" dirty="0">
                <a:effectLst/>
              </a:rPr>
              <a:t> del GHG </a:t>
            </a:r>
            <a:r>
              <a:rPr lang="es-CO" sz="1300" dirty="0" err="1">
                <a:effectLst/>
              </a:rPr>
              <a:t>Procolol</a:t>
            </a:r>
            <a:r>
              <a:rPr lang="es-CO" sz="1300" dirty="0">
                <a:effectLst/>
              </a:rPr>
              <a:t> -</a:t>
            </a:r>
            <a:r>
              <a:rPr lang="es-CO" sz="1300" dirty="0" err="1">
                <a:effectLst/>
              </a:rPr>
              <a:t>Greenhouse</a:t>
            </a:r>
            <a:r>
              <a:rPr lang="es-CO" sz="1300" dirty="0">
                <a:effectLst/>
              </a:rPr>
              <a:t> Gas </a:t>
            </a:r>
            <a:r>
              <a:rPr lang="es-CO" sz="1300" dirty="0" err="1">
                <a:effectLst/>
              </a:rPr>
              <a:t>Protocol</a:t>
            </a:r>
            <a:r>
              <a:rPr lang="es-CO" sz="1300" dirty="0">
                <a:effectLst/>
              </a:rPr>
              <a:t>- y las directrices de la norma internacional ISO 14064-1:2018)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Programa de Uso Eficiente y Ahorro de Agua (PUEAA), que establece los lineamientos, </a:t>
            </a:r>
            <a:r>
              <a:rPr lang="es-CO" sz="1300" dirty="0" err="1"/>
              <a:t>parámetros</a:t>
            </a:r>
            <a:r>
              <a:rPr lang="es-CO" sz="1300" dirty="0"/>
              <a:t> y responsabilidades para la </a:t>
            </a:r>
            <a:r>
              <a:rPr lang="es-CO" sz="1300" dirty="0" err="1"/>
              <a:t>racionalización</a:t>
            </a:r>
            <a:r>
              <a:rPr lang="es-CO" sz="1300" dirty="0"/>
              <a:t> de su consumo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978D192-9B95-8800-359B-377CCD2B1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5" y="1640518"/>
            <a:ext cx="2446537" cy="2136194"/>
          </a:xfrm>
          <a:prstGeom prst="rect">
            <a:avLst/>
          </a:prstGeom>
          <a:ln w="889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179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53" y="4050882"/>
            <a:ext cx="3530193" cy="789618"/>
          </a:xfrm>
        </p:spPr>
        <p:txBody>
          <a:bodyPr>
            <a:normAutofit/>
          </a:bodyPr>
          <a:lstStyle/>
          <a:p>
            <a:r>
              <a:rPr lang="es-CO" sz="4400" b="1" dirty="0">
                <a:latin typeface="+mj-lt"/>
                <a:ea typeface="Verdana"/>
              </a:rPr>
              <a:t>METAS</a:t>
            </a:r>
            <a:endParaRPr lang="es-CO" sz="1800" dirty="0"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B6D8A5-4280-39E5-11FA-1AE1728CEC53}"/>
              </a:ext>
            </a:extLst>
          </p:cNvPr>
          <p:cNvSpPr txBox="1"/>
          <p:nvPr/>
        </p:nvSpPr>
        <p:spPr>
          <a:xfrm>
            <a:off x="5386510" y="1820347"/>
            <a:ext cx="61644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s-CO" sz="1400" b="1" dirty="0"/>
              <a:t>Institucionalizar la estrategia de sostenibilidad y del procedimiento de formulación y presentación de informes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s-CO" sz="1400" dirty="0"/>
              <a:t>Inversión para el desarrollo e interoperabilidad del sistema NEON (procedimientos financieros, contractuales, y administrativos)</a:t>
            </a:r>
          </a:p>
          <a:p>
            <a:pPr marL="285750" indent="-285750">
              <a:buFontTx/>
              <a:buChar char="-"/>
            </a:pPr>
            <a:r>
              <a:rPr lang="es-MX" sz="1400" kern="100" dirty="0">
                <a:ea typeface="Aptos" panose="020B0004020202020204" pitchFamily="34" charset="0"/>
                <a:cs typeface="Aptos" panose="020B0004020202020204" pitchFamily="34" charset="0"/>
              </a:rPr>
              <a:t>D</a:t>
            </a:r>
            <a:r>
              <a:rPr lang="es-MX" sz="1400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iálogo y la colaboración para asegurar que nuestros informes sean cada vez más claros, cercanos y que puedan </a:t>
            </a:r>
            <a:r>
              <a:rPr lang="es-ES" sz="1400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anticiparse a las inquietudes de la ciudadanía</a:t>
            </a:r>
          </a:p>
          <a:p>
            <a:pPr marL="285750" indent="-285750">
              <a:buFontTx/>
              <a:buChar char="-"/>
            </a:pPr>
            <a:r>
              <a:rPr lang="es-ES" sz="1400" kern="100" dirty="0">
                <a:ea typeface="Aptos" panose="020B0004020202020204" pitchFamily="34" charset="0"/>
                <a:cs typeface="Aptos" panose="020B0004020202020204" pitchFamily="34" charset="0"/>
              </a:rPr>
              <a:t>Incorporar la sostenibilidad en el núcleo institucional</a:t>
            </a:r>
          </a:p>
          <a:p>
            <a:pPr marL="285750" indent="-285750">
              <a:buFontTx/>
              <a:buChar char="-"/>
            </a:pPr>
            <a:r>
              <a:rPr lang="es-ES" sz="1400" b="1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Liderar </a:t>
            </a:r>
            <a:r>
              <a:rPr lang="es-ES" sz="1400" b="1" kern="100" dirty="0">
                <a:ea typeface="Aptos" panose="020B0004020202020204" pitchFamily="34" charset="0"/>
                <a:cs typeface="Aptos" panose="020B0004020202020204" pitchFamily="34" charset="0"/>
              </a:rPr>
              <a:t>con ejemplo la transición hacia el desarrollo sostenible hacia el sector minero energético</a:t>
            </a:r>
          </a:p>
          <a:p>
            <a:pPr marL="285750" indent="-285750">
              <a:buFontTx/>
              <a:buChar char="-"/>
            </a:pPr>
            <a:r>
              <a:rPr lang="es-ES" sz="1400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Alianzas de cooperación internacional en temas de sostenibilidad</a:t>
            </a:r>
          </a:p>
          <a:p>
            <a:pPr marL="285750" indent="-285750">
              <a:buFontTx/>
              <a:buChar char="-"/>
            </a:pPr>
            <a:r>
              <a:rPr lang="es-ES" sz="1400" kern="100" dirty="0">
                <a:ea typeface="Aptos" panose="020B0004020202020204" pitchFamily="34" charset="0"/>
                <a:cs typeface="Aptos" panose="020B0004020202020204" pitchFamily="34" charset="0"/>
              </a:rPr>
              <a:t>Certificación de gestión ambiental</a:t>
            </a:r>
          </a:p>
          <a:p>
            <a:pPr marL="285750" indent="-285750">
              <a:buFontTx/>
              <a:buChar char="-"/>
            </a:pPr>
            <a:r>
              <a:rPr lang="es-ES" sz="1400" b="1" kern="1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Fortalecimiento de políticas públicas para establecer metas en materia de sostenibilidad</a:t>
            </a:r>
          </a:p>
          <a:p>
            <a:pPr marL="285750" indent="-285750">
              <a:buFontTx/>
              <a:buChar char="-"/>
            </a:pPr>
            <a:endParaRPr lang="es-ES" sz="14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s-CO" sz="1400" dirty="0"/>
              <a:t>Acciones de mejora en cuanto al proceso de Transición Energética Justa al interior del Ministerio de Minas y energía</a:t>
            </a:r>
          </a:p>
          <a:p>
            <a:pPr marL="285750" indent="-285750">
              <a:buFontTx/>
              <a:buChar char="-"/>
            </a:pPr>
            <a:r>
              <a:rPr lang="es-ES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Aumentar el conocimiento y apropiación sobre la Transición Energética Justa</a:t>
            </a:r>
            <a:endParaRPr lang="es-CO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15CDF-86B8-ACCB-6F65-3BD37532A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20D75DE-E133-E444-7E95-76861360B49A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039D788E-68C4-6B8D-38C9-F7B644B0A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" y="1820347"/>
            <a:ext cx="2174356" cy="2188003"/>
          </a:xfrm>
          <a:prstGeom prst="rect">
            <a:avLst/>
          </a:prstGeom>
          <a:ln w="889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65651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6B06C40-AF27-6B43-15FD-4AE138D4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811" y="1553857"/>
            <a:ext cx="3110460" cy="1951753"/>
          </a:xfrm>
          <a:prstGeom prst="rect">
            <a:avLst/>
          </a:prstGeom>
        </p:spPr>
      </p:pic>
      <p:sp>
        <p:nvSpPr>
          <p:cNvPr id="5" name="Título 18">
            <a:extLst>
              <a:ext uri="{FF2B5EF4-FFF2-40B4-BE49-F238E27FC236}">
                <a16:creationId xmlns:a16="http://schemas.microsoft.com/office/drawing/2014/main" id="{584C3DA5-1061-083F-A3E2-BAEC8750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5" y="5556408"/>
            <a:ext cx="11373138" cy="638385"/>
          </a:xfrm>
        </p:spPr>
        <p:txBody>
          <a:bodyPr>
            <a:normAutofit/>
          </a:bodyPr>
          <a:lstStyle/>
          <a:p>
            <a:r>
              <a:rPr lang="es-CO" sz="2000">
                <a:latin typeface="+mn-lt"/>
              </a:rPr>
              <a:t>INFORME DE SOSTENIBILIDAD MINISTERIO DE MINAS Y ENERGÍA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131C63-D761-73FD-9408-A657505B4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D210E4E-E71A-85B5-FDF0-67403A4C15B0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48F6DFC3-0BCD-633B-C155-3835F0BD9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357" y="2256636"/>
            <a:ext cx="3110460" cy="1761800"/>
          </a:xfrm>
          <a:prstGeom prst="rect">
            <a:avLst/>
          </a:prstGeom>
        </p:spPr>
      </p:pic>
      <p:pic>
        <p:nvPicPr>
          <p:cNvPr id="2" name="Imagen 1" descr="Imagen que contiene exterior, firmar, tejado, edificio&#10;&#10;Descripción generada automáticamente">
            <a:extLst>
              <a:ext uri="{FF2B5EF4-FFF2-40B4-BE49-F238E27FC236}">
                <a16:creationId xmlns:a16="http://schemas.microsoft.com/office/drawing/2014/main" id="{3AEF2A8A-515B-83B7-34E5-D222F8342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510" y="3136753"/>
            <a:ext cx="3316575" cy="1858656"/>
          </a:xfrm>
          <a:prstGeom prst="rect">
            <a:avLst/>
          </a:prstGeom>
        </p:spPr>
      </p:pic>
      <p:pic>
        <p:nvPicPr>
          <p:cNvPr id="11" name="Imagen 10" descr="Código QR&#10;&#10;Descripción generada automáticamente">
            <a:extLst>
              <a:ext uri="{FF2B5EF4-FFF2-40B4-BE49-F238E27FC236}">
                <a16:creationId xmlns:a16="http://schemas.microsoft.com/office/drawing/2014/main" id="{344858C6-1E7D-63EB-3355-FA1E58A9C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977" y="1484026"/>
            <a:ext cx="3490210" cy="35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81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17057CE-7D13-3AE6-1567-74CB3000B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81" y="3136065"/>
            <a:ext cx="1041843" cy="913898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7F64FDF2-5FD0-395B-BE5B-2AF041270C2D}"/>
              </a:ext>
            </a:extLst>
          </p:cNvPr>
          <p:cNvCxnSpPr>
            <a:cxnSpLocks/>
          </p:cNvCxnSpPr>
          <p:nvPr/>
        </p:nvCxnSpPr>
        <p:spPr>
          <a:xfrm>
            <a:off x="8803148" y="3162720"/>
            <a:ext cx="0" cy="888285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4113" y="2270578"/>
            <a:ext cx="10231437" cy="7832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CO" sz="2400" b="1">
                <a:solidFill>
                  <a:srgbClr val="000000"/>
                </a:solidFill>
                <a:latin typeface="Aptos"/>
                <a:ea typeface="Verdana" panose="020B0604030504040204" pitchFamily="34" charset="0"/>
              </a:rPr>
              <a:t>EXPERIENCIAS DE PREPARACIÓN Y PRESENTACIÓN DE INFORMACIÓN FINANCIERA Y NO FINANCIERA PARA LA SOSTENIBILIDAD</a:t>
            </a:r>
            <a:endParaRPr lang="es-CO" sz="2400">
              <a:solidFill>
                <a:srgbClr val="000000"/>
              </a:solidFill>
              <a:latin typeface="Aptos"/>
              <a:ea typeface="Verdana" panose="020B060403050404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/>
          </a:bodyPr>
          <a:lstStyle/>
          <a:p>
            <a:r>
              <a:rPr lang="es-CO" sz="1800" b="0" i="0">
                <a:solidFill>
                  <a:srgbClr val="424242"/>
                </a:solidFill>
                <a:effectLst/>
                <a:latin typeface="inherit"/>
              </a:rPr>
              <a:t>Secretario General - Ministerio de Minas y Energía</a:t>
            </a:r>
          </a:p>
          <a:p>
            <a:endParaRPr lang="es-CO" sz="1600">
              <a:solidFill>
                <a:srgbClr val="3165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621824"/>
            <a:ext cx="11014270" cy="455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b="1" i="0">
                <a:solidFill>
                  <a:srgbClr val="096634"/>
                </a:solidFill>
                <a:effectLst/>
                <a:latin typeface="Segoe UI" panose="020B0502040204020203" pitchFamily="34" charset="0"/>
              </a:rPr>
              <a:t>NELSON JAVIER VÁSQUEZ TORRES</a:t>
            </a:r>
            <a:endParaRPr lang="es-CO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298B8E-BA41-8E6E-B4B7-75CF3229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68" y="1055863"/>
            <a:ext cx="1061035" cy="9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</a:rPr>
              <a:t>LOS PROPÓSITOS</a:t>
            </a: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625943FC-AB70-55D3-5E00-EBF39AC20747}"/>
              </a:ext>
            </a:extLst>
          </p:cNvPr>
          <p:cNvCxnSpPr>
            <a:cxnSpLocks/>
          </p:cNvCxnSpPr>
          <p:nvPr/>
        </p:nvCxnSpPr>
        <p:spPr>
          <a:xfrm flipV="1">
            <a:off x="9329061" y="2591588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62C89736-6B58-758C-145F-3088677AD5A3}"/>
              </a:ext>
            </a:extLst>
          </p:cNvPr>
          <p:cNvCxnSpPr>
            <a:cxnSpLocks/>
          </p:cNvCxnSpPr>
          <p:nvPr/>
        </p:nvCxnSpPr>
        <p:spPr>
          <a:xfrm flipV="1">
            <a:off x="9339498" y="3123944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FE151D5-D437-CEA3-BC56-AFC3272B05F8}"/>
              </a:ext>
            </a:extLst>
          </p:cNvPr>
          <p:cNvCxnSpPr>
            <a:cxnSpLocks/>
          </p:cNvCxnSpPr>
          <p:nvPr/>
        </p:nvCxnSpPr>
        <p:spPr>
          <a:xfrm flipV="1">
            <a:off x="9339497" y="3562354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98A7B515-BE19-ECF5-894A-AF34F000471A}"/>
              </a:ext>
            </a:extLst>
          </p:cNvPr>
          <p:cNvCxnSpPr>
            <a:cxnSpLocks/>
          </p:cNvCxnSpPr>
          <p:nvPr/>
        </p:nvCxnSpPr>
        <p:spPr>
          <a:xfrm flipV="1">
            <a:off x="9329058" y="4518670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EB0B33EF-8371-1CF0-1547-EC67CE8153AB}"/>
              </a:ext>
            </a:extLst>
          </p:cNvPr>
          <p:cNvCxnSpPr>
            <a:cxnSpLocks/>
          </p:cNvCxnSpPr>
          <p:nvPr/>
        </p:nvCxnSpPr>
        <p:spPr>
          <a:xfrm flipV="1">
            <a:off x="9339496" y="5113655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50B2D70B-1C04-5182-3A23-78869EF19250}"/>
              </a:ext>
            </a:extLst>
          </p:cNvPr>
          <p:cNvCxnSpPr>
            <a:cxnSpLocks/>
          </p:cNvCxnSpPr>
          <p:nvPr/>
        </p:nvCxnSpPr>
        <p:spPr>
          <a:xfrm flipV="1">
            <a:off x="9339496" y="5614696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35AC5AB9-0D5E-2B1E-5232-0D9E4508AA71}"/>
              </a:ext>
            </a:extLst>
          </p:cNvPr>
          <p:cNvCxnSpPr>
            <a:cxnSpLocks/>
          </p:cNvCxnSpPr>
          <p:nvPr/>
        </p:nvCxnSpPr>
        <p:spPr>
          <a:xfrm flipV="1">
            <a:off x="3559153" y="4651825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61D9D9BB-9048-0F37-0D46-0FD2FE4CB7A5}"/>
              </a:ext>
            </a:extLst>
          </p:cNvPr>
          <p:cNvCxnSpPr>
            <a:cxnSpLocks/>
          </p:cNvCxnSpPr>
          <p:nvPr/>
        </p:nvCxnSpPr>
        <p:spPr>
          <a:xfrm flipV="1">
            <a:off x="3559153" y="5163304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14B2358D-D570-DFEB-7A8D-BB9916CC8966}"/>
              </a:ext>
            </a:extLst>
          </p:cNvPr>
          <p:cNvCxnSpPr>
            <a:cxnSpLocks/>
          </p:cNvCxnSpPr>
          <p:nvPr/>
        </p:nvCxnSpPr>
        <p:spPr>
          <a:xfrm flipV="1">
            <a:off x="3559153" y="5601714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D1AEE10-3A96-D81B-E62C-329E57F67C8B}"/>
              </a:ext>
            </a:extLst>
          </p:cNvPr>
          <p:cNvCxnSpPr/>
          <p:nvPr/>
        </p:nvCxnSpPr>
        <p:spPr>
          <a:xfrm flipV="1">
            <a:off x="3458393" y="2625748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0A1D0B7-30B0-4E48-5AC1-1E75302388B8}"/>
              </a:ext>
            </a:extLst>
          </p:cNvPr>
          <p:cNvCxnSpPr>
            <a:cxnSpLocks/>
          </p:cNvCxnSpPr>
          <p:nvPr/>
        </p:nvCxnSpPr>
        <p:spPr>
          <a:xfrm flipV="1">
            <a:off x="3458393" y="3147666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BF7BFCE-0C73-97B7-6728-EDAB2F72C45F}"/>
              </a:ext>
            </a:extLst>
          </p:cNvPr>
          <p:cNvCxnSpPr>
            <a:cxnSpLocks/>
          </p:cNvCxnSpPr>
          <p:nvPr/>
        </p:nvCxnSpPr>
        <p:spPr>
          <a:xfrm flipV="1">
            <a:off x="3458393" y="3638269"/>
            <a:ext cx="486428" cy="41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6F63E07-A5D4-CA0D-BADE-449A900C513C}"/>
              </a:ext>
            </a:extLst>
          </p:cNvPr>
          <p:cNvSpPr/>
          <p:nvPr/>
        </p:nvSpPr>
        <p:spPr>
          <a:xfrm>
            <a:off x="7042068" y="4494317"/>
            <a:ext cx="2380827" cy="1356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97B9C8C-96C0-9EFF-C99C-3DD02571E3DC}"/>
              </a:ext>
            </a:extLst>
          </p:cNvPr>
          <p:cNvSpPr/>
          <p:nvPr/>
        </p:nvSpPr>
        <p:spPr>
          <a:xfrm>
            <a:off x="6791538" y="2566347"/>
            <a:ext cx="2630837" cy="12087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4F7273D-1804-5DD8-B295-730327DFF408}"/>
              </a:ext>
            </a:extLst>
          </p:cNvPr>
          <p:cNvSpPr/>
          <p:nvPr/>
        </p:nvSpPr>
        <p:spPr>
          <a:xfrm>
            <a:off x="1877488" y="4596156"/>
            <a:ext cx="1844339" cy="1064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14192FB-3444-2299-E55D-C9323D9F4F1E}"/>
              </a:ext>
            </a:extLst>
          </p:cNvPr>
          <p:cNvSpPr/>
          <p:nvPr/>
        </p:nvSpPr>
        <p:spPr>
          <a:xfrm>
            <a:off x="1325465" y="2564535"/>
            <a:ext cx="2369189" cy="11418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47" y="1054191"/>
            <a:ext cx="10217997" cy="520512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096634"/>
                </a:solidFill>
                <a:latin typeface="Verdana"/>
                <a:ea typeface="Verdana"/>
              </a:rPr>
              <a:t>¿PARA QUÉ?</a:t>
            </a:r>
            <a:endParaRPr lang="es-CO" sz="28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BC5E1D3-54A3-FA7E-0B2C-0CC3601A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600F2FD-928E-A2CA-D4E9-1368CF261CC8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7DAA631B-A7FA-674D-8A05-736B599A17D7}"/>
              </a:ext>
            </a:extLst>
          </p:cNvPr>
          <p:cNvSpPr/>
          <p:nvPr/>
        </p:nvSpPr>
        <p:spPr>
          <a:xfrm>
            <a:off x="475087" y="2318048"/>
            <a:ext cx="1651904" cy="15754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200" dirty="0"/>
              <a:t>1. ENFOQUE SISTÉMICO E INTEGRAL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E0F3B61-D629-AAE0-C586-0A3A3CECDDBC}"/>
              </a:ext>
            </a:extLst>
          </p:cNvPr>
          <p:cNvSpPr/>
          <p:nvPr/>
        </p:nvSpPr>
        <p:spPr>
          <a:xfrm>
            <a:off x="475086" y="4368045"/>
            <a:ext cx="1651904" cy="15754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200"/>
              <a:t>2. CULTURA SOSTENIBLE</a:t>
            </a:r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4698E71-A863-A2D8-44DF-7D9676524BC5}"/>
              </a:ext>
            </a:extLst>
          </p:cNvPr>
          <p:cNvSpPr/>
          <p:nvPr/>
        </p:nvSpPr>
        <p:spPr>
          <a:xfrm>
            <a:off x="5934934" y="2318047"/>
            <a:ext cx="1651904" cy="15754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200" dirty="0"/>
              <a:t>3. </a:t>
            </a:r>
            <a:r>
              <a:rPr lang="es-CO" sz="1100" dirty="0"/>
              <a:t>SOSTENIBILIDAD</a:t>
            </a:r>
            <a:r>
              <a:rPr lang="es-CO" sz="1200" dirty="0"/>
              <a:t> EN EL ENTORNO CONSTRUIDO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15695F7-3CDE-8760-DD69-905F0036F312}"/>
              </a:ext>
            </a:extLst>
          </p:cNvPr>
          <p:cNvSpPr/>
          <p:nvPr/>
        </p:nvSpPr>
        <p:spPr>
          <a:xfrm>
            <a:off x="5934934" y="4429941"/>
            <a:ext cx="1651904" cy="15754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200">
                <a:ea typeface="Calibri"/>
                <a:cs typeface="Calibri"/>
              </a:rPr>
              <a:t>4. LIDERAZGO Y EJEMPLO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AD05B56-FC77-3BD5-DDDB-D3876251F7A4}"/>
              </a:ext>
            </a:extLst>
          </p:cNvPr>
          <p:cNvSpPr txBox="1"/>
          <p:nvPr/>
        </p:nvSpPr>
        <p:spPr>
          <a:xfrm>
            <a:off x="2110647" y="2650837"/>
            <a:ext cx="158840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rgbClr val="404040"/>
                </a:solidFill>
              </a:rPr>
              <a:t>Interiorizamos la sostenibilidad como parte integral de la gestión institucional, contando con el compromiso y respaldo de la Alta Dirección.</a:t>
            </a:r>
            <a:r>
              <a:rPr lang="es-ES" sz="900" dirty="0"/>
              <a:t>​</a:t>
            </a:r>
            <a:endParaRPr lang="es-ES" sz="9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F8AB902-955B-9793-65EE-28FA504D4BC0}"/>
              </a:ext>
            </a:extLst>
          </p:cNvPr>
          <p:cNvSpPr txBox="1"/>
          <p:nvPr/>
        </p:nvSpPr>
        <p:spPr>
          <a:xfrm>
            <a:off x="2166998" y="4663343"/>
            <a:ext cx="153453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>
                <a:solidFill>
                  <a:srgbClr val="404040"/>
                </a:solidFill>
              </a:rPr>
              <a:t>Impulsamos desde la transformación cultural modos de vida sostenibles a través del ejemplo, la comunicación y la participación.</a:t>
            </a:r>
            <a:r>
              <a:rPr lang="es-ES" sz="900">
                <a:solidFill>
                  <a:srgbClr val="404040"/>
                </a:solidFill>
              </a:rPr>
              <a:t>​</a:t>
            </a:r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0B35F3-5AF1-BAC6-BF2C-DE52EF0A4EE7}"/>
              </a:ext>
            </a:extLst>
          </p:cNvPr>
          <p:cNvSpPr txBox="1"/>
          <p:nvPr/>
        </p:nvSpPr>
        <p:spPr>
          <a:xfrm>
            <a:off x="7574152" y="2749273"/>
            <a:ext cx="17747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rgbClr val="404040"/>
                </a:solidFill>
              </a:rPr>
              <a:t>Adecuamos el funcionamiento de las sedes físicas del Ministerio, incrementar la resiliencia y adaptación al cambio climático. </a:t>
            </a:r>
            <a:r>
              <a:rPr lang="es-ES" sz="900" dirty="0">
                <a:solidFill>
                  <a:srgbClr val="404040"/>
                </a:solidFill>
              </a:rPr>
              <a:t>​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ED943C3-3D7B-0D57-5BE3-2A3255C92D39}"/>
              </a:ext>
            </a:extLst>
          </p:cNvPr>
          <p:cNvSpPr txBox="1"/>
          <p:nvPr/>
        </p:nvSpPr>
        <p:spPr>
          <a:xfrm>
            <a:off x="7587263" y="4890625"/>
            <a:ext cx="170764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00" dirty="0">
                <a:solidFill>
                  <a:srgbClr val="404040"/>
                </a:solidFill>
              </a:rPr>
              <a:t>Lideramos con ejemplo la transformación hacia el desarrollo sostenible</a:t>
            </a:r>
            <a:endParaRPr lang="es-ES" sz="900" dirty="0">
              <a:solidFill>
                <a:srgbClr val="40404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BF469F-C1BD-E947-7D1B-5F58831220B7}"/>
              </a:ext>
            </a:extLst>
          </p:cNvPr>
          <p:cNvSpPr txBox="1"/>
          <p:nvPr/>
        </p:nvSpPr>
        <p:spPr>
          <a:xfrm>
            <a:off x="3955104" y="2462116"/>
            <a:ext cx="16425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800" dirty="0">
                <a:solidFill>
                  <a:srgbClr val="262626"/>
                </a:solidFill>
                <a:ea typeface="Calibri"/>
                <a:cs typeface="Calibri"/>
              </a:rPr>
              <a:t>Publicar reporte sostenibilidad bajo los Estándares GRI</a:t>
            </a:r>
            <a:endParaRPr lang="es-ES" sz="800" dirty="0">
              <a:ea typeface="Calibri"/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52300A-AF3D-86CF-CBB7-32C71ED08A18}"/>
              </a:ext>
            </a:extLst>
          </p:cNvPr>
          <p:cNvSpPr txBox="1"/>
          <p:nvPr/>
        </p:nvSpPr>
        <p:spPr>
          <a:xfrm>
            <a:off x="3953170" y="2910713"/>
            <a:ext cx="16367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262626"/>
                </a:solidFill>
                <a:ea typeface="Calibri"/>
                <a:cs typeface="Calibri"/>
              </a:rPr>
              <a:t>Componente</a:t>
            </a:r>
            <a:r>
              <a:rPr lang="en-US" sz="800" dirty="0">
                <a:solidFill>
                  <a:srgbClr val="262626"/>
                </a:solidFill>
                <a:ea typeface="Calibri"/>
                <a:cs typeface="Calibri"/>
              </a:rPr>
              <a:t> de </a:t>
            </a:r>
            <a:r>
              <a:rPr lang="en-US" sz="800" dirty="0" err="1">
                <a:solidFill>
                  <a:srgbClr val="262626"/>
                </a:solidFill>
                <a:ea typeface="Calibri"/>
                <a:cs typeface="Calibri"/>
              </a:rPr>
              <a:t>sostenibilidad</a:t>
            </a:r>
            <a:r>
              <a:rPr lang="en-US" sz="800" dirty="0">
                <a:solidFill>
                  <a:srgbClr val="262626"/>
                </a:solidFill>
                <a:ea typeface="Calibri"/>
                <a:cs typeface="Calibri"/>
              </a:rPr>
              <a:t> 100% de </a:t>
            </a:r>
            <a:r>
              <a:rPr lang="en-US" sz="800" dirty="0" err="1">
                <a:solidFill>
                  <a:srgbClr val="262626"/>
                </a:solidFill>
                <a:ea typeface="Calibri"/>
                <a:cs typeface="Calibri"/>
              </a:rPr>
              <a:t>los</a:t>
            </a:r>
            <a:r>
              <a:rPr lang="en-US" sz="800" dirty="0">
                <a:solidFill>
                  <a:srgbClr val="262626"/>
                </a:solidFill>
                <a:ea typeface="Calibri"/>
                <a:cs typeface="Calibri"/>
              </a:rPr>
              <a:t> </a:t>
            </a:r>
            <a:r>
              <a:rPr lang="en-US" sz="800" dirty="0" err="1">
                <a:solidFill>
                  <a:srgbClr val="262626"/>
                </a:solidFill>
                <a:ea typeface="Calibri"/>
                <a:cs typeface="Calibri"/>
              </a:rPr>
              <a:t>procedimientos</a:t>
            </a:r>
            <a:endParaRPr lang="en-US" sz="800" dirty="0">
              <a:solidFill>
                <a:srgbClr val="262626"/>
              </a:solidFill>
              <a:ea typeface="Calibri"/>
              <a:cs typeface="Calibri"/>
            </a:endParaRPr>
          </a:p>
        </p:txBody>
      </p:sp>
      <p:sp>
        <p:nvSpPr>
          <p:cNvPr id="18" name="CuadroTexto 11">
            <a:extLst>
              <a:ext uri="{FF2B5EF4-FFF2-40B4-BE49-F238E27FC236}">
                <a16:creationId xmlns:a16="http://schemas.microsoft.com/office/drawing/2014/main" id="{17C33865-EB02-16A1-94F2-C7BB077ABDB0}"/>
              </a:ext>
            </a:extLst>
          </p:cNvPr>
          <p:cNvSpPr txBox="1"/>
          <p:nvPr/>
        </p:nvSpPr>
        <p:spPr>
          <a:xfrm>
            <a:off x="3953170" y="3474387"/>
            <a:ext cx="151147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262626"/>
                </a:solidFill>
              </a:rPr>
              <a:t>Definir un equipo de trabajo interdisciplinar </a:t>
            </a:r>
            <a:endParaRPr lang="en-US" sz="800" dirty="0">
              <a:solidFill>
                <a:srgbClr val="262626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9B19AB7-BB86-A50A-59E4-F4577F16EF96}"/>
              </a:ext>
            </a:extLst>
          </p:cNvPr>
          <p:cNvSpPr txBox="1"/>
          <p:nvPr/>
        </p:nvSpPr>
        <p:spPr>
          <a:xfrm>
            <a:off x="4045425" y="4496812"/>
            <a:ext cx="167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800" dirty="0">
                <a:solidFill>
                  <a:srgbClr val="262626"/>
                </a:solidFill>
              </a:rPr>
              <a:t>Medición de la huella de carbono institucional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72A03EF-F5FC-D94F-8EEC-64B9F6E2EBEC}"/>
              </a:ext>
            </a:extLst>
          </p:cNvPr>
          <p:cNvSpPr txBox="1"/>
          <p:nvPr/>
        </p:nvSpPr>
        <p:spPr>
          <a:xfrm>
            <a:off x="4053930" y="4936791"/>
            <a:ext cx="18663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800" dirty="0">
                <a:solidFill>
                  <a:srgbClr val="262626"/>
                </a:solidFill>
              </a:rPr>
              <a:t>Dar continuidad a los proyectos de inversión de  iniciativas de bienestar social, ambiental y animal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06CD6AE-6625-BE98-1FE5-5EFD7BC1D056}"/>
              </a:ext>
            </a:extLst>
          </p:cNvPr>
          <p:cNvSpPr txBox="1"/>
          <p:nvPr/>
        </p:nvSpPr>
        <p:spPr>
          <a:xfrm>
            <a:off x="4049788" y="5431534"/>
            <a:ext cx="17530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800" dirty="0">
                <a:solidFill>
                  <a:srgbClr val="262626"/>
                </a:solidFill>
              </a:rPr>
              <a:t>Crear un programa de formación en sostenibilidad  para el </a:t>
            </a:r>
            <a:r>
              <a:rPr lang="es-CO" sz="800" dirty="0" err="1">
                <a:solidFill>
                  <a:srgbClr val="262626"/>
                </a:solidFill>
              </a:rPr>
              <a:t>MinEnergía</a:t>
            </a:r>
            <a:endParaRPr lang="es-ES" sz="800" dirty="0">
              <a:solidFill>
                <a:srgbClr val="262626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B08F400-1359-E06B-B0B6-8AD8C6A73B90}"/>
              </a:ext>
            </a:extLst>
          </p:cNvPr>
          <p:cNvSpPr txBox="1"/>
          <p:nvPr/>
        </p:nvSpPr>
        <p:spPr>
          <a:xfrm>
            <a:off x="9811243" y="2411485"/>
            <a:ext cx="19026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62626"/>
                </a:solidFill>
              </a:rPr>
              <a:t>Hacer seguimiento a la disminución del consumo </a:t>
            </a:r>
            <a:r>
              <a:rPr lang="en-US" sz="800" err="1">
                <a:solidFill>
                  <a:srgbClr val="262626"/>
                </a:solidFill>
              </a:rPr>
              <a:t>energético</a:t>
            </a:r>
            <a:r>
              <a:rPr lang="en-US" sz="800" dirty="0">
                <a:solidFill>
                  <a:srgbClr val="262626"/>
                </a:solidFill>
              </a:rPr>
              <a:t> y </a:t>
            </a:r>
            <a:r>
              <a:rPr lang="en-US" sz="800" err="1">
                <a:solidFill>
                  <a:srgbClr val="262626"/>
                </a:solidFill>
              </a:rPr>
              <a:t>por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r>
              <a:rPr lang="en-US" sz="800" err="1">
                <a:solidFill>
                  <a:srgbClr val="262626"/>
                </a:solidFill>
              </a:rPr>
              <a:t>cuenta</a:t>
            </a:r>
            <a:r>
              <a:rPr lang="en-US" sz="800" dirty="0">
                <a:solidFill>
                  <a:srgbClr val="262626"/>
                </a:solidFill>
              </a:rPr>
              <a:t> del </a:t>
            </a:r>
            <a:r>
              <a:rPr lang="en-US" sz="800" err="1">
                <a:solidFill>
                  <a:srgbClr val="262626"/>
                </a:solidFill>
              </a:rPr>
              <a:t>sistema</a:t>
            </a:r>
            <a:r>
              <a:rPr lang="en-US" sz="800" dirty="0">
                <a:solidFill>
                  <a:srgbClr val="262626"/>
                </a:solidFill>
              </a:rPr>
              <a:t> solar </a:t>
            </a:r>
            <a:r>
              <a:rPr lang="en-US" sz="800" err="1">
                <a:solidFill>
                  <a:srgbClr val="262626"/>
                </a:solidFill>
              </a:rPr>
              <a:t>fotovoltaico</a:t>
            </a:r>
            <a:endParaRPr lang="en-US" sz="800" err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AD7833-6DDB-EFE5-9410-B5A0816E5788}"/>
              </a:ext>
            </a:extLst>
          </p:cNvPr>
          <p:cNvSpPr txBox="1"/>
          <p:nvPr/>
        </p:nvSpPr>
        <p:spPr>
          <a:xfrm>
            <a:off x="9815385" y="2958247"/>
            <a:ext cx="17325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Implementar plan de </a:t>
            </a:r>
            <a:r>
              <a:rPr lang="en-US" sz="800" dirty="0" err="1"/>
              <a:t>acción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</a:t>
            </a:r>
            <a:r>
              <a:rPr lang="en-US" sz="800" dirty="0" err="1"/>
              <a:t>resultado</a:t>
            </a:r>
            <a:r>
              <a:rPr lang="en-US" sz="800" dirty="0"/>
              <a:t> de la auditoria </a:t>
            </a:r>
            <a:r>
              <a:rPr lang="en-US" sz="800" dirty="0" err="1"/>
              <a:t>energética</a:t>
            </a:r>
            <a:r>
              <a:rPr lang="en-US" sz="800" dirty="0"/>
              <a:t> </a:t>
            </a:r>
            <a:endParaRPr lang="es-E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3B9EA2A-FD25-F860-71B1-7929E0291A1E}"/>
              </a:ext>
            </a:extLst>
          </p:cNvPr>
          <p:cNvSpPr txBox="1"/>
          <p:nvPr/>
        </p:nvSpPr>
        <p:spPr>
          <a:xfrm rot="10800000" flipH="1" flipV="1">
            <a:off x="9794404" y="3389717"/>
            <a:ext cx="17158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solidFill>
                  <a:srgbClr val="262626"/>
                </a:solidFill>
              </a:rPr>
              <a:t>A</a:t>
            </a:r>
            <a:r>
              <a:rPr lang="en-US" sz="800" err="1"/>
              <a:t>umentar</a:t>
            </a:r>
            <a:r>
              <a:rPr lang="en-US" sz="800" dirty="0"/>
              <a:t> </a:t>
            </a:r>
            <a:r>
              <a:rPr lang="en-US" sz="800" err="1"/>
              <a:t>el</a:t>
            </a:r>
            <a:r>
              <a:rPr lang="en-US" sz="800" dirty="0"/>
              <a:t> </a:t>
            </a:r>
            <a:r>
              <a:rPr lang="en-US" sz="800" err="1"/>
              <a:t>número</a:t>
            </a:r>
            <a:r>
              <a:rPr lang="en-US" sz="800"/>
              <a:t> de </a:t>
            </a:r>
            <a:r>
              <a:rPr lang="en-US" sz="800" err="1"/>
              <a:t>estaciones</a:t>
            </a:r>
            <a:r>
              <a:rPr lang="en-US" sz="800"/>
              <a:t> de carga de </a:t>
            </a:r>
            <a:r>
              <a:rPr lang="en-US" sz="800" err="1"/>
              <a:t>vehículos</a:t>
            </a:r>
            <a:r>
              <a:rPr lang="en-US" sz="800" dirty="0"/>
              <a:t> </a:t>
            </a:r>
            <a:r>
              <a:rPr lang="en-US" sz="800" err="1"/>
              <a:t>eléctricos</a:t>
            </a:r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E91045D-60D3-83B9-FDEB-4B9F0E9A90F8}"/>
              </a:ext>
            </a:extLst>
          </p:cNvPr>
          <p:cNvSpPr txBox="1"/>
          <p:nvPr/>
        </p:nvSpPr>
        <p:spPr>
          <a:xfrm>
            <a:off x="9786054" y="4363287"/>
            <a:ext cx="17381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Implementar las </a:t>
            </a:r>
            <a:r>
              <a:rPr lang="en-US" sz="800" dirty="0" err="1"/>
              <a:t>compras</a:t>
            </a:r>
            <a:r>
              <a:rPr lang="en-US" sz="800" dirty="0"/>
              <a:t> </a:t>
            </a:r>
            <a:r>
              <a:rPr lang="en-US" sz="800" dirty="0" err="1"/>
              <a:t>públicas</a:t>
            </a:r>
            <a:r>
              <a:rPr lang="en-US" sz="800" dirty="0"/>
              <a:t> </a:t>
            </a:r>
            <a:r>
              <a:rPr lang="en-US" sz="800" dirty="0" err="1"/>
              <a:t>sostenibles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el</a:t>
            </a:r>
            <a:r>
              <a:rPr lang="en-US" sz="800" dirty="0"/>
              <a:t> </a:t>
            </a:r>
            <a:r>
              <a:rPr lang="en-US" sz="800" dirty="0" err="1"/>
              <a:t>Ministerio</a:t>
            </a:r>
            <a:r>
              <a:rPr lang="en-US" sz="800" dirty="0"/>
              <a:t> 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446DABD-1D57-6293-DCA0-18300F99A756}"/>
              </a:ext>
            </a:extLst>
          </p:cNvPr>
          <p:cNvSpPr txBox="1"/>
          <p:nvPr/>
        </p:nvSpPr>
        <p:spPr>
          <a:xfrm>
            <a:off x="9790196" y="4943821"/>
            <a:ext cx="20363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solidFill>
                  <a:srgbClr val="262626"/>
                </a:solidFill>
              </a:rPr>
              <a:t>Medir</a:t>
            </a:r>
            <a:r>
              <a:rPr lang="en-US" sz="800">
                <a:solidFill>
                  <a:srgbClr val="262626"/>
                </a:solidFill>
              </a:rPr>
              <a:t>, </a:t>
            </a:r>
            <a:r>
              <a:rPr lang="en-US" sz="800" err="1">
                <a:solidFill>
                  <a:srgbClr val="262626"/>
                </a:solidFill>
              </a:rPr>
              <a:t>reportar</a:t>
            </a:r>
            <a:r>
              <a:rPr lang="en-US" sz="800">
                <a:solidFill>
                  <a:srgbClr val="262626"/>
                </a:solidFill>
              </a:rPr>
              <a:t> y </a:t>
            </a:r>
            <a:r>
              <a:rPr lang="en-US" sz="800" err="1">
                <a:solidFill>
                  <a:srgbClr val="262626"/>
                </a:solidFill>
              </a:rPr>
              <a:t>compensar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r>
              <a:rPr lang="en-US" sz="800" err="1">
                <a:solidFill>
                  <a:srgbClr val="262626"/>
                </a:solidFill>
              </a:rPr>
              <a:t>anualmente</a:t>
            </a:r>
            <a:r>
              <a:rPr lang="en-US" sz="800">
                <a:solidFill>
                  <a:srgbClr val="262626"/>
                </a:solidFill>
              </a:rPr>
              <a:t> la </a:t>
            </a:r>
            <a:r>
              <a:rPr lang="en-US" sz="800" err="1">
                <a:solidFill>
                  <a:srgbClr val="262626"/>
                </a:solidFill>
              </a:rPr>
              <a:t>huella</a:t>
            </a:r>
            <a:r>
              <a:rPr lang="en-US" sz="800">
                <a:solidFill>
                  <a:srgbClr val="262626"/>
                </a:solidFill>
              </a:rPr>
              <a:t> de </a:t>
            </a:r>
            <a:r>
              <a:rPr lang="en-US" sz="800" err="1">
                <a:solidFill>
                  <a:srgbClr val="262626"/>
                </a:solidFill>
              </a:rPr>
              <a:t>carbono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r>
              <a:rPr lang="en-US" sz="800" err="1">
                <a:solidFill>
                  <a:srgbClr val="262626"/>
                </a:solidFill>
              </a:rPr>
              <a:t>institucional</a:t>
            </a:r>
            <a:endParaRPr lang="en-US" sz="800" dirty="0">
              <a:solidFill>
                <a:srgbClr val="262626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818AE2A-8A7B-74DC-CB26-94C21794F2EF}"/>
              </a:ext>
            </a:extLst>
          </p:cNvPr>
          <p:cNvSpPr txBox="1"/>
          <p:nvPr/>
        </p:nvSpPr>
        <p:spPr>
          <a:xfrm>
            <a:off x="9827981" y="5427782"/>
            <a:ext cx="18739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262626"/>
                </a:solidFill>
              </a:rPr>
              <a:t>Programar</a:t>
            </a:r>
            <a:r>
              <a:rPr lang="en-US" sz="800" dirty="0">
                <a:solidFill>
                  <a:srgbClr val="262626"/>
                </a:solidFill>
              </a:rPr>
              <a:t> mesas </a:t>
            </a:r>
            <a:r>
              <a:rPr lang="en-US" sz="800" dirty="0" err="1">
                <a:solidFill>
                  <a:srgbClr val="262626"/>
                </a:solidFill>
              </a:rPr>
              <a:t>interinstitucionales</a:t>
            </a:r>
            <a:r>
              <a:rPr lang="en-US" sz="800" dirty="0">
                <a:solidFill>
                  <a:srgbClr val="262626"/>
                </a:solidFill>
              </a:rPr>
              <a:t> con las </a:t>
            </a:r>
            <a:r>
              <a:rPr lang="en-US" sz="800" dirty="0" err="1">
                <a:solidFill>
                  <a:srgbClr val="262626"/>
                </a:solidFill>
              </a:rPr>
              <a:t>entidades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r>
              <a:rPr lang="en-US" sz="800" dirty="0" err="1">
                <a:solidFill>
                  <a:srgbClr val="262626"/>
                </a:solidFill>
              </a:rPr>
              <a:t>adscritas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r>
              <a:rPr lang="en-US" sz="800" dirty="0" err="1">
                <a:solidFill>
                  <a:srgbClr val="262626"/>
                </a:solidFill>
              </a:rPr>
              <a:t>sobre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r>
              <a:rPr lang="en-US" sz="800" dirty="0" err="1">
                <a:solidFill>
                  <a:srgbClr val="262626"/>
                </a:solidFill>
              </a:rPr>
              <a:t>sostenibilidad</a:t>
            </a:r>
            <a:r>
              <a:rPr lang="en-US" sz="800" dirty="0">
                <a:solidFill>
                  <a:srgbClr val="262626"/>
                </a:solidFill>
              </a:rPr>
              <a:t> </a:t>
            </a:r>
            <a:endParaRPr lang="es-ES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23BBEAA-5782-E0FA-4E42-0E928EC16990}"/>
              </a:ext>
            </a:extLst>
          </p:cNvPr>
          <p:cNvSpPr txBox="1"/>
          <p:nvPr/>
        </p:nvSpPr>
        <p:spPr>
          <a:xfrm>
            <a:off x="604323" y="1536129"/>
            <a:ext cx="10943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096634"/>
                </a:solidFill>
                <a:latin typeface="Verdana"/>
                <a:ea typeface="Verdana"/>
              </a:rPr>
              <a:t>ESTRATEGIA DE SOSTENIBILIDAD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96627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149" y="1847453"/>
            <a:ext cx="5573233" cy="809578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096634"/>
                </a:solidFill>
                <a:latin typeface="Verdana"/>
                <a:ea typeface="Verdana"/>
              </a:rPr>
              <a:t>¿POR QUÉ?</a:t>
            </a:r>
            <a:endParaRPr lang="es-CO" sz="28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5224CDF8-0486-4DB6-85DD-E120E31CBE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>
          <a:xfrm>
            <a:off x="7116837" y="1710165"/>
            <a:ext cx="4134958" cy="4329081"/>
          </a:xfrm>
        </p:spPr>
      </p:pic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E34D9A93-F72D-08CA-AB0B-C8BF195B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149" y="2657031"/>
            <a:ext cx="5371214" cy="3486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Calibri" panose="020B0604020202020204" pitchFamily="34" charset="0"/>
              <a:buChar char="-"/>
            </a:pPr>
            <a:r>
              <a:rPr lang="es-CO" sz="1400" b="1" dirty="0">
                <a:solidFill>
                  <a:srgbClr val="096634"/>
                </a:solidFill>
                <a:latin typeface="+mj-lt"/>
              </a:rPr>
              <a:t>Integrar</a:t>
            </a:r>
            <a:r>
              <a:rPr lang="es-CO" sz="1400" dirty="0">
                <a:latin typeface="+mj-lt"/>
              </a:rPr>
              <a:t> la </a:t>
            </a:r>
            <a:r>
              <a:rPr lang="es-CO" sz="1400" b="1" dirty="0">
                <a:latin typeface="+mj-lt"/>
              </a:rPr>
              <a:t>información financiera y no financiera </a:t>
            </a:r>
            <a:r>
              <a:rPr lang="es-CO" sz="1400" dirty="0">
                <a:latin typeface="+mj-lt"/>
              </a:rPr>
              <a:t>en las estrategias de sostenibilidad permite de mejor manera </a:t>
            </a:r>
            <a:r>
              <a:rPr lang="es-CO" sz="1400" b="1" dirty="0">
                <a:solidFill>
                  <a:srgbClr val="096634"/>
                </a:solidFill>
                <a:latin typeface="+mj-lt"/>
              </a:rPr>
              <a:t>anticipar riesgos, aprovechar oportunidades y tomar decisiones.</a:t>
            </a:r>
          </a:p>
          <a:p>
            <a:endParaRPr lang="es-ES" sz="1400" b="1" dirty="0">
              <a:solidFill>
                <a:srgbClr val="096634"/>
              </a:solidFill>
              <a:latin typeface="+mj-lt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s-CO" sz="1400" b="1" dirty="0">
                <a:solidFill>
                  <a:srgbClr val="096634"/>
                </a:solidFill>
                <a:latin typeface="+mj-lt"/>
              </a:rPr>
              <a:t>Incluir </a:t>
            </a:r>
            <a:r>
              <a:rPr lang="es-CO" sz="1400" b="1" dirty="0">
                <a:latin typeface="+mj-lt"/>
              </a:rPr>
              <a:t>métricas no financieras, como impacto ambiental, condiciones laborales y prácticas de gobernanza, es necesario </a:t>
            </a:r>
            <a:r>
              <a:rPr lang="es-CO" sz="1400" b="1" dirty="0">
                <a:solidFill>
                  <a:srgbClr val="096634"/>
                </a:solidFill>
                <a:latin typeface="+mj-lt"/>
              </a:rPr>
              <a:t>para conocer el verdadero valor y la resiliencia de las organizaciones.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s-CO" sz="1400" b="1" dirty="0">
              <a:solidFill>
                <a:srgbClr val="096634"/>
              </a:solidFill>
              <a:latin typeface="+mj-lt"/>
              <a:ea typeface="Calibri Light"/>
              <a:cs typeface="Calibri Light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s-CO" sz="1400" b="1" dirty="0">
                <a:solidFill>
                  <a:srgbClr val="096634"/>
                </a:solidFill>
                <a:latin typeface="+mj-lt"/>
                <a:ea typeface="Calibri Light"/>
                <a:cs typeface="Calibri Light"/>
              </a:rPr>
              <a:t>Revelar </a:t>
            </a:r>
            <a:r>
              <a:rPr lang="es-CO" sz="1400" b="1" dirty="0">
                <a:latin typeface="+mj-lt"/>
                <a:ea typeface="Calibri Light"/>
                <a:cs typeface="Calibri Light"/>
              </a:rPr>
              <a:t>información de manera integral </a:t>
            </a:r>
            <a:r>
              <a:rPr lang="es-CO" sz="1400" dirty="0">
                <a:latin typeface="+mj-lt"/>
                <a:ea typeface="Calibri Light"/>
                <a:cs typeface="Calibri Light"/>
              </a:rPr>
              <a:t>es una buena práctica de gobernanza pública y de gobierno corporativo que </a:t>
            </a:r>
            <a:r>
              <a:rPr lang="es-CO" sz="1400" b="1" dirty="0">
                <a:solidFill>
                  <a:srgbClr val="096634"/>
                </a:solidFill>
                <a:latin typeface="+mj-lt"/>
                <a:ea typeface="Calibri Light"/>
                <a:cs typeface="Calibri Light"/>
              </a:rPr>
              <a:t>facilita la transparencia y la gestión amable.</a:t>
            </a:r>
            <a:endParaRPr lang="es-ES" sz="1400" b="1" dirty="0">
              <a:solidFill>
                <a:srgbClr val="096634"/>
              </a:solidFill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973246-5591-52A8-D072-AA8C92E17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B92A4E2-A99E-B804-D763-5258ADE8D796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524DC373-C97D-273A-7634-935BADE44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41" y="3048395"/>
            <a:ext cx="951854" cy="20650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3867BD1-08D9-6F32-84E5-D024D3EC7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41" y="1710031"/>
            <a:ext cx="951854" cy="14287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FEBE6EC-66E1-DFA1-1ED9-A2C2804F52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t="-846" r="11864" b="846"/>
          <a:stretch/>
        </p:blipFill>
        <p:spPr>
          <a:xfrm>
            <a:off x="10299941" y="5023059"/>
            <a:ext cx="951854" cy="10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>
                <a:solidFill>
                  <a:schemeClr val="accent6">
                    <a:lumMod val="75000"/>
                  </a:schemeClr>
                </a:solidFill>
              </a:rPr>
              <a:t>FLUJO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172172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66" y="3772235"/>
            <a:ext cx="3346737" cy="809578"/>
          </a:xfrm>
        </p:spPr>
        <p:txBody>
          <a:bodyPr>
            <a:normAutofit/>
          </a:bodyPr>
          <a:lstStyle/>
          <a:p>
            <a:r>
              <a:rPr lang="es-CO" sz="2000" dirty="0">
                <a:solidFill>
                  <a:srgbClr val="096634"/>
                </a:solidFill>
                <a:latin typeface="Verdana"/>
                <a:ea typeface="Verdana"/>
              </a:rPr>
              <a:t>Flujo de información</a:t>
            </a:r>
            <a:endParaRPr lang="es-CO" sz="20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n 4" descr="Mesas De Trabajo Universidad Central | 6b.u5ch.com">
            <a:extLst>
              <a:ext uri="{FF2B5EF4-FFF2-40B4-BE49-F238E27FC236}">
                <a16:creationId xmlns:a16="http://schemas.microsoft.com/office/drawing/2014/main" id="{3F2448EC-8622-A720-4F6C-33DF0937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2059" y="1481525"/>
            <a:ext cx="2273651" cy="2216331"/>
          </a:xfrm>
          <a:prstGeom prst="rect">
            <a:avLst/>
          </a:prstGeom>
        </p:spPr>
      </p:pic>
      <p:pic>
        <p:nvPicPr>
          <p:cNvPr id="6" name="Imagen 5" descr="La sociedad del conocimiento: amenaza u oportunidad">
            <a:extLst>
              <a:ext uri="{FF2B5EF4-FFF2-40B4-BE49-F238E27FC236}">
                <a16:creationId xmlns:a16="http://schemas.microsoft.com/office/drawing/2014/main" id="{016099F8-1EBC-A94B-F9EA-163FE219C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486" t="-1639" r="19935" b="-109"/>
          <a:stretch/>
        </p:blipFill>
        <p:spPr>
          <a:xfrm>
            <a:off x="838045" y="2881722"/>
            <a:ext cx="2100902" cy="2096802"/>
          </a:xfrm>
          <a:prstGeom prst="rect">
            <a:avLst/>
          </a:prstGeom>
        </p:spPr>
      </p:pic>
      <p:pic>
        <p:nvPicPr>
          <p:cNvPr id="7" name="Imagen 6" descr="Concepto de planificación estratégica con escena de personas en diseño de  dibujos animados planos Hombre y mujer discutiendo tareas de trabajo lluvia  de ideas desarrollo de negocios y análisis de datos Ilustración">
            <a:extLst>
              <a:ext uri="{FF2B5EF4-FFF2-40B4-BE49-F238E27FC236}">
                <a16:creationId xmlns:a16="http://schemas.microsoft.com/office/drawing/2014/main" id="{4510076B-1135-8C67-1743-37C6CE9AA6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2244" y="2112340"/>
            <a:ext cx="3488090" cy="2315821"/>
          </a:xfrm>
          <a:prstGeom prst="rect">
            <a:avLst/>
          </a:prstGeom>
        </p:spPr>
      </p:pic>
      <p:pic>
        <p:nvPicPr>
          <p:cNvPr id="8" name="Imagen 7" descr="Vectores e ilustraciones de Motivacion Laboral para descargar gratis">
            <a:extLst>
              <a:ext uri="{FF2B5EF4-FFF2-40B4-BE49-F238E27FC236}">
                <a16:creationId xmlns:a16="http://schemas.microsoft.com/office/drawing/2014/main" id="{A7270F46-7F30-D046-420C-8E13B2C45D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5827" y="4976734"/>
            <a:ext cx="2743199" cy="20464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39494E-EA7E-B9FC-CEA2-AD11B2F414F5}"/>
              </a:ext>
            </a:extLst>
          </p:cNvPr>
          <p:cNvSpPr txBox="1"/>
          <p:nvPr/>
        </p:nvSpPr>
        <p:spPr>
          <a:xfrm>
            <a:off x="474457" y="4945703"/>
            <a:ext cx="338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/>
              <a:t>Necesidades </a:t>
            </a:r>
          </a:p>
          <a:p>
            <a:pPr marL="171450" indent="-171450">
              <a:buFontTx/>
              <a:buChar char="-"/>
            </a:pPr>
            <a:r>
              <a:rPr lang="es-CO" sz="1000" b="1" dirty="0"/>
              <a:t>Definición de la estrategia.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Marco Regulatorio y Normativo</a:t>
            </a:r>
          </a:p>
          <a:p>
            <a:r>
              <a:rPr lang="es-CO" sz="1000" dirty="0"/>
              <a:t> (como GRI, CPS, ODS, entre otros).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Definir metodología a utilizar.</a:t>
            </a:r>
          </a:p>
          <a:p>
            <a:pPr marL="171450" indent="-171450">
              <a:buFontTx/>
              <a:buChar char="-"/>
            </a:pPr>
            <a:r>
              <a:rPr lang="es-CO" sz="1000" b="1" dirty="0"/>
              <a:t>Información Financiera e</a:t>
            </a:r>
            <a:r>
              <a:rPr lang="es-CO" sz="1000" dirty="0"/>
              <a:t> </a:t>
            </a:r>
            <a:r>
              <a:rPr lang="es-CO" sz="1000" b="1" dirty="0"/>
              <a:t>Información No Financiera</a:t>
            </a:r>
            <a:endParaRPr lang="es-CO" sz="1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AE9C52-19E2-5707-89E7-5666440983F0}"/>
              </a:ext>
            </a:extLst>
          </p:cNvPr>
          <p:cNvSpPr txBox="1"/>
          <p:nvPr/>
        </p:nvSpPr>
        <p:spPr>
          <a:xfrm>
            <a:off x="8162236" y="5426769"/>
            <a:ext cx="33223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1" dirty="0"/>
              <a:t>Logros:</a:t>
            </a:r>
          </a:p>
          <a:p>
            <a:pPr marL="171450" indent="-171450">
              <a:buFontTx/>
              <a:buChar char="-"/>
            </a:pPr>
            <a:r>
              <a:rPr lang="es-CO" sz="1000" b="1" dirty="0"/>
              <a:t>Ejemplos Reales</a:t>
            </a:r>
          </a:p>
          <a:p>
            <a:pPr marL="171450" indent="-171450">
              <a:buFontTx/>
              <a:buChar char="-"/>
            </a:pPr>
            <a:r>
              <a:rPr lang="es-CO" sz="1000" b="1" dirty="0"/>
              <a:t>Casos de éxito</a:t>
            </a:r>
            <a:endParaRPr lang="es-CO" sz="1000" dirty="0"/>
          </a:p>
          <a:p>
            <a:pPr marL="171450" indent="-171450">
              <a:buFontTx/>
              <a:buChar char="-"/>
            </a:pPr>
            <a:r>
              <a:rPr lang="es-CO" sz="1000" b="1" dirty="0"/>
              <a:t>Lecciones Aprendidas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Cumplimiento y Reducción de Riesgos</a:t>
            </a:r>
            <a:endParaRPr lang="es-CO" sz="1000" b="1" dirty="0"/>
          </a:p>
          <a:p>
            <a:pPr marL="171450" indent="-171450">
              <a:buFontTx/>
              <a:buChar char="-"/>
            </a:pPr>
            <a:r>
              <a:rPr lang="es-CO" sz="1000" b="1" dirty="0">
                <a:solidFill>
                  <a:srgbClr val="096634"/>
                </a:solidFill>
              </a:rPr>
              <a:t>Reporte de Sostenibilidad - VERIFICACIÓN</a:t>
            </a:r>
            <a:endParaRPr lang="es-CO" sz="1000" dirty="0">
              <a:solidFill>
                <a:srgbClr val="096634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BC5E1D3-54A3-FA7E-0B2C-0CC3601AC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600F2FD-928E-A2CA-D4E9-1368CF261CC8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A142F6-D9B8-7853-DD47-BF16A005ED82}"/>
              </a:ext>
            </a:extLst>
          </p:cNvPr>
          <p:cNvSpPr txBox="1"/>
          <p:nvPr/>
        </p:nvSpPr>
        <p:spPr>
          <a:xfrm>
            <a:off x="9690647" y="4238278"/>
            <a:ext cx="21496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1" dirty="0"/>
              <a:t>Medición: 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Transparencia y Credibilidad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Cambio Organizacional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Desafíos económicos, ambientales y sociales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3F7CB4F-47E1-7412-FEE1-92FB12893AAB}"/>
              </a:ext>
            </a:extLst>
          </p:cNvPr>
          <p:cNvSpPr txBox="1"/>
          <p:nvPr/>
        </p:nvSpPr>
        <p:spPr>
          <a:xfrm>
            <a:off x="2930540" y="1279369"/>
            <a:ext cx="823033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000" b="1" dirty="0"/>
              <a:t>Equipos: </a:t>
            </a:r>
          </a:p>
          <a:p>
            <a:pPr marL="171450" indent="-171450">
              <a:buFontTx/>
              <a:buChar char="-"/>
            </a:pPr>
            <a:r>
              <a:rPr lang="es-CO" sz="1000" b="1" dirty="0"/>
              <a:t>Lideran: </a:t>
            </a:r>
            <a:r>
              <a:rPr lang="es-CO" sz="1000" dirty="0"/>
              <a:t>Secretaria Genera, Talento Humano, Equipo Ambiental, Contabilidad, La Oficina de Asuntos Ambientales y Sociales (OAAS) </a:t>
            </a:r>
          </a:p>
          <a:p>
            <a:pPr marL="171450" indent="-171450">
              <a:buFontTx/>
              <a:buChar char="-"/>
            </a:pPr>
            <a:r>
              <a:rPr lang="es-CO" sz="1000" b="1" dirty="0"/>
              <a:t>Apoyan: </a:t>
            </a:r>
            <a:r>
              <a:rPr lang="es-CO" sz="1000" dirty="0"/>
              <a:t>áreas técnicas, planeación, participación y jurídica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Selección de Indicadores Relevantes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Recopilación de Datos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Integración de la Información</a:t>
            </a:r>
          </a:p>
          <a:p>
            <a:pPr marL="171450" indent="-171450">
              <a:buFontTx/>
              <a:buChar char="-"/>
            </a:pPr>
            <a:r>
              <a:rPr lang="es-CO" sz="1000" dirty="0"/>
              <a:t>Espacio de interacción</a:t>
            </a:r>
          </a:p>
          <a:p>
            <a:pPr marL="171450" indent="-171450">
              <a:buFontTx/>
              <a:buChar char="-"/>
            </a:pPr>
            <a:r>
              <a:rPr lang="es-CO" sz="1000" dirty="0">
                <a:ea typeface="Calibri Light" panose="020F0302020204030204"/>
                <a:cs typeface="Calibri Light" panose="020F0302020204030204"/>
              </a:rPr>
              <a:t>Estrategia de sostenibilidad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245F495-32FC-D5C4-4B49-6D971078FCFF}"/>
              </a:ext>
            </a:extLst>
          </p:cNvPr>
          <p:cNvCxnSpPr/>
          <p:nvPr/>
        </p:nvCxnSpPr>
        <p:spPr>
          <a:xfrm>
            <a:off x="7045710" y="2775098"/>
            <a:ext cx="1906904" cy="361507"/>
          </a:xfrm>
          <a:prstGeom prst="line">
            <a:avLst/>
          </a:prstGeom>
          <a:ln w="158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5FD8F81-F86C-4265-DFED-1B481ED684A6}"/>
              </a:ext>
            </a:extLst>
          </p:cNvPr>
          <p:cNvCxnSpPr>
            <a:cxnSpLocks/>
          </p:cNvCxnSpPr>
          <p:nvPr/>
        </p:nvCxnSpPr>
        <p:spPr>
          <a:xfrm flipV="1">
            <a:off x="7815111" y="4267587"/>
            <a:ext cx="1520456" cy="1209199"/>
          </a:xfrm>
          <a:prstGeom prst="line">
            <a:avLst/>
          </a:prstGeom>
          <a:ln w="158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D920411-2A1C-4E72-B0BA-C1827B17838F}"/>
              </a:ext>
            </a:extLst>
          </p:cNvPr>
          <p:cNvCxnSpPr>
            <a:cxnSpLocks/>
          </p:cNvCxnSpPr>
          <p:nvPr/>
        </p:nvCxnSpPr>
        <p:spPr>
          <a:xfrm>
            <a:off x="2845981" y="4581813"/>
            <a:ext cx="3097743" cy="1032341"/>
          </a:xfrm>
          <a:prstGeom prst="line">
            <a:avLst/>
          </a:prstGeom>
          <a:ln w="158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D3D81B4C-D43B-A2C2-F26C-4EAE6C959DE0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938947" y="3136160"/>
            <a:ext cx="1631635" cy="793963"/>
          </a:xfrm>
          <a:prstGeom prst="line">
            <a:avLst/>
          </a:prstGeom>
          <a:ln w="158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3F142C99-4309-7FB8-2F8C-42CDA921E324}"/>
              </a:ext>
            </a:extLst>
          </p:cNvPr>
          <p:cNvSpPr txBox="1">
            <a:spLocks/>
          </p:cNvSpPr>
          <p:nvPr/>
        </p:nvSpPr>
        <p:spPr>
          <a:xfrm>
            <a:off x="389338" y="598521"/>
            <a:ext cx="10217997" cy="520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185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dirty="0">
                <a:solidFill>
                  <a:srgbClr val="096634"/>
                </a:solidFill>
                <a:latin typeface="Verdana"/>
                <a:ea typeface="Verdana"/>
              </a:rPr>
              <a:t>¿CÓMO?</a:t>
            </a:r>
            <a:endParaRPr lang="es-CO" sz="28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6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3652"/>
            <a:ext cx="10515600" cy="1169641"/>
          </a:xfrm>
        </p:spPr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</a:rPr>
              <a:t>REPORTES</a:t>
            </a:r>
          </a:p>
        </p:txBody>
      </p:sp>
    </p:spTree>
    <p:extLst>
      <p:ext uri="{BB962C8B-B14F-4D97-AF65-F5344CB8AC3E}">
        <p14:creationId xmlns:p14="http://schemas.microsoft.com/office/powerpoint/2010/main" val="15505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7" y="4003099"/>
            <a:ext cx="3530193" cy="789618"/>
          </a:xfrm>
        </p:spPr>
        <p:txBody>
          <a:bodyPr>
            <a:normAutofit/>
          </a:bodyPr>
          <a:lstStyle/>
          <a:p>
            <a:r>
              <a:rPr lang="es-CO" sz="4400" b="1" dirty="0">
                <a:latin typeface="+mj-lt"/>
                <a:ea typeface="Verdana"/>
              </a:rPr>
              <a:t>RESULTADOS</a:t>
            </a:r>
            <a:endParaRPr lang="es-CO" sz="1800" b="1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A3D4F7-74F9-2AB0-3CEE-7D8133B19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6" y="1820347"/>
            <a:ext cx="2153830" cy="2139978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D3AC56A-4202-DF3A-06B5-FCA8239FBCC5}"/>
              </a:ext>
            </a:extLst>
          </p:cNvPr>
          <p:cNvSpPr txBox="1"/>
          <p:nvPr/>
        </p:nvSpPr>
        <p:spPr>
          <a:xfrm>
            <a:off x="488112" y="4573326"/>
            <a:ext cx="295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1800" b="1" dirty="0">
                <a:solidFill>
                  <a:schemeClr val="bg1"/>
                </a:solidFill>
                <a:effectLst/>
              </a:rPr>
              <a:t>MATERIALIDAD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15CDF-86B8-ACCB-6F65-3BD37532A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4" y="338186"/>
            <a:ext cx="573641" cy="50319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20D75DE-E133-E444-7E95-76861360B49A}"/>
              </a:ext>
            </a:extLst>
          </p:cNvPr>
          <p:cNvCxnSpPr>
            <a:cxnSpLocks/>
          </p:cNvCxnSpPr>
          <p:nvPr/>
        </p:nvCxnSpPr>
        <p:spPr>
          <a:xfrm>
            <a:off x="6729799" y="372413"/>
            <a:ext cx="0" cy="532560"/>
          </a:xfrm>
          <a:prstGeom prst="line">
            <a:avLst/>
          </a:prstGeom>
          <a:ln w="12700">
            <a:solidFill>
              <a:srgbClr val="09663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3A30B1-D924-D9DA-5A2A-E15C06A266EF}"/>
              </a:ext>
            </a:extLst>
          </p:cNvPr>
          <p:cNvSpPr txBox="1"/>
          <p:nvPr/>
        </p:nvSpPr>
        <p:spPr>
          <a:xfrm>
            <a:off x="5236167" y="2712620"/>
            <a:ext cx="647796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INFORME DE EJECUCIÓN FINANCIERA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Ejecución presupuestal de gastos de Funcionamiento, Deuda Púbica e Inversión de los recursos asignados al Ministerio de Minas y Energía – Gestión General, a través del Presupuesto General de la Nación y el Sistema General de Regalías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Aportan a los estados financieros de la nación, que contribuyen a la toma de decisiones a nivel nacional en materia de inversión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Formulación del proyecto de inversión para la innovación y depuración de activos</a:t>
            </a:r>
          </a:p>
          <a:p>
            <a:pPr marL="285750" indent="-285750">
              <a:buFontTx/>
              <a:buChar char="-"/>
            </a:pPr>
            <a:r>
              <a:rPr lang="es-CO" sz="1300" dirty="0"/>
              <a:t>Fortalecimiento institucional para la implementación de mejores medidas de sostenibilidad ambiental y seguridad en la infraestructura de las sedes del Ministerio de Minas y Energía Bogotá -  con BPIN 2022011000064</a:t>
            </a:r>
          </a:p>
          <a:p>
            <a:endParaRPr lang="es-CO" sz="1300" dirty="0"/>
          </a:p>
          <a:p>
            <a:r>
              <a:rPr lang="es-CO" sz="1300" dirty="0"/>
              <a:t>El Ministerio de Minas y Energía presenta a la ciudadanía en general, el Informe de Ejecución Financiera trimestralmente, atendiendo el compromiso de suministrar información oportuna, confiable y actualizada.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5833C45-27E1-A332-E718-0DAAB8EB7164}"/>
              </a:ext>
            </a:extLst>
          </p:cNvPr>
          <p:cNvSpPr txBox="1"/>
          <p:nvPr/>
        </p:nvSpPr>
        <p:spPr>
          <a:xfrm>
            <a:off x="5236167" y="1713332"/>
            <a:ext cx="6250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INFORMACIÓN PRESUPUESTAL </a:t>
            </a:r>
            <a:endParaRPr lang="es-CO" dirty="0"/>
          </a:p>
          <a:p>
            <a:pPr marL="285750" indent="-285750">
              <a:buFontTx/>
              <a:buChar char="-"/>
            </a:pPr>
            <a:r>
              <a:rPr lang="es-CO" sz="1300" dirty="0"/>
              <a:t>Se generan informe trimestrales por el grupo de: Seguimiento y alertas en la ejecución presupuestal</a:t>
            </a:r>
          </a:p>
        </p:txBody>
      </p:sp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1163</Words>
  <Application>Microsoft Macintosh PowerPoint</Application>
  <PresentationFormat>Panorámica</PresentationFormat>
  <Paragraphs>133</Paragraphs>
  <Slides>15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inherit</vt:lpstr>
      <vt:lpstr>Segoe UI</vt:lpstr>
      <vt:lpstr>Verdana</vt:lpstr>
      <vt:lpstr>Tema de Office</vt:lpstr>
      <vt:lpstr>Presentación de PowerPoint</vt:lpstr>
      <vt:lpstr>Presentación de PowerPoint</vt:lpstr>
      <vt:lpstr>LOS PROPÓSITOS</vt:lpstr>
      <vt:lpstr>¿PARA QUÉ?</vt:lpstr>
      <vt:lpstr>¿POR QUÉ?</vt:lpstr>
      <vt:lpstr>FLUJO ORGANIZACIONAL</vt:lpstr>
      <vt:lpstr>Flujo de información</vt:lpstr>
      <vt:lpstr>REPORTES</vt:lpstr>
      <vt:lpstr>RESULTADOS</vt:lpstr>
      <vt:lpstr>RESULTADOS</vt:lpstr>
      <vt:lpstr>Presentación de PowerPoint</vt:lpstr>
      <vt:lpstr>OTRAS HERRAMIENTAS:   - Involucramiento con los ODS - Compras Públicas Sostenibles (CPS)  </vt:lpstr>
      <vt:lpstr>METAS</vt:lpstr>
      <vt:lpstr>INFORME DE SOSTENIBILIDAD MINISTERIO DE MINAS Y ENERGÍA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Microsoft Office User</cp:lastModifiedBy>
  <cp:revision>353</cp:revision>
  <dcterms:created xsi:type="dcterms:W3CDTF">2021-08-27T14:03:23Z</dcterms:created>
  <dcterms:modified xsi:type="dcterms:W3CDTF">2024-09-03T23:03:07Z</dcterms:modified>
</cp:coreProperties>
</file>