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71" r:id="rId2"/>
    <p:sldId id="272" r:id="rId3"/>
    <p:sldId id="275" r:id="rId4"/>
    <p:sldId id="281" r:id="rId5"/>
    <p:sldId id="282" r:id="rId6"/>
    <p:sldId id="259" r:id="rId7"/>
    <p:sldId id="273" r:id="rId8"/>
    <p:sldId id="276" r:id="rId9"/>
    <p:sldId id="264" r:id="rId10"/>
    <p:sldId id="267" r:id="rId11"/>
    <p:sldId id="2134805416" r:id="rId12"/>
    <p:sldId id="2147375114" r:id="rId13"/>
    <p:sldId id="2134805417" r:id="rId14"/>
    <p:sldId id="2147375120" r:id="rId15"/>
    <p:sldId id="284" r:id="rId16"/>
    <p:sldId id="2147375108" r:id="rId17"/>
    <p:sldId id="2147375115" r:id="rId18"/>
    <p:sldId id="2147375121" r:id="rId19"/>
    <p:sldId id="2147375116" r:id="rId20"/>
    <p:sldId id="2147375113" r:id="rId21"/>
    <p:sldId id="2147375118" r:id="rId22"/>
    <p:sldId id="283" r:id="rId2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6634"/>
    <a:srgbClr val="549E72"/>
    <a:srgbClr val="316564"/>
    <a:srgbClr val="418584"/>
    <a:srgbClr val="0090BA"/>
    <a:srgbClr val="0462A2"/>
    <a:srgbClr val="1354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05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C8E748-DB93-446F-8082-1B3B444928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</dgm:pt>
    <dgm:pt modelId="{F199456F-A223-4CFD-BF50-8FD5D82CD0ED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CO" sz="2000" b="1" dirty="0">
              <a:latin typeface="Verdana" panose="020B0604030504040204" pitchFamily="34" charset="0"/>
              <a:ea typeface="Verdana" panose="020B0604030504040204" pitchFamily="34" charset="0"/>
            </a:rPr>
            <a:t>Adaptación</a:t>
          </a:r>
        </a:p>
      </dgm:t>
    </dgm:pt>
    <dgm:pt modelId="{1398367C-71FC-4F09-9595-464453D03D26}" type="parTrans" cxnId="{B1677692-495C-4BAB-B55C-733AE88C96DC}">
      <dgm:prSet/>
      <dgm:spPr/>
      <dgm:t>
        <a:bodyPr/>
        <a:lstStyle/>
        <a:p>
          <a:endParaRPr lang="es-CO" sz="1400" b="1"/>
        </a:p>
      </dgm:t>
    </dgm:pt>
    <dgm:pt modelId="{567B7BE6-7CC9-423C-8382-951DC83E2D57}" type="sibTrans" cxnId="{B1677692-495C-4BAB-B55C-733AE88C96DC}">
      <dgm:prSet/>
      <dgm:spPr/>
      <dgm:t>
        <a:bodyPr/>
        <a:lstStyle/>
        <a:p>
          <a:endParaRPr lang="es-CO" sz="1400" b="1"/>
        </a:p>
      </dgm:t>
    </dgm:pt>
    <dgm:pt modelId="{F1E18F8F-6D28-457B-80CD-A516A3727A27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CO" sz="2000" b="1" dirty="0">
              <a:latin typeface="Verdana" panose="020B0604030504040204" pitchFamily="34" charset="0"/>
              <a:ea typeface="Verdana" panose="020B0604030504040204" pitchFamily="34" charset="0"/>
            </a:rPr>
            <a:t>Formulación</a:t>
          </a:r>
        </a:p>
      </dgm:t>
    </dgm:pt>
    <dgm:pt modelId="{9EA8EF02-47C7-4742-82ED-A5242B010CDD}" type="parTrans" cxnId="{ECEDD4ED-1267-4EA6-B486-A8AF69096F87}">
      <dgm:prSet/>
      <dgm:spPr/>
      <dgm:t>
        <a:bodyPr/>
        <a:lstStyle/>
        <a:p>
          <a:endParaRPr lang="es-CO" sz="1400" b="1"/>
        </a:p>
      </dgm:t>
    </dgm:pt>
    <dgm:pt modelId="{F41F6723-FB3C-4283-90D6-15EF5907F079}" type="sibTrans" cxnId="{ECEDD4ED-1267-4EA6-B486-A8AF69096F87}">
      <dgm:prSet/>
      <dgm:spPr/>
      <dgm:t>
        <a:bodyPr/>
        <a:lstStyle/>
        <a:p>
          <a:endParaRPr lang="es-CO" sz="1400" b="1"/>
        </a:p>
      </dgm:t>
    </dgm:pt>
    <dgm:pt modelId="{4AAFE0A7-208F-430B-8FB7-FCB34951F456}">
      <dgm:prSet phldrT="[Texto]" custT="1"/>
      <dgm:spPr>
        <a:solidFill>
          <a:schemeClr val="accent6"/>
        </a:solidFill>
      </dgm:spPr>
      <dgm:t>
        <a:bodyPr/>
        <a:lstStyle/>
        <a:p>
          <a:r>
            <a:rPr lang="es-CO" sz="2000" b="1" dirty="0">
              <a:latin typeface="Verdana" panose="020B0604030504040204" pitchFamily="34" charset="0"/>
              <a:ea typeface="Verdana" panose="020B0604030504040204" pitchFamily="34" charset="0"/>
            </a:rPr>
            <a:t>Integral</a:t>
          </a:r>
        </a:p>
      </dgm:t>
    </dgm:pt>
    <dgm:pt modelId="{834B14A2-A986-425A-9893-64BD8A1796E4}" type="parTrans" cxnId="{1B85E494-3B5A-4352-9CE9-B87D6B3F3C13}">
      <dgm:prSet/>
      <dgm:spPr/>
      <dgm:t>
        <a:bodyPr/>
        <a:lstStyle/>
        <a:p>
          <a:endParaRPr lang="es-CO" sz="1400" b="1"/>
        </a:p>
      </dgm:t>
    </dgm:pt>
    <dgm:pt modelId="{F2A244C0-003C-4939-B46A-5B4647348AAC}" type="sibTrans" cxnId="{1B85E494-3B5A-4352-9CE9-B87D6B3F3C13}">
      <dgm:prSet/>
      <dgm:spPr/>
      <dgm:t>
        <a:bodyPr/>
        <a:lstStyle/>
        <a:p>
          <a:endParaRPr lang="es-CO" sz="1400" b="1"/>
        </a:p>
      </dgm:t>
    </dgm:pt>
    <dgm:pt modelId="{4DF79B70-52CC-41DF-B5FF-874CA8B1A701}" type="pres">
      <dgm:prSet presAssocID="{26C8E748-DB93-446F-8082-1B3B4449285C}" presName="Name0" presStyleCnt="0">
        <dgm:presLayoutVars>
          <dgm:chMax val="7"/>
          <dgm:chPref val="7"/>
          <dgm:dir/>
        </dgm:presLayoutVars>
      </dgm:prSet>
      <dgm:spPr/>
    </dgm:pt>
    <dgm:pt modelId="{483DEAE3-9F3C-4037-8F53-0740DD4BEBC9}" type="pres">
      <dgm:prSet presAssocID="{26C8E748-DB93-446F-8082-1B3B4449285C}" presName="Name1" presStyleCnt="0"/>
      <dgm:spPr/>
    </dgm:pt>
    <dgm:pt modelId="{01667FB0-D3CE-4106-B030-87A6083B63DF}" type="pres">
      <dgm:prSet presAssocID="{26C8E748-DB93-446F-8082-1B3B4449285C}" presName="cycle" presStyleCnt="0"/>
      <dgm:spPr/>
    </dgm:pt>
    <dgm:pt modelId="{9139C2D7-65AB-49C7-964D-224CFAAA0F11}" type="pres">
      <dgm:prSet presAssocID="{26C8E748-DB93-446F-8082-1B3B4449285C}" presName="srcNode" presStyleLbl="node1" presStyleIdx="0" presStyleCnt="3"/>
      <dgm:spPr/>
    </dgm:pt>
    <dgm:pt modelId="{EDDFE0E4-689E-4423-AF20-C03457691515}" type="pres">
      <dgm:prSet presAssocID="{26C8E748-DB93-446F-8082-1B3B4449285C}" presName="conn" presStyleLbl="parChTrans1D2" presStyleIdx="0" presStyleCnt="1"/>
      <dgm:spPr/>
    </dgm:pt>
    <dgm:pt modelId="{6A20C888-750D-41F2-B439-C78273B1B180}" type="pres">
      <dgm:prSet presAssocID="{26C8E748-DB93-446F-8082-1B3B4449285C}" presName="extraNode" presStyleLbl="node1" presStyleIdx="0" presStyleCnt="3"/>
      <dgm:spPr/>
    </dgm:pt>
    <dgm:pt modelId="{8A1D8AB5-F4A1-4E51-B453-D8FAA0D954BB}" type="pres">
      <dgm:prSet presAssocID="{26C8E748-DB93-446F-8082-1B3B4449285C}" presName="dstNode" presStyleLbl="node1" presStyleIdx="0" presStyleCnt="3"/>
      <dgm:spPr/>
    </dgm:pt>
    <dgm:pt modelId="{BD98086D-81A5-4CE7-B617-D33C95924A02}" type="pres">
      <dgm:prSet presAssocID="{F199456F-A223-4CFD-BF50-8FD5D82CD0ED}" presName="text_1" presStyleLbl="node1" presStyleIdx="0" presStyleCnt="3">
        <dgm:presLayoutVars>
          <dgm:bulletEnabled val="1"/>
        </dgm:presLayoutVars>
      </dgm:prSet>
      <dgm:spPr/>
    </dgm:pt>
    <dgm:pt modelId="{4069E5EA-FE01-43BB-83EC-11B02D86E406}" type="pres">
      <dgm:prSet presAssocID="{F199456F-A223-4CFD-BF50-8FD5D82CD0ED}" presName="accent_1" presStyleCnt="0"/>
      <dgm:spPr/>
    </dgm:pt>
    <dgm:pt modelId="{5221F725-E979-4D3D-8832-7E69EBAAA007}" type="pres">
      <dgm:prSet presAssocID="{F199456F-A223-4CFD-BF50-8FD5D82CD0ED}" presName="accentRepeatNode" presStyleLbl="solidFgAcc1" presStyleIdx="0" presStyleCnt="3"/>
      <dgm:spPr/>
    </dgm:pt>
    <dgm:pt modelId="{3BDC09C6-ED2B-4C97-B65D-EA9A24CBEA80}" type="pres">
      <dgm:prSet presAssocID="{F1E18F8F-6D28-457B-80CD-A516A3727A27}" presName="text_2" presStyleLbl="node1" presStyleIdx="1" presStyleCnt="3">
        <dgm:presLayoutVars>
          <dgm:bulletEnabled val="1"/>
        </dgm:presLayoutVars>
      </dgm:prSet>
      <dgm:spPr/>
    </dgm:pt>
    <dgm:pt modelId="{E24E6638-84D0-4E6B-A1E3-DBEDE4390C5F}" type="pres">
      <dgm:prSet presAssocID="{F1E18F8F-6D28-457B-80CD-A516A3727A27}" presName="accent_2" presStyleCnt="0"/>
      <dgm:spPr/>
    </dgm:pt>
    <dgm:pt modelId="{2E58918E-0AF4-43CE-B3EE-D966BDDAC96B}" type="pres">
      <dgm:prSet presAssocID="{F1E18F8F-6D28-457B-80CD-A516A3727A27}" presName="accentRepeatNode" presStyleLbl="solidFgAcc1" presStyleIdx="1" presStyleCnt="3"/>
      <dgm:spPr/>
    </dgm:pt>
    <dgm:pt modelId="{AB9577C6-7B29-4730-9E60-485BEC354CD0}" type="pres">
      <dgm:prSet presAssocID="{4AAFE0A7-208F-430B-8FB7-FCB34951F456}" presName="text_3" presStyleLbl="node1" presStyleIdx="2" presStyleCnt="3">
        <dgm:presLayoutVars>
          <dgm:bulletEnabled val="1"/>
        </dgm:presLayoutVars>
      </dgm:prSet>
      <dgm:spPr/>
    </dgm:pt>
    <dgm:pt modelId="{E0FE0734-9EF3-4675-8B8B-07E986A8B36A}" type="pres">
      <dgm:prSet presAssocID="{4AAFE0A7-208F-430B-8FB7-FCB34951F456}" presName="accent_3" presStyleCnt="0"/>
      <dgm:spPr/>
    </dgm:pt>
    <dgm:pt modelId="{33902E1B-1D02-41FF-AAE4-95CF1BABF095}" type="pres">
      <dgm:prSet presAssocID="{4AAFE0A7-208F-430B-8FB7-FCB34951F456}" presName="accentRepeatNode" presStyleLbl="solidFgAcc1" presStyleIdx="2" presStyleCnt="3"/>
      <dgm:spPr/>
    </dgm:pt>
  </dgm:ptLst>
  <dgm:cxnLst>
    <dgm:cxn modelId="{B0BEA619-1186-44F3-96D9-E72DAF82AB27}" type="presOf" srcId="{567B7BE6-7CC9-423C-8382-951DC83E2D57}" destId="{EDDFE0E4-689E-4423-AF20-C03457691515}" srcOrd="0" destOrd="0" presId="urn:microsoft.com/office/officeart/2008/layout/VerticalCurvedList"/>
    <dgm:cxn modelId="{CBC6BC72-FA04-42AD-8D54-FB68121BA561}" type="presOf" srcId="{26C8E748-DB93-446F-8082-1B3B4449285C}" destId="{4DF79B70-52CC-41DF-B5FF-874CA8B1A701}" srcOrd="0" destOrd="0" presId="urn:microsoft.com/office/officeart/2008/layout/VerticalCurvedList"/>
    <dgm:cxn modelId="{9EBF1575-F331-42F4-99CB-E90BCBE40BA6}" type="presOf" srcId="{F1E18F8F-6D28-457B-80CD-A516A3727A27}" destId="{3BDC09C6-ED2B-4C97-B65D-EA9A24CBEA80}" srcOrd="0" destOrd="0" presId="urn:microsoft.com/office/officeart/2008/layout/VerticalCurvedList"/>
    <dgm:cxn modelId="{B1677692-495C-4BAB-B55C-733AE88C96DC}" srcId="{26C8E748-DB93-446F-8082-1B3B4449285C}" destId="{F199456F-A223-4CFD-BF50-8FD5D82CD0ED}" srcOrd="0" destOrd="0" parTransId="{1398367C-71FC-4F09-9595-464453D03D26}" sibTransId="{567B7BE6-7CC9-423C-8382-951DC83E2D57}"/>
    <dgm:cxn modelId="{1B85E494-3B5A-4352-9CE9-B87D6B3F3C13}" srcId="{26C8E748-DB93-446F-8082-1B3B4449285C}" destId="{4AAFE0A7-208F-430B-8FB7-FCB34951F456}" srcOrd="2" destOrd="0" parTransId="{834B14A2-A986-425A-9893-64BD8A1796E4}" sibTransId="{F2A244C0-003C-4939-B46A-5B4647348AAC}"/>
    <dgm:cxn modelId="{302180BE-A826-4A0A-8811-C35898D94D32}" type="presOf" srcId="{F199456F-A223-4CFD-BF50-8FD5D82CD0ED}" destId="{BD98086D-81A5-4CE7-B617-D33C95924A02}" srcOrd="0" destOrd="0" presId="urn:microsoft.com/office/officeart/2008/layout/VerticalCurvedList"/>
    <dgm:cxn modelId="{FF6533C9-12EB-4AAC-ABF7-367C24ED8996}" type="presOf" srcId="{4AAFE0A7-208F-430B-8FB7-FCB34951F456}" destId="{AB9577C6-7B29-4730-9E60-485BEC354CD0}" srcOrd="0" destOrd="0" presId="urn:microsoft.com/office/officeart/2008/layout/VerticalCurvedList"/>
    <dgm:cxn modelId="{ECEDD4ED-1267-4EA6-B486-A8AF69096F87}" srcId="{26C8E748-DB93-446F-8082-1B3B4449285C}" destId="{F1E18F8F-6D28-457B-80CD-A516A3727A27}" srcOrd="1" destOrd="0" parTransId="{9EA8EF02-47C7-4742-82ED-A5242B010CDD}" sibTransId="{F41F6723-FB3C-4283-90D6-15EF5907F079}"/>
    <dgm:cxn modelId="{1465250C-EF3F-43CD-8154-97E60009A728}" type="presParOf" srcId="{4DF79B70-52CC-41DF-B5FF-874CA8B1A701}" destId="{483DEAE3-9F3C-4037-8F53-0740DD4BEBC9}" srcOrd="0" destOrd="0" presId="urn:microsoft.com/office/officeart/2008/layout/VerticalCurvedList"/>
    <dgm:cxn modelId="{13AF6A47-625B-4C8A-A26D-6CA64BA8F214}" type="presParOf" srcId="{483DEAE3-9F3C-4037-8F53-0740DD4BEBC9}" destId="{01667FB0-D3CE-4106-B030-87A6083B63DF}" srcOrd="0" destOrd="0" presId="urn:microsoft.com/office/officeart/2008/layout/VerticalCurvedList"/>
    <dgm:cxn modelId="{46793544-EEEC-4B32-92D2-1C57D4B38C33}" type="presParOf" srcId="{01667FB0-D3CE-4106-B030-87A6083B63DF}" destId="{9139C2D7-65AB-49C7-964D-224CFAAA0F11}" srcOrd="0" destOrd="0" presId="urn:microsoft.com/office/officeart/2008/layout/VerticalCurvedList"/>
    <dgm:cxn modelId="{2FB79DF3-E739-4A38-B660-BBD6FF85E03D}" type="presParOf" srcId="{01667FB0-D3CE-4106-B030-87A6083B63DF}" destId="{EDDFE0E4-689E-4423-AF20-C03457691515}" srcOrd="1" destOrd="0" presId="urn:microsoft.com/office/officeart/2008/layout/VerticalCurvedList"/>
    <dgm:cxn modelId="{6728FF50-02A2-4B62-98AD-B4742FBCABB5}" type="presParOf" srcId="{01667FB0-D3CE-4106-B030-87A6083B63DF}" destId="{6A20C888-750D-41F2-B439-C78273B1B180}" srcOrd="2" destOrd="0" presId="urn:microsoft.com/office/officeart/2008/layout/VerticalCurvedList"/>
    <dgm:cxn modelId="{D6B2DDBD-2BE2-4160-A3CD-72985146D4E1}" type="presParOf" srcId="{01667FB0-D3CE-4106-B030-87A6083B63DF}" destId="{8A1D8AB5-F4A1-4E51-B453-D8FAA0D954BB}" srcOrd="3" destOrd="0" presId="urn:microsoft.com/office/officeart/2008/layout/VerticalCurvedList"/>
    <dgm:cxn modelId="{1632E0D0-73C3-40EA-B1B4-92596082C522}" type="presParOf" srcId="{483DEAE3-9F3C-4037-8F53-0740DD4BEBC9}" destId="{BD98086D-81A5-4CE7-B617-D33C95924A02}" srcOrd="1" destOrd="0" presId="urn:microsoft.com/office/officeart/2008/layout/VerticalCurvedList"/>
    <dgm:cxn modelId="{6D4502B7-FFF5-456B-82A7-E136231519CB}" type="presParOf" srcId="{483DEAE3-9F3C-4037-8F53-0740DD4BEBC9}" destId="{4069E5EA-FE01-43BB-83EC-11B02D86E406}" srcOrd="2" destOrd="0" presId="urn:microsoft.com/office/officeart/2008/layout/VerticalCurvedList"/>
    <dgm:cxn modelId="{2DA27602-12AD-4C03-AF6D-9E8FA036825C}" type="presParOf" srcId="{4069E5EA-FE01-43BB-83EC-11B02D86E406}" destId="{5221F725-E979-4D3D-8832-7E69EBAAA007}" srcOrd="0" destOrd="0" presId="urn:microsoft.com/office/officeart/2008/layout/VerticalCurvedList"/>
    <dgm:cxn modelId="{478650F2-9EEA-4F3A-B268-68115FF54F88}" type="presParOf" srcId="{483DEAE3-9F3C-4037-8F53-0740DD4BEBC9}" destId="{3BDC09C6-ED2B-4C97-B65D-EA9A24CBEA80}" srcOrd="3" destOrd="0" presId="urn:microsoft.com/office/officeart/2008/layout/VerticalCurvedList"/>
    <dgm:cxn modelId="{4BF46B48-302C-4CEA-8B95-D3DB42B1B680}" type="presParOf" srcId="{483DEAE3-9F3C-4037-8F53-0740DD4BEBC9}" destId="{E24E6638-84D0-4E6B-A1E3-DBEDE4390C5F}" srcOrd="4" destOrd="0" presId="urn:microsoft.com/office/officeart/2008/layout/VerticalCurvedList"/>
    <dgm:cxn modelId="{AF1587C8-95A8-454D-B595-58A219DD59E4}" type="presParOf" srcId="{E24E6638-84D0-4E6B-A1E3-DBEDE4390C5F}" destId="{2E58918E-0AF4-43CE-B3EE-D966BDDAC96B}" srcOrd="0" destOrd="0" presId="urn:microsoft.com/office/officeart/2008/layout/VerticalCurvedList"/>
    <dgm:cxn modelId="{0E448B31-9FB9-4A51-9A05-B315A11810E8}" type="presParOf" srcId="{483DEAE3-9F3C-4037-8F53-0740DD4BEBC9}" destId="{AB9577C6-7B29-4730-9E60-485BEC354CD0}" srcOrd="5" destOrd="0" presId="urn:microsoft.com/office/officeart/2008/layout/VerticalCurvedList"/>
    <dgm:cxn modelId="{CD7E3361-1C0B-432B-A495-60D370CC0EDA}" type="presParOf" srcId="{483DEAE3-9F3C-4037-8F53-0740DD4BEBC9}" destId="{E0FE0734-9EF3-4675-8B8B-07E986A8B36A}" srcOrd="6" destOrd="0" presId="urn:microsoft.com/office/officeart/2008/layout/VerticalCurvedList"/>
    <dgm:cxn modelId="{1963A75C-15CC-401C-ACB2-8285E2DB1034}" type="presParOf" srcId="{E0FE0734-9EF3-4675-8B8B-07E986A8B36A}" destId="{33902E1B-1D02-41FF-AAE4-95CF1BABF09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DFE0E4-689E-4423-AF20-C03457691515}">
      <dsp:nvSpPr>
        <dsp:cNvPr id="0" name=""/>
        <dsp:cNvSpPr/>
      </dsp:nvSpPr>
      <dsp:spPr>
        <a:xfrm>
          <a:off x="-3073617" y="-473218"/>
          <a:ext cx="3666312" cy="3666312"/>
        </a:xfrm>
        <a:prstGeom prst="blockArc">
          <a:avLst>
            <a:gd name="adj1" fmla="val 18900000"/>
            <a:gd name="adj2" fmla="val 2700000"/>
            <a:gd name="adj3" fmla="val 58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98086D-81A5-4CE7-B617-D33C95924A02}">
      <dsp:nvSpPr>
        <dsp:cNvPr id="0" name=""/>
        <dsp:cNvSpPr/>
      </dsp:nvSpPr>
      <dsp:spPr>
        <a:xfrm>
          <a:off x="381095" y="271987"/>
          <a:ext cx="2615219" cy="543975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78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>
              <a:latin typeface="Verdana" panose="020B0604030504040204" pitchFamily="34" charset="0"/>
              <a:ea typeface="Verdana" panose="020B0604030504040204" pitchFamily="34" charset="0"/>
            </a:rPr>
            <a:t>Adaptación</a:t>
          </a:r>
        </a:p>
      </dsp:txBody>
      <dsp:txXfrm>
        <a:off x="381095" y="271987"/>
        <a:ext cx="2615219" cy="543975"/>
      </dsp:txXfrm>
    </dsp:sp>
    <dsp:sp modelId="{5221F725-E979-4D3D-8832-7E69EBAAA007}">
      <dsp:nvSpPr>
        <dsp:cNvPr id="0" name=""/>
        <dsp:cNvSpPr/>
      </dsp:nvSpPr>
      <dsp:spPr>
        <a:xfrm>
          <a:off x="41111" y="203990"/>
          <a:ext cx="679968" cy="6799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DC09C6-ED2B-4C97-B65D-EA9A24CBEA80}">
      <dsp:nvSpPr>
        <dsp:cNvPr id="0" name=""/>
        <dsp:cNvSpPr/>
      </dsp:nvSpPr>
      <dsp:spPr>
        <a:xfrm>
          <a:off x="578830" y="1087950"/>
          <a:ext cx="2417484" cy="543975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78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>
              <a:latin typeface="Verdana" panose="020B0604030504040204" pitchFamily="34" charset="0"/>
              <a:ea typeface="Verdana" panose="020B0604030504040204" pitchFamily="34" charset="0"/>
            </a:rPr>
            <a:t>Formulación</a:t>
          </a:r>
        </a:p>
      </dsp:txBody>
      <dsp:txXfrm>
        <a:off x="578830" y="1087950"/>
        <a:ext cx="2417484" cy="543975"/>
      </dsp:txXfrm>
    </dsp:sp>
    <dsp:sp modelId="{2E58918E-0AF4-43CE-B3EE-D966BDDAC96B}">
      <dsp:nvSpPr>
        <dsp:cNvPr id="0" name=""/>
        <dsp:cNvSpPr/>
      </dsp:nvSpPr>
      <dsp:spPr>
        <a:xfrm>
          <a:off x="238845" y="1019953"/>
          <a:ext cx="679968" cy="6799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9577C6-7B29-4730-9E60-485BEC354CD0}">
      <dsp:nvSpPr>
        <dsp:cNvPr id="0" name=""/>
        <dsp:cNvSpPr/>
      </dsp:nvSpPr>
      <dsp:spPr>
        <a:xfrm>
          <a:off x="381095" y="1903912"/>
          <a:ext cx="2615219" cy="543975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78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>
              <a:latin typeface="Verdana" panose="020B0604030504040204" pitchFamily="34" charset="0"/>
              <a:ea typeface="Verdana" panose="020B0604030504040204" pitchFamily="34" charset="0"/>
            </a:rPr>
            <a:t>Integral</a:t>
          </a:r>
        </a:p>
      </dsp:txBody>
      <dsp:txXfrm>
        <a:off x="381095" y="1903912"/>
        <a:ext cx="2615219" cy="543975"/>
      </dsp:txXfrm>
    </dsp:sp>
    <dsp:sp modelId="{33902E1B-1D02-41FF-AAE4-95CF1BABF095}">
      <dsp:nvSpPr>
        <dsp:cNvPr id="0" name=""/>
        <dsp:cNvSpPr/>
      </dsp:nvSpPr>
      <dsp:spPr>
        <a:xfrm>
          <a:off x="41111" y="1835915"/>
          <a:ext cx="679968" cy="6799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BF5FE76B-20BE-1C5E-CD96-8194B17DF2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6E3158F-4047-5702-C6A4-BDC9E974FE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73CCD-B933-49EC-A14F-D5D8B4B41568}" type="datetimeFigureOut">
              <a:rPr lang="es-CO" smtClean="0"/>
              <a:t>2/09/24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F085F4A-6ECC-6680-10D9-D194297F20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2FDA634-3688-CE2C-A3DA-83B7D68912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8E48DE-F6D5-4D9A-8C7C-FA45D23E800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60451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96A3B6-9A89-49D2-9112-021614D794BA}" type="datetimeFigureOut">
              <a:rPr lang="es-CO" smtClean="0"/>
              <a:t>2/09/24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703A16-1AC1-4B7F-9B7E-3DD70E68C42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26693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B57FD6-91A4-764B-A0BE-7D0195433CED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85526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5F2BF33-92BC-40CF-86DD-593CB4D259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940"/>
            <a:ext cx="12192000" cy="6858000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31309A2-64C7-4F4E-BE8E-AB19E4ED1A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6563" y="1774862"/>
            <a:ext cx="11014075" cy="984380"/>
          </a:xfrm>
        </p:spPr>
        <p:txBody>
          <a:bodyPr/>
          <a:lstStyle>
            <a:lvl1pPr algn="ctr">
              <a:defRPr sz="3400">
                <a:solidFill>
                  <a:srgbClr val="0462A2"/>
                </a:solidFill>
              </a:defRPr>
            </a:lvl1pPr>
          </a:lstStyle>
          <a:p>
            <a:pPr lvl="0"/>
            <a:r>
              <a:rPr lang="es-ES" dirty="0"/>
              <a:t>Haga clic para escribir el n</a:t>
            </a:r>
            <a:r>
              <a:rPr lang="es-MX" dirty="0" err="1"/>
              <a:t>ombre</a:t>
            </a:r>
            <a:r>
              <a:rPr lang="es-MX" dirty="0"/>
              <a:t> de la conferencia, panel o conversatorio.</a:t>
            </a:r>
            <a:endParaRPr lang="es-ES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B95BD9DE-5763-49F8-97C6-25DFA08EE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369" y="4281533"/>
            <a:ext cx="11014270" cy="62071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418584"/>
                </a:solidFill>
                <a:latin typeface="+mj-lt"/>
              </a:defRPr>
            </a:lvl1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dirty="0"/>
              <a:t>Haga clic </a:t>
            </a:r>
            <a:r>
              <a:rPr lang="es-MX" dirty="0"/>
              <a:t>para escribir el cargo o profesión y la entidad a la que se encuentra vinculado.</a:t>
            </a:r>
            <a:endParaRPr lang="es-CO" dirty="0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DB005628-9CC1-4D95-B627-0CAD86392E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369" y="3456426"/>
            <a:ext cx="11014270" cy="455522"/>
          </a:xfrm>
        </p:spPr>
        <p:txBody>
          <a:bodyPr/>
          <a:lstStyle>
            <a:lvl1pPr algn="ctr">
              <a:defRPr>
                <a:solidFill>
                  <a:srgbClr val="418584"/>
                </a:solidFill>
              </a:defRPr>
            </a:lvl1pPr>
            <a:lvl2pPr algn="ctr">
              <a:defRPr>
                <a:solidFill>
                  <a:srgbClr val="418584"/>
                </a:solidFill>
              </a:defRPr>
            </a:lvl2pPr>
            <a:lvl3pPr algn="ctr">
              <a:defRPr>
                <a:solidFill>
                  <a:srgbClr val="418584"/>
                </a:solidFill>
              </a:defRPr>
            </a:lvl3pPr>
            <a:lvl4pPr algn="ctr">
              <a:defRPr>
                <a:solidFill>
                  <a:srgbClr val="418584"/>
                </a:solidFill>
              </a:defRPr>
            </a:lvl4pPr>
            <a:lvl5pPr algn="ctr">
              <a:defRPr>
                <a:solidFill>
                  <a:srgbClr val="418584"/>
                </a:solidFill>
              </a:defRPr>
            </a:lvl5pPr>
          </a:lstStyle>
          <a:p>
            <a:pPr lvl="0"/>
            <a:r>
              <a:rPr lang="es-ES" dirty="0"/>
              <a:t>Haga clic para escribir el nombre completo del conferencista.</a:t>
            </a:r>
          </a:p>
        </p:txBody>
      </p:sp>
    </p:spTree>
    <p:extLst>
      <p:ext uri="{BB962C8B-B14F-4D97-AF65-F5344CB8AC3E}">
        <p14:creationId xmlns:p14="http://schemas.microsoft.com/office/powerpoint/2010/main" val="1895899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7BAE268D-8839-447C-A83C-A5AC11615B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930" y="1337876"/>
            <a:ext cx="3530193" cy="3221665"/>
          </a:xfrm>
        </p:spPr>
        <p:txBody>
          <a:bodyPr>
            <a:normAutofit/>
          </a:bodyPr>
          <a:lstStyle>
            <a:lvl1pPr>
              <a:defRPr sz="4000" b="0">
                <a:solidFill>
                  <a:srgbClr val="41858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4DE86C8-B199-4C29-B380-16A7769DA0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78502" y="1094365"/>
            <a:ext cx="6483693" cy="3843594"/>
          </a:xfrm>
          <a:ln w="38100">
            <a:solidFill>
              <a:srgbClr val="549E72"/>
            </a:solidFill>
          </a:ln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5159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1EE73-F32A-4A85-AF39-EAF5662957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5346" y="1198480"/>
            <a:ext cx="9499369" cy="607156"/>
          </a:xfrm>
          <a:solidFill>
            <a:schemeClr val="bg1"/>
          </a:solidFill>
        </p:spPr>
        <p:txBody>
          <a:bodyPr anchor="b">
            <a:noAutofit/>
          </a:bodyPr>
          <a:lstStyle>
            <a:lvl1pPr>
              <a:defRPr sz="4000" b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título.</a:t>
            </a:r>
            <a:endParaRPr lang="es-CO" dirty="0"/>
          </a:p>
        </p:txBody>
      </p:sp>
      <p:sp>
        <p:nvSpPr>
          <p:cNvPr id="12" name="Marcador de texto 3">
            <a:extLst>
              <a:ext uri="{FF2B5EF4-FFF2-40B4-BE49-F238E27FC236}">
                <a16:creationId xmlns:a16="http://schemas.microsoft.com/office/drawing/2014/main" id="{F622E2AD-8D67-4DCB-97A6-511218D8C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5603" y="2225461"/>
            <a:ext cx="10349112" cy="422036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70436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texto 3">
            <a:extLst>
              <a:ext uri="{FF2B5EF4-FFF2-40B4-BE49-F238E27FC236}">
                <a16:creationId xmlns:a16="http://schemas.microsoft.com/office/drawing/2014/main" id="{3BCA8FE8-E9FF-4703-9824-DCE760F2D5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105603" y="2123859"/>
            <a:ext cx="10349112" cy="422036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B6118EC-D08B-CA19-899A-FE226912B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5346" y="1198480"/>
            <a:ext cx="9499369" cy="607156"/>
          </a:xfrm>
          <a:solidFill>
            <a:schemeClr val="bg1"/>
          </a:solidFill>
        </p:spPr>
        <p:txBody>
          <a:bodyPr anchor="b">
            <a:noAutofit/>
          </a:bodyPr>
          <a:lstStyle>
            <a:lvl1pPr>
              <a:defRPr sz="4000" b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78997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7294EAB-A79F-4CB7-010E-DA30FF43A9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19AC42-E0F9-497A-BDF2-CF7CAEF90EB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848717" y="1753036"/>
            <a:ext cx="2916409" cy="2879725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s-ES" dirty="0"/>
              <a:t>Haga clic para insertar QR</a:t>
            </a:r>
          </a:p>
        </p:txBody>
      </p:sp>
    </p:spTree>
    <p:extLst>
      <p:ext uri="{BB962C8B-B14F-4D97-AF65-F5344CB8AC3E}">
        <p14:creationId xmlns:p14="http://schemas.microsoft.com/office/powerpoint/2010/main" val="1366215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2E8201-DA4B-9B1B-3382-80885EA7A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722F27-AED8-9BD4-A0DD-9BA0B7EF3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E7A68F-737C-2ED6-0F63-E508A195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204F4-166D-49ED-ACDF-C682EAF3986E}" type="datetimeFigureOut">
              <a:rPr lang="es-CO" smtClean="0"/>
              <a:t>2/09/24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ED4D75-DDFF-C33B-D237-231388C87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52B619-9BD8-5D69-66B4-0916705D9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7DB2E-20C8-4221-BDC5-C9BC3AE6D1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4433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632232" y="5193366"/>
            <a:ext cx="1958975" cy="102235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992938" y="5193366"/>
            <a:ext cx="1958975" cy="102235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353644" y="5193366"/>
            <a:ext cx="1958975" cy="102235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714350" y="5193366"/>
            <a:ext cx="1958975" cy="102235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825988" y="4740800"/>
            <a:ext cx="1728600" cy="377588"/>
          </a:xfrm>
        </p:spPr>
        <p:txBody>
          <a:bodyPr>
            <a:normAutofit/>
          </a:bodyPr>
          <a:lstStyle>
            <a:lvl1pPr marL="0" marR="0" indent="0" algn="ctr" defTabSz="9143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ru-RU" sz="1900" b="1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altLang="ru-RU"/>
              <a:t>Edit Master text styles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4045419" y="4740800"/>
            <a:ext cx="1728600" cy="377588"/>
          </a:xfrm>
        </p:spPr>
        <p:txBody>
          <a:bodyPr>
            <a:normAutofit/>
          </a:bodyPr>
          <a:lstStyle>
            <a:lvl1pPr marL="0" marR="0" indent="0" algn="ctr" defTabSz="9143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ru-RU" sz="1900" b="1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altLang="ru-RU"/>
              <a:t>Edit Master text styles</a:t>
            </a:r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6584018" y="4740800"/>
            <a:ext cx="1728600" cy="377588"/>
          </a:xfrm>
        </p:spPr>
        <p:txBody>
          <a:bodyPr>
            <a:normAutofit/>
          </a:bodyPr>
          <a:lstStyle>
            <a:lvl1pPr marL="0" marR="0" indent="0" algn="ctr" defTabSz="9143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ru-RU" sz="1900" b="1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altLang="ru-RU"/>
              <a:t>Edit Master text styles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7"/>
          </p:nvPr>
        </p:nvSpPr>
        <p:spPr>
          <a:xfrm>
            <a:off x="8829536" y="4740800"/>
            <a:ext cx="1728600" cy="377588"/>
          </a:xfrm>
        </p:spPr>
        <p:txBody>
          <a:bodyPr>
            <a:normAutofit/>
          </a:bodyPr>
          <a:lstStyle>
            <a:lvl1pPr marL="0" marR="0" indent="0" algn="ctr" defTabSz="9143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ru-RU" sz="1900" b="1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altLang="ru-RU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3176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7CE60B43-25A3-46A3-9BA1-A5FA7F7F40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667"/>
            <a:ext cx="12189630" cy="685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91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ED976096-2716-4AB2-B30B-469D95B593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977081"/>
            <a:ext cx="5573233" cy="36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D8C60B89-FE65-4E60-AD9D-43B13B3942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9211" y="881110"/>
            <a:ext cx="4497560" cy="4708568"/>
          </a:xfrm>
          <a:ln w="57150">
            <a:solidFill>
              <a:srgbClr val="418584"/>
            </a:solidFill>
          </a:ln>
        </p:spPr>
        <p:txBody>
          <a:bodyPr/>
          <a:lstStyle/>
          <a:p>
            <a:endParaRPr lang="es-CO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AAC6AB90-2348-4CC3-A7D7-9773C661A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1110"/>
            <a:ext cx="5573233" cy="809578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418584"/>
                </a:solidFill>
              </a:defRPr>
            </a:lvl1pPr>
          </a:lstStyle>
          <a:p>
            <a:r>
              <a:rPr lang="es-ES" dirty="0"/>
              <a:t>Haga clic para modificar el estilo de título del patrón.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26386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3431BDDE-5E3E-4FDA-96E6-5A959B1310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2632" y="4602984"/>
            <a:ext cx="10164725" cy="427897"/>
          </a:xfrm>
        </p:spPr>
        <p:txBody>
          <a:bodyPr>
            <a:normAutofit/>
          </a:bodyPr>
          <a:lstStyle>
            <a:lvl1pPr algn="ctr">
              <a:defRPr sz="3400"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ES" dirty="0"/>
              <a:t>Haga clic para escribir el nombre del video.</a:t>
            </a:r>
            <a:endParaRPr lang="es-CO" dirty="0"/>
          </a:p>
        </p:txBody>
      </p:sp>
      <p:sp>
        <p:nvSpPr>
          <p:cNvPr id="3" name="Marcador de medios 2">
            <a:extLst>
              <a:ext uri="{FF2B5EF4-FFF2-40B4-BE49-F238E27FC236}">
                <a16:creationId xmlns:a16="http://schemas.microsoft.com/office/drawing/2014/main" id="{0305276D-5BD8-4926-A8EC-4DF90E00CBF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322619" y="538518"/>
            <a:ext cx="9784749" cy="3876465"/>
          </a:xfr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8916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8569A38-E143-4E2C-934E-3098585148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FD87B93-0D7C-4DEC-9A4E-5C49F80484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4525" y="2583652"/>
            <a:ext cx="10515600" cy="1169641"/>
          </a:xfrm>
        </p:spPr>
        <p:txBody>
          <a:bodyPr>
            <a:noAutofit/>
          </a:bodyPr>
          <a:lstStyle>
            <a:lvl1pPr algn="ctr">
              <a:defRPr sz="4000" b="0">
                <a:solidFill>
                  <a:srgbClr val="0462A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36934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90A3BF31-5BCB-49E3-AB68-079F1EA252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4EFF19-ED7D-47D6-9DB7-D93C7841B3E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9252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3086823B-7D0E-4EDE-BD1D-F0441AC7C2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66E3A20F-5D0F-499D-9F26-08AE17777C8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13186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0FCE27E1-D7A4-4C8D-B337-FA9B71F8C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48F9EEA1-A95B-469D-8BA7-85C6427F6DA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28389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8FFC796B-0CF7-4B39-97AE-68F33B92F7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2DF4650C-9105-4F66-A9D4-D81E6BA6DF7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30109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1525D30-5411-4F18-8B65-34C3B57B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14A5732-8039-4A4C-8C17-2760B1532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C21C62-D702-4F09-8027-B33AD7090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04B85-F8D0-46EF-AAD1-EB27A87AEB3B}" type="datetimeFigureOut">
              <a:rPr lang="es-CO" smtClean="0"/>
              <a:t>2/09/24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B3C3CF-375F-40A3-9F7D-AF7DB0693A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1EF84B-8CB0-420F-A195-72029A79A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A206F-55AA-42A9-86F2-67AF81B4753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06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60" r:id="rId3"/>
    <p:sldLayoutId id="2147483650" r:id="rId4"/>
    <p:sldLayoutId id="2147483663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9" r:id="rId13"/>
    <p:sldLayoutId id="2147483664" r:id="rId14"/>
    <p:sldLayoutId id="214748366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emf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emf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5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109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79EEB26-FBDB-7885-969D-00A690E394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1" y="0"/>
            <a:ext cx="12186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12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4496D507-5BFE-432F-A877-A816797C74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99364" cy="6858000"/>
          </a:xfrm>
          <a:prstGeom prst="rect">
            <a:avLst/>
          </a:prstGeom>
        </p:spPr>
      </p:pic>
      <p:sp>
        <p:nvSpPr>
          <p:cNvPr id="5" name="Google Shape;18439;p1">
            <a:extLst>
              <a:ext uri="{FF2B5EF4-FFF2-40B4-BE49-F238E27FC236}">
                <a16:creationId xmlns:a16="http://schemas.microsoft.com/office/drawing/2014/main" id="{F0AEBCEE-A015-CA94-06EF-62ED16051200}"/>
              </a:ext>
            </a:extLst>
          </p:cNvPr>
          <p:cNvSpPr/>
          <p:nvPr/>
        </p:nvSpPr>
        <p:spPr>
          <a:xfrm>
            <a:off x="5429693" y="1899974"/>
            <a:ext cx="6590592" cy="1876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</a:pPr>
            <a:r>
              <a:rPr lang="es-CO" sz="2000" spc="239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Se identifica un aumento del efecto de fenómenos naturales en la pérdida de Bosque natural, principalmente asociado a:</a:t>
            </a: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</a:pPr>
            <a:endParaRPr lang="es-CO" sz="2000" spc="239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  <a:p>
            <a:pPr marL="800100" lvl="1" indent="-342900" algn="just">
              <a:buClr>
                <a:srgbClr val="3A3838"/>
              </a:buClr>
              <a:buSzPts val="2000"/>
              <a:buFont typeface="Wingdings" panose="05000000000000000000" pitchFamily="2" charset="2"/>
              <a:buChar char="§"/>
            </a:pPr>
            <a:r>
              <a:rPr lang="es-CO" sz="2000" spc="239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Deslizamientos</a:t>
            </a:r>
          </a:p>
          <a:p>
            <a:pPr marL="800100" lvl="1" indent="-342900" algn="just">
              <a:buClr>
                <a:srgbClr val="3A3838"/>
              </a:buClr>
              <a:buSzPts val="2000"/>
              <a:buFont typeface="Wingdings" panose="05000000000000000000" pitchFamily="2" charset="2"/>
              <a:buChar char="§"/>
            </a:pPr>
            <a:r>
              <a:rPr lang="es-CO" sz="2000" spc="239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Chagras de viento</a:t>
            </a:r>
          </a:p>
          <a:p>
            <a:pPr marL="800100" lvl="1" indent="-342900" algn="just">
              <a:buClr>
                <a:srgbClr val="3A3838"/>
              </a:buClr>
              <a:buSzPts val="2000"/>
              <a:buFont typeface="Wingdings" panose="05000000000000000000" pitchFamily="2" charset="2"/>
              <a:buChar char="§"/>
            </a:pPr>
            <a:endParaRPr lang="es-CO" sz="2000" spc="239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  <a:p>
            <a:pPr marL="800100" lvl="1" indent="-342900" algn="just">
              <a:buClr>
                <a:srgbClr val="3A3838"/>
              </a:buClr>
              <a:buSzPts val="2000"/>
              <a:buFont typeface="Wingdings" panose="05000000000000000000" pitchFamily="2" charset="2"/>
              <a:buChar char="§"/>
            </a:pPr>
            <a:endParaRPr lang="es-CO" sz="2000" spc="239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  <a:p>
            <a:pPr marL="800100" lvl="1" indent="-342900" algn="just">
              <a:buClr>
                <a:srgbClr val="3A3838"/>
              </a:buClr>
              <a:buSzPts val="2000"/>
              <a:buFont typeface="Wingdings" panose="05000000000000000000" pitchFamily="2" charset="2"/>
              <a:buChar char="§"/>
            </a:pPr>
            <a:endParaRPr lang="es-CO" sz="2000" spc="239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</a:pPr>
            <a:r>
              <a:rPr lang="es-CO" sz="2000" spc="239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 </a:t>
            </a:r>
            <a:endParaRPr sz="2000" spc="239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Google Shape;18439;p1">
            <a:extLst>
              <a:ext uri="{FF2B5EF4-FFF2-40B4-BE49-F238E27FC236}">
                <a16:creationId xmlns:a16="http://schemas.microsoft.com/office/drawing/2014/main" id="{8CB08B54-4F50-119E-E0E7-86FAB78589CC}"/>
              </a:ext>
            </a:extLst>
          </p:cNvPr>
          <p:cNvSpPr/>
          <p:nvPr/>
        </p:nvSpPr>
        <p:spPr>
          <a:xfrm>
            <a:off x="5429693" y="4413320"/>
            <a:ext cx="6590593" cy="74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</a:pPr>
            <a:r>
              <a:rPr lang="es-CO" sz="2000" spc="239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En el año 2023 estos fenómenos estuvieron relacionados con el 5,8% de la deforestación. Durante el año 2022, representaron el 2,3%.</a:t>
            </a:r>
            <a:endParaRPr sz="2000" spc="239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A193039-7D7E-C412-9779-CF23D5D5CE88}"/>
              </a:ext>
            </a:extLst>
          </p:cNvPr>
          <p:cNvSpPr/>
          <p:nvPr/>
        </p:nvSpPr>
        <p:spPr>
          <a:xfrm>
            <a:off x="6430611" y="272566"/>
            <a:ext cx="4896876" cy="9901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s-ES" sz="3000" b="1" spc="239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Pérdida de Bosque </a:t>
            </a:r>
          </a:p>
          <a:p>
            <a:pPr algn="ctr"/>
            <a:r>
              <a:rPr lang="es-ES" sz="3000" b="1" spc="239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por eventos naturales</a:t>
            </a:r>
          </a:p>
        </p:txBody>
      </p:sp>
      <p:pic>
        <p:nvPicPr>
          <p:cNvPr id="12" name="Imagen 11" descr="Mapa&#10;&#10;Descripción generada automáticamente">
            <a:extLst>
              <a:ext uri="{FF2B5EF4-FFF2-40B4-BE49-F238E27FC236}">
                <a16:creationId xmlns:a16="http://schemas.microsoft.com/office/drawing/2014/main" id="{5F552687-104D-FE8B-0E2E-F48DB810E5B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693" y="349218"/>
            <a:ext cx="4329059" cy="5602311"/>
          </a:xfrm>
          <a:prstGeom prst="rect">
            <a:avLst/>
          </a:prstGeom>
        </p:spPr>
      </p:pic>
      <p:pic>
        <p:nvPicPr>
          <p:cNvPr id="16" name="Imagen 15" descr="Imagen que contiene exterior, árbol&#10;&#10;Descripción generada automáticamente">
            <a:extLst>
              <a:ext uri="{FF2B5EF4-FFF2-40B4-BE49-F238E27FC236}">
                <a16:creationId xmlns:a16="http://schemas.microsoft.com/office/drawing/2014/main" id="{279C713B-0CDF-D868-B6C3-75F5FCD1F6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064" y="310892"/>
            <a:ext cx="4329059" cy="5602311"/>
          </a:xfrm>
          <a:prstGeom prst="rect">
            <a:avLst/>
          </a:prstGeom>
        </p:spPr>
      </p:pic>
      <p:pic>
        <p:nvPicPr>
          <p:cNvPr id="17" name="Imagen 16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ED9BCD9B-6936-A242-6C03-B83D767AEB6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759" y="272566"/>
            <a:ext cx="4358674" cy="564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3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14454E7-0D4A-440F-F3F1-F49FCCA10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715" y="1401885"/>
            <a:ext cx="6153510" cy="607156"/>
          </a:xfrm>
        </p:spPr>
        <p:txBody>
          <a:bodyPr/>
          <a:lstStyle/>
          <a:p>
            <a:pPr algn="r"/>
            <a:r>
              <a:rPr lang="es-CO" sz="2800" dirty="0"/>
              <a:t>Los actores comunitarios como guardianes del bosque</a:t>
            </a:r>
          </a:p>
        </p:txBody>
      </p:sp>
      <p:sp>
        <p:nvSpPr>
          <p:cNvPr id="9" name="4 Rectángulo">
            <a:extLst>
              <a:ext uri="{FF2B5EF4-FFF2-40B4-BE49-F238E27FC236}">
                <a16:creationId xmlns:a16="http://schemas.microsoft.com/office/drawing/2014/main" id="{92F9DAB3-EFFD-D794-6A2D-8359CAF6FB08}"/>
              </a:ext>
            </a:extLst>
          </p:cNvPr>
          <p:cNvSpPr/>
          <p:nvPr/>
        </p:nvSpPr>
        <p:spPr>
          <a:xfrm>
            <a:off x="5916058" y="2795388"/>
            <a:ext cx="51212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20"/>
              </a:lnSpc>
              <a:spcAft>
                <a:spcPts val="1200"/>
              </a:spcAft>
            </a:pPr>
            <a:r>
              <a:rPr lang="es-CO" sz="3200" b="1" dirty="0">
                <a:solidFill>
                  <a:srgbClr val="96BE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57%</a:t>
            </a:r>
            <a:r>
              <a:rPr lang="es-CO" sz="3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CO" sz="1600" dirty="0">
                <a:latin typeface="Verdana" panose="020B0604030504040204" pitchFamily="34" charset="0"/>
                <a:ea typeface="Verdana" panose="020B0604030504040204" pitchFamily="34" charset="0"/>
              </a:rPr>
              <a:t>bosques naturales </a:t>
            </a:r>
          </a:p>
          <a:p>
            <a:pPr algn="ctr">
              <a:lnSpc>
                <a:spcPts val="1520"/>
              </a:lnSpc>
              <a:spcAft>
                <a:spcPts val="1200"/>
              </a:spcAft>
            </a:pPr>
            <a:r>
              <a:rPr lang="es-CO" sz="1600" dirty="0">
                <a:latin typeface="Verdana" panose="020B0604030504040204" pitchFamily="34" charset="0"/>
                <a:ea typeface="Verdana" panose="020B0604030504040204" pitchFamily="34" charset="0"/>
              </a:rPr>
              <a:t>Localizados en áreas de resguardos indígenas, territorios colectivos de comunidades negras y ZRC.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C127EFA-DB4F-C284-0840-24E9766091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4952591" cy="6858000"/>
          </a:xfrm>
          <a:prstGeom prst="rect">
            <a:avLst/>
          </a:prstGeom>
        </p:spPr>
      </p:pic>
      <p:sp>
        <p:nvSpPr>
          <p:cNvPr id="6" name="4 Rectángulo">
            <a:extLst>
              <a:ext uri="{FF2B5EF4-FFF2-40B4-BE49-F238E27FC236}">
                <a16:creationId xmlns:a16="http://schemas.microsoft.com/office/drawing/2014/main" id="{51132DB2-E330-AA34-CF63-6D8BF710F08A}"/>
              </a:ext>
            </a:extLst>
          </p:cNvPr>
          <p:cNvSpPr/>
          <p:nvPr/>
        </p:nvSpPr>
        <p:spPr>
          <a:xfrm>
            <a:off x="5916058" y="4368964"/>
            <a:ext cx="5121219" cy="1208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20"/>
              </a:lnSpc>
              <a:spcAft>
                <a:spcPts val="1200"/>
              </a:spcAft>
            </a:pPr>
            <a:r>
              <a:rPr lang="es-CO" sz="3200" b="1" dirty="0">
                <a:solidFill>
                  <a:srgbClr val="96BE5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533</a:t>
            </a:r>
            <a:r>
              <a:rPr lang="es-CO" sz="1600" dirty="0">
                <a:latin typeface="Verdana" panose="020B0604030504040204" pitchFamily="34" charset="0"/>
                <a:ea typeface="Verdana" panose="020B0604030504040204" pitchFamily="34" charset="0"/>
              </a:rPr>
              <a:t> actores comunitarios</a:t>
            </a:r>
          </a:p>
          <a:p>
            <a:pPr algn="ctr">
              <a:lnSpc>
                <a:spcPts val="1520"/>
              </a:lnSpc>
              <a:spcAft>
                <a:spcPts val="1200"/>
              </a:spcAft>
            </a:pPr>
            <a:r>
              <a:rPr lang="es-CO" sz="1600" dirty="0">
                <a:latin typeface="Verdana" panose="020B0604030504040204" pitchFamily="34" charset="0"/>
                <a:ea typeface="Verdana" panose="020B0604030504040204" pitchFamily="34" charset="0"/>
              </a:rPr>
              <a:t> que adelantan o tienen potencial para realizar procesos de conservación y monitoreo comunitario de bosques y otros recursos naturales.</a:t>
            </a:r>
          </a:p>
        </p:txBody>
      </p:sp>
    </p:spTree>
    <p:extLst>
      <p:ext uri="{BB962C8B-B14F-4D97-AF65-F5344CB8AC3E}">
        <p14:creationId xmlns:p14="http://schemas.microsoft.com/office/powerpoint/2010/main" val="1259202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3763D1CA-F538-A5E6-F86E-74CA1B0E19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27" y="74500"/>
            <a:ext cx="11990607" cy="669893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105DE14-361F-0A05-BA8F-43661D297F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871"/>
          <a:stretch/>
        </p:blipFill>
        <p:spPr>
          <a:xfrm>
            <a:off x="7837852" y="2869249"/>
            <a:ext cx="4218592" cy="385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33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AF845B34-1998-BA5A-9550-AA7C3E14FBA0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253D2C6-2C4B-2C92-6E64-C31D19B76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 descr="Vista de una montaña&#10;&#10;Descripción generada automáticamente">
            <a:extLst>
              <a:ext uri="{FF2B5EF4-FFF2-40B4-BE49-F238E27FC236}">
                <a16:creationId xmlns:a16="http://schemas.microsoft.com/office/drawing/2014/main" id="{21861176-907E-5160-A723-EB252C564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49A0A6E-D9AC-7C16-869F-2110F0A4CC0A}"/>
              </a:ext>
            </a:extLst>
          </p:cNvPr>
          <p:cNvSpPr txBox="1"/>
          <p:nvPr/>
        </p:nvSpPr>
        <p:spPr>
          <a:xfrm>
            <a:off x="368318" y="4508574"/>
            <a:ext cx="8901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Estrategia Nacional de Restauración</a:t>
            </a:r>
          </a:p>
        </p:txBody>
      </p:sp>
    </p:spTree>
    <p:extLst>
      <p:ext uri="{BB962C8B-B14F-4D97-AF65-F5344CB8AC3E}">
        <p14:creationId xmlns:p14="http://schemas.microsoft.com/office/powerpoint/2010/main" val="3214105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 descr="Mapa&#10;&#10;Descripción generada automáticamente">
            <a:extLst>
              <a:ext uri="{FF2B5EF4-FFF2-40B4-BE49-F238E27FC236}">
                <a16:creationId xmlns:a16="http://schemas.microsoft.com/office/drawing/2014/main" id="{04873C59-8345-9B7D-0E93-7447DBF8AA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89" y="2113317"/>
            <a:ext cx="3947896" cy="4744684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ACC46E27-1DE9-CCA5-827E-A85C547C2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329" y="1342361"/>
            <a:ext cx="9499369" cy="607156"/>
          </a:xfrm>
        </p:spPr>
        <p:txBody>
          <a:bodyPr/>
          <a:lstStyle/>
          <a:p>
            <a:r>
              <a:rPr lang="es-CO" sz="2800" dirty="0"/>
              <a:t>Avanzamos en nuestra meta de </a:t>
            </a:r>
            <a:r>
              <a:rPr lang="es-CO" sz="2800" b="1" dirty="0"/>
              <a:t>753.000 Ha restauradas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FA4CF8AD-69D2-8F70-6C44-09150C626AB3}"/>
              </a:ext>
            </a:extLst>
          </p:cNvPr>
          <p:cNvGrpSpPr/>
          <p:nvPr/>
        </p:nvGrpSpPr>
        <p:grpSpPr>
          <a:xfrm>
            <a:off x="4467196" y="3452307"/>
            <a:ext cx="1997969" cy="2299545"/>
            <a:chOff x="14991170" y="3604921"/>
            <a:chExt cx="3995937" cy="4599090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E1D7C771-3D8E-376A-5E6E-2DB14F466590}"/>
                </a:ext>
              </a:extLst>
            </p:cNvPr>
            <p:cNvSpPr/>
            <p:nvPr/>
          </p:nvSpPr>
          <p:spPr>
            <a:xfrm>
              <a:off x="15111908" y="5033983"/>
              <a:ext cx="3677931" cy="800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228600"/>
              <a:r>
                <a:rPr lang="es-CO" sz="2000" b="1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Programas </a:t>
              </a:r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9525BC78-5AE7-72D2-36E4-9DF728FAEE27}"/>
                </a:ext>
              </a:extLst>
            </p:cNvPr>
            <p:cNvSpPr/>
            <p:nvPr/>
          </p:nvSpPr>
          <p:spPr>
            <a:xfrm>
              <a:off x="16255028" y="3604921"/>
              <a:ext cx="1353576" cy="1846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228600"/>
              <a:r>
                <a:rPr lang="es-CO" sz="5400" b="1" dirty="0">
                  <a:solidFill>
                    <a:srgbClr val="95BE5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</a:t>
              </a:r>
              <a:endParaRPr lang="en-US" sz="4800" b="1" dirty="0">
                <a:solidFill>
                  <a:srgbClr val="95BE5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9CBBF99B-E00A-4F38-2437-7215FB093B5B}"/>
                </a:ext>
              </a:extLst>
            </p:cNvPr>
            <p:cNvSpPr/>
            <p:nvPr/>
          </p:nvSpPr>
          <p:spPr>
            <a:xfrm>
              <a:off x="14991170" y="5741799"/>
              <a:ext cx="3995937" cy="24622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28600"/>
              <a:r>
                <a:rPr lang="es-CO" sz="12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con línea estratégica de restauración</a:t>
              </a:r>
            </a:p>
            <a:p>
              <a:pPr algn="ctr" defTabSz="228600"/>
              <a:endParaRPr lang="es-CO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/>
              <a:r>
                <a:rPr lang="es-ES" sz="900" dirty="0">
                  <a:latin typeface="Verdana"/>
                  <a:ea typeface="Verdana"/>
                  <a:cs typeface="Helvetica"/>
                </a:rPr>
                <a:t>1.Amazonia, 2. Sabana de Bogotá, 3. Bajo Cauca, </a:t>
              </a:r>
            </a:p>
            <a:p>
              <a:pPr algn="ctr"/>
              <a:r>
                <a:rPr lang="es-ES" sz="900" dirty="0">
                  <a:latin typeface="Verdana"/>
                  <a:ea typeface="Verdana"/>
                  <a:cs typeface="Helvetica"/>
                </a:rPr>
                <a:t>4. Macizo, 5. Catatumbo*</a:t>
              </a:r>
            </a:p>
            <a:p>
              <a:pPr algn="ctr" defTabSz="228600"/>
              <a:endParaRPr lang="en-US" sz="11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5712FA8A-54F3-69C6-DA2F-EDA187A9D45F}"/>
              </a:ext>
            </a:extLst>
          </p:cNvPr>
          <p:cNvCxnSpPr>
            <a:cxnSpLocks/>
          </p:cNvCxnSpPr>
          <p:nvPr/>
        </p:nvCxnSpPr>
        <p:spPr>
          <a:xfrm>
            <a:off x="6543051" y="3354177"/>
            <a:ext cx="0" cy="20595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o 15">
            <a:extLst>
              <a:ext uri="{FF2B5EF4-FFF2-40B4-BE49-F238E27FC236}">
                <a16:creationId xmlns:a16="http://schemas.microsoft.com/office/drawing/2014/main" id="{5C93725B-01E4-438B-3F68-3E7DDBCFEF0E}"/>
              </a:ext>
            </a:extLst>
          </p:cNvPr>
          <p:cNvGrpSpPr/>
          <p:nvPr/>
        </p:nvGrpSpPr>
        <p:grpSpPr>
          <a:xfrm>
            <a:off x="6852294" y="3495864"/>
            <a:ext cx="1977580" cy="3217279"/>
            <a:chOff x="14925068" y="3604921"/>
            <a:chExt cx="3955159" cy="6434558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3EB56D69-1DE7-F841-62AF-792120BDEAAC}"/>
                </a:ext>
              </a:extLst>
            </p:cNvPr>
            <p:cNvSpPr/>
            <p:nvPr/>
          </p:nvSpPr>
          <p:spPr>
            <a:xfrm>
              <a:off x="15252974" y="4989915"/>
              <a:ext cx="3395803" cy="800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228600"/>
              <a:r>
                <a:rPr lang="es-CO" sz="2000" b="1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Proyectos </a:t>
              </a:r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C3D24967-2F01-CDDE-BAEF-EE24BECC6918}"/>
                </a:ext>
              </a:extLst>
            </p:cNvPr>
            <p:cNvSpPr/>
            <p:nvPr/>
          </p:nvSpPr>
          <p:spPr>
            <a:xfrm>
              <a:off x="16255028" y="3604921"/>
              <a:ext cx="1353576" cy="1846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228600"/>
              <a:r>
                <a:rPr lang="es-CO" sz="5400" b="1" dirty="0">
                  <a:solidFill>
                    <a:srgbClr val="95BE5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</a:t>
              </a:r>
              <a:endParaRPr lang="en-US" sz="4800" b="1" dirty="0">
                <a:solidFill>
                  <a:srgbClr val="95BE5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51637B3F-4CB6-A89C-EF7C-7A2B6A3935C2}"/>
                </a:ext>
              </a:extLst>
            </p:cNvPr>
            <p:cNvSpPr/>
            <p:nvPr/>
          </p:nvSpPr>
          <p:spPr>
            <a:xfrm>
              <a:off x="14925068" y="5653663"/>
              <a:ext cx="3955159" cy="43858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28600"/>
              <a:r>
                <a:rPr lang="es-CO" sz="11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con línea estratégica de restauración</a:t>
              </a:r>
            </a:p>
            <a:p>
              <a:pPr algn="ctr"/>
              <a:endParaRPr lang="es-ES" sz="800" dirty="0">
                <a:latin typeface="Verdana"/>
                <a:ea typeface="Verdana"/>
                <a:cs typeface="Helvetica"/>
              </a:endParaRPr>
            </a:p>
            <a:p>
              <a:r>
                <a:rPr lang="es-ES" sz="800" dirty="0">
                  <a:latin typeface="Verdana"/>
                  <a:ea typeface="Verdana"/>
                  <a:cs typeface="Helvetica"/>
                </a:rPr>
                <a:t>1. Restauración comunitaria de mosaicos Amazónicos biodiversos de abundancia ecológica, productiva y cultural.</a:t>
              </a:r>
              <a:endParaRPr lang="es-ES" sz="800" dirty="0">
                <a:cs typeface="Helvetica"/>
              </a:endParaRPr>
            </a:p>
            <a:p>
              <a:r>
                <a:rPr lang="es-ES" sz="800" dirty="0">
                  <a:latin typeface="Verdana"/>
                  <a:ea typeface="Verdana"/>
                  <a:cs typeface="Helvetica"/>
                </a:rPr>
                <a:t>2. Corredor del jaguar conectando la Serranía de San Lucas y el PNN Paramillo.</a:t>
              </a:r>
              <a:endParaRPr lang="es-ES" sz="800" dirty="0">
                <a:cs typeface="Helvetica"/>
              </a:endParaRPr>
            </a:p>
            <a:p>
              <a:r>
                <a:rPr lang="es-ES" sz="800" dirty="0">
                  <a:latin typeface="Verdana"/>
                  <a:ea typeface="Verdana"/>
                  <a:cs typeface="Helvetica"/>
                </a:rPr>
                <a:t>3. Rehabilitación de microcuencas abastecedoras de agua de comunidades étnicas y rurales del Bajo Cauca antioqueño.</a:t>
              </a:r>
            </a:p>
            <a:p>
              <a:r>
                <a:rPr lang="es-ES" sz="800" dirty="0">
                  <a:latin typeface="Verdana"/>
                  <a:ea typeface="Verdana"/>
                  <a:cs typeface="Helvetica"/>
                </a:rPr>
                <a:t>4. GEF 8 Restauración</a:t>
              </a:r>
            </a:p>
            <a:p>
              <a:pPr algn="ctr" defTabSz="228600"/>
              <a:endParaRPr lang="en-US" sz="105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C8BCA67E-75A5-5CD5-EF80-0CA5A60FA60D}"/>
              </a:ext>
            </a:extLst>
          </p:cNvPr>
          <p:cNvCxnSpPr>
            <a:cxnSpLocks/>
          </p:cNvCxnSpPr>
          <p:nvPr/>
        </p:nvCxnSpPr>
        <p:spPr>
          <a:xfrm>
            <a:off x="9130443" y="3345862"/>
            <a:ext cx="0" cy="20595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upo 22">
            <a:extLst>
              <a:ext uri="{FF2B5EF4-FFF2-40B4-BE49-F238E27FC236}">
                <a16:creationId xmlns:a16="http://schemas.microsoft.com/office/drawing/2014/main" id="{BF5300BC-0EE5-BF85-A003-08BEADE0F25E}"/>
              </a:ext>
            </a:extLst>
          </p:cNvPr>
          <p:cNvGrpSpPr/>
          <p:nvPr/>
        </p:nvGrpSpPr>
        <p:grpSpPr>
          <a:xfrm>
            <a:off x="9486563" y="3776936"/>
            <a:ext cx="2452894" cy="976737"/>
            <a:chOff x="14175938" y="3604921"/>
            <a:chExt cx="5511765" cy="1953474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C1D62CC6-995A-564D-8579-7C06A60314B9}"/>
                </a:ext>
              </a:extLst>
            </p:cNvPr>
            <p:cNvSpPr/>
            <p:nvPr/>
          </p:nvSpPr>
          <p:spPr>
            <a:xfrm>
              <a:off x="14289514" y="4388845"/>
              <a:ext cx="5219087" cy="1169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28600"/>
              <a:r>
                <a:rPr lang="es-ES" sz="1600" dirty="0">
                  <a:latin typeface="Verdana"/>
                  <a:ea typeface="Verdana"/>
                  <a:cs typeface="Helvetica"/>
                </a:rPr>
                <a:t>Mesa Nacional Asesora de Restauración </a:t>
              </a:r>
              <a:r>
                <a:rPr lang="es-ES" sz="1600" b="1" dirty="0">
                  <a:latin typeface="Verdana"/>
                  <a:ea typeface="Verdana"/>
                  <a:cs typeface="Helvetica"/>
                </a:rPr>
                <a:t>MNAR</a:t>
              </a:r>
              <a:endParaRPr lang="es-CO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9C8379EA-25A9-6126-8B0B-4753F893D2F1}"/>
                </a:ext>
              </a:extLst>
            </p:cNvPr>
            <p:cNvSpPr/>
            <p:nvPr/>
          </p:nvSpPr>
          <p:spPr>
            <a:xfrm>
              <a:off x="14175938" y="3604921"/>
              <a:ext cx="5511765" cy="1046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228600"/>
              <a:r>
                <a:rPr lang="es-CO" sz="2800" b="1" dirty="0">
                  <a:solidFill>
                    <a:srgbClr val="95BE5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Reactivación</a:t>
              </a:r>
              <a:endParaRPr lang="en-US" sz="2400" b="1" dirty="0">
                <a:solidFill>
                  <a:srgbClr val="95BE5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33" name="Elipse 32">
            <a:extLst>
              <a:ext uri="{FF2B5EF4-FFF2-40B4-BE49-F238E27FC236}">
                <a16:creationId xmlns:a16="http://schemas.microsoft.com/office/drawing/2014/main" id="{79EC9853-F48E-5E1E-EA1D-9897D923D296}"/>
              </a:ext>
            </a:extLst>
          </p:cNvPr>
          <p:cNvSpPr/>
          <p:nvPr/>
        </p:nvSpPr>
        <p:spPr>
          <a:xfrm>
            <a:off x="1155525" y="3491408"/>
            <a:ext cx="313584" cy="32468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b="1" dirty="0">
                <a:solidFill>
                  <a:srgbClr val="000000"/>
                </a:solidFill>
                <a:cs typeface="Helvetica"/>
              </a:rPr>
              <a:t>3</a:t>
            </a:r>
            <a:endParaRPr lang="es-ES" b="1" dirty="0">
              <a:solidFill>
                <a:srgbClr val="000000"/>
              </a:solidFill>
            </a:endParaRP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4AB4CF26-958F-3F14-2297-B4AD0E62CAC9}"/>
              </a:ext>
            </a:extLst>
          </p:cNvPr>
          <p:cNvSpPr/>
          <p:nvPr/>
        </p:nvSpPr>
        <p:spPr>
          <a:xfrm>
            <a:off x="1787537" y="3202659"/>
            <a:ext cx="313584" cy="32468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b="1" dirty="0">
                <a:solidFill>
                  <a:srgbClr val="000000"/>
                </a:solidFill>
                <a:cs typeface="Helvetica"/>
              </a:rPr>
              <a:t>5</a:t>
            </a:r>
            <a:endParaRPr lang="es-ES" b="1" dirty="0">
              <a:solidFill>
                <a:srgbClr val="000000"/>
              </a:solidFill>
            </a:endParaRPr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4D3C652A-9057-BE53-CFBB-65B0B20182AB}"/>
              </a:ext>
            </a:extLst>
          </p:cNvPr>
          <p:cNvSpPr/>
          <p:nvPr/>
        </p:nvSpPr>
        <p:spPr>
          <a:xfrm>
            <a:off x="1585295" y="3927457"/>
            <a:ext cx="313584" cy="32468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b="1">
                <a:solidFill>
                  <a:srgbClr val="000000"/>
                </a:solidFill>
                <a:cs typeface="Helvetica"/>
              </a:rPr>
              <a:t>2</a:t>
            </a:r>
            <a:endParaRPr lang="es-ES" b="1">
              <a:solidFill>
                <a:srgbClr val="000000"/>
              </a:solidFill>
            </a:endParaRP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CB6AEBDA-FF45-7E00-2902-28F637D31E63}"/>
              </a:ext>
            </a:extLst>
          </p:cNvPr>
          <p:cNvSpPr/>
          <p:nvPr/>
        </p:nvSpPr>
        <p:spPr>
          <a:xfrm>
            <a:off x="1585295" y="4686246"/>
            <a:ext cx="313584" cy="32468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000000"/>
                </a:solidFill>
                <a:cs typeface="Helvetica"/>
              </a:rPr>
              <a:t>1</a:t>
            </a:r>
            <a:endParaRPr lang="es-ES" b="1" dirty="0">
              <a:solidFill>
                <a:srgbClr val="000000"/>
              </a:solidFill>
            </a:endParaRP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2B60A939-915D-455A-FFEA-537D7F466ABD}"/>
              </a:ext>
            </a:extLst>
          </p:cNvPr>
          <p:cNvSpPr/>
          <p:nvPr/>
        </p:nvSpPr>
        <p:spPr>
          <a:xfrm>
            <a:off x="912325" y="4766150"/>
            <a:ext cx="313584" cy="32468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b="1" dirty="0">
                <a:solidFill>
                  <a:srgbClr val="000000"/>
                </a:solidFill>
                <a:cs typeface="Helvetica"/>
              </a:rPr>
              <a:t>4</a:t>
            </a:r>
            <a:endParaRPr lang="es-ES" b="1" dirty="0">
              <a:solidFill>
                <a:srgbClr val="000000"/>
              </a:solidFill>
            </a:endParaRPr>
          </a:p>
        </p:txBody>
      </p:sp>
      <p:grpSp>
        <p:nvGrpSpPr>
          <p:cNvPr id="38" name="Grupo 37">
            <a:extLst>
              <a:ext uri="{FF2B5EF4-FFF2-40B4-BE49-F238E27FC236}">
                <a16:creationId xmlns:a16="http://schemas.microsoft.com/office/drawing/2014/main" id="{82CDB32F-2A0A-980E-9F3D-94F1A359E3B7}"/>
              </a:ext>
            </a:extLst>
          </p:cNvPr>
          <p:cNvGrpSpPr/>
          <p:nvPr/>
        </p:nvGrpSpPr>
        <p:grpSpPr>
          <a:xfrm>
            <a:off x="5834681" y="1893369"/>
            <a:ext cx="2323072" cy="1394489"/>
            <a:chOff x="19496695" y="5595487"/>
            <a:chExt cx="4646143" cy="2788978"/>
          </a:xfrm>
        </p:grpSpPr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F2CA49FE-07E8-CD9F-1374-9CDFB211C4A8}"/>
                </a:ext>
              </a:extLst>
            </p:cNvPr>
            <p:cNvSpPr/>
            <p:nvPr/>
          </p:nvSpPr>
          <p:spPr>
            <a:xfrm>
              <a:off x="19496695" y="5595487"/>
              <a:ext cx="4646143" cy="1292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28600"/>
              <a:r>
                <a:rPr lang="es-CO" sz="3600" b="1" dirty="0">
                  <a:solidFill>
                    <a:srgbClr val="95BE5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150.399</a:t>
              </a:r>
              <a:endParaRPr lang="en-US" sz="3600" b="1" dirty="0">
                <a:solidFill>
                  <a:srgbClr val="95BE5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0" name="Rectángulo 39">
              <a:extLst>
                <a:ext uri="{FF2B5EF4-FFF2-40B4-BE49-F238E27FC236}">
                  <a16:creationId xmlns:a16="http://schemas.microsoft.com/office/drawing/2014/main" id="{5203E838-0219-73F9-3EF7-990D8D86FCCD}"/>
                </a:ext>
              </a:extLst>
            </p:cNvPr>
            <p:cNvSpPr/>
            <p:nvPr/>
          </p:nvSpPr>
          <p:spPr>
            <a:xfrm>
              <a:off x="20288577" y="6659975"/>
              <a:ext cx="3197029" cy="800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228600"/>
              <a:r>
                <a:rPr lang="es-CO" sz="2000" b="1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hectáreas</a:t>
              </a:r>
              <a:endParaRPr lang="en-US" sz="20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538E8EFB-7E48-DD31-1325-3EE45ADD74E9}"/>
                </a:ext>
              </a:extLst>
            </p:cNvPr>
            <p:cNvSpPr/>
            <p:nvPr/>
          </p:nvSpPr>
          <p:spPr>
            <a:xfrm>
              <a:off x="21544139" y="7522691"/>
              <a:ext cx="369462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228600"/>
              <a:endParaRPr lang="en-US" sz="2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44" name="Rectángulo 43">
            <a:extLst>
              <a:ext uri="{FF2B5EF4-FFF2-40B4-BE49-F238E27FC236}">
                <a16:creationId xmlns:a16="http://schemas.microsoft.com/office/drawing/2014/main" id="{6C37C644-45E2-BBF2-ECDC-6EEB9743E314}"/>
              </a:ext>
            </a:extLst>
          </p:cNvPr>
          <p:cNvSpPr/>
          <p:nvPr/>
        </p:nvSpPr>
        <p:spPr>
          <a:xfrm>
            <a:off x="8698120" y="1893369"/>
            <a:ext cx="14285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228600"/>
            <a:r>
              <a:rPr lang="es-CO" sz="3600" b="1" dirty="0">
                <a:solidFill>
                  <a:srgbClr val="95BE5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20%</a:t>
            </a:r>
            <a:endParaRPr lang="en-US" sz="3600" b="1" dirty="0">
              <a:solidFill>
                <a:srgbClr val="95BE5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DE840353-8B77-3355-7515-39E82631D949}"/>
              </a:ext>
            </a:extLst>
          </p:cNvPr>
          <p:cNvSpPr/>
          <p:nvPr/>
        </p:nvSpPr>
        <p:spPr>
          <a:xfrm>
            <a:off x="8808795" y="2425612"/>
            <a:ext cx="11977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228600"/>
            <a:r>
              <a:rPr lang="es-CO" sz="20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avance</a:t>
            </a:r>
            <a:endParaRPr lang="en-US" sz="20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E22CB8B9-5624-E5AE-4E5D-C6B601399464}"/>
              </a:ext>
            </a:extLst>
          </p:cNvPr>
          <p:cNvSpPr/>
          <p:nvPr/>
        </p:nvSpPr>
        <p:spPr>
          <a:xfrm>
            <a:off x="10648799" y="1893369"/>
            <a:ext cx="14285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228600"/>
            <a:r>
              <a:rPr lang="es-CO" sz="3600" b="1" dirty="0">
                <a:solidFill>
                  <a:srgbClr val="95BE5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20%</a:t>
            </a:r>
            <a:endParaRPr lang="en-US" sz="3600" b="1" dirty="0">
              <a:solidFill>
                <a:srgbClr val="95BE5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DA53691F-C69E-2718-5C90-5926617DB261}"/>
              </a:ext>
            </a:extLst>
          </p:cNvPr>
          <p:cNvSpPr/>
          <p:nvPr/>
        </p:nvSpPr>
        <p:spPr>
          <a:xfrm>
            <a:off x="10759474" y="2425612"/>
            <a:ext cx="11977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228600"/>
            <a:r>
              <a:rPr lang="es-CO" sz="20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avance</a:t>
            </a:r>
            <a:endParaRPr lang="en-US" sz="20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074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Un jardín con plantas&#10;&#10;Descripción generada automáticamente con confianza media">
            <a:extLst>
              <a:ext uri="{FF2B5EF4-FFF2-40B4-BE49-F238E27FC236}">
                <a16:creationId xmlns:a16="http://schemas.microsoft.com/office/drawing/2014/main" id="{427B4877-E7B9-4075-BBB2-D202309CCB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030" y="-86857"/>
            <a:ext cx="12346016" cy="694463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D4C84A0B-5AB3-4D78-9FAD-866B3627FC31}"/>
              </a:ext>
            </a:extLst>
          </p:cNvPr>
          <p:cNvSpPr/>
          <p:nvPr/>
        </p:nvSpPr>
        <p:spPr>
          <a:xfrm>
            <a:off x="3207906" y="224791"/>
            <a:ext cx="42704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Restauración</a:t>
            </a: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85EC2285-EF9A-4302-B0B1-47423C0559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420" y="257458"/>
            <a:ext cx="1110094" cy="385449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2AD5B0A4-6263-47BF-9A78-B2C8A6961D3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9159" y="282201"/>
            <a:ext cx="1103879" cy="335963"/>
          </a:xfrm>
          <a:prstGeom prst="rect">
            <a:avLst/>
          </a:prstGeom>
        </p:spPr>
      </p:pic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C6E4E900-EF66-018B-76BC-73273342C0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8246" y="815234"/>
            <a:ext cx="7894940" cy="2720577"/>
          </a:xfrm>
          <a:prstGeom prst="rect">
            <a:avLst/>
          </a:prstGeom>
        </p:spPr>
      </p:pic>
      <p:sp>
        <p:nvSpPr>
          <p:cNvPr id="35" name="Flecha: hacia la izquierda 34">
            <a:extLst>
              <a:ext uri="{FF2B5EF4-FFF2-40B4-BE49-F238E27FC236}">
                <a16:creationId xmlns:a16="http://schemas.microsoft.com/office/drawing/2014/main" id="{E14E1DD5-D4E4-082E-69B9-9C052244B188}"/>
              </a:ext>
            </a:extLst>
          </p:cNvPr>
          <p:cNvSpPr/>
          <p:nvPr/>
        </p:nvSpPr>
        <p:spPr>
          <a:xfrm>
            <a:off x="2785430" y="1036402"/>
            <a:ext cx="422476" cy="16175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36" name="Flecha: hacia la izquierda 35">
            <a:extLst>
              <a:ext uri="{FF2B5EF4-FFF2-40B4-BE49-F238E27FC236}">
                <a16:creationId xmlns:a16="http://schemas.microsoft.com/office/drawing/2014/main" id="{21305F10-BCF3-2AF2-FEA0-CB60612FD4FF}"/>
              </a:ext>
            </a:extLst>
          </p:cNvPr>
          <p:cNvSpPr/>
          <p:nvPr/>
        </p:nvSpPr>
        <p:spPr>
          <a:xfrm>
            <a:off x="6703120" y="1198158"/>
            <a:ext cx="422476" cy="16175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37" name="Flecha: hacia la izquierda 36">
            <a:extLst>
              <a:ext uri="{FF2B5EF4-FFF2-40B4-BE49-F238E27FC236}">
                <a16:creationId xmlns:a16="http://schemas.microsoft.com/office/drawing/2014/main" id="{DF936ECA-F811-EABE-BFF9-4198388D4275}"/>
              </a:ext>
            </a:extLst>
          </p:cNvPr>
          <p:cNvSpPr/>
          <p:nvPr/>
        </p:nvSpPr>
        <p:spPr>
          <a:xfrm>
            <a:off x="7561951" y="1399887"/>
            <a:ext cx="422476" cy="16175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38" name="Flecha: hacia la izquierda 37">
            <a:extLst>
              <a:ext uri="{FF2B5EF4-FFF2-40B4-BE49-F238E27FC236}">
                <a16:creationId xmlns:a16="http://schemas.microsoft.com/office/drawing/2014/main" id="{1667C6AE-9CDF-3635-A0F1-55808E9225F9}"/>
              </a:ext>
            </a:extLst>
          </p:cNvPr>
          <p:cNvSpPr/>
          <p:nvPr/>
        </p:nvSpPr>
        <p:spPr>
          <a:xfrm>
            <a:off x="3557986" y="1561643"/>
            <a:ext cx="422476" cy="16175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39" name="Flecha: hacia la izquierda 38">
            <a:extLst>
              <a:ext uri="{FF2B5EF4-FFF2-40B4-BE49-F238E27FC236}">
                <a16:creationId xmlns:a16="http://schemas.microsoft.com/office/drawing/2014/main" id="{112B06A4-A659-120E-85CC-841C2F408E44}"/>
              </a:ext>
            </a:extLst>
          </p:cNvPr>
          <p:cNvSpPr/>
          <p:nvPr/>
        </p:nvSpPr>
        <p:spPr>
          <a:xfrm>
            <a:off x="3796413" y="1757927"/>
            <a:ext cx="422476" cy="16175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40" name="Flecha: hacia la izquierda 39">
            <a:extLst>
              <a:ext uri="{FF2B5EF4-FFF2-40B4-BE49-F238E27FC236}">
                <a16:creationId xmlns:a16="http://schemas.microsoft.com/office/drawing/2014/main" id="{6CB4D9E5-5459-CF98-8E56-2734F245C3C9}"/>
              </a:ext>
            </a:extLst>
          </p:cNvPr>
          <p:cNvSpPr/>
          <p:nvPr/>
        </p:nvSpPr>
        <p:spPr>
          <a:xfrm>
            <a:off x="3135510" y="2121877"/>
            <a:ext cx="422476" cy="16175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41" name="Flecha: hacia la izquierda 40">
            <a:extLst>
              <a:ext uri="{FF2B5EF4-FFF2-40B4-BE49-F238E27FC236}">
                <a16:creationId xmlns:a16="http://schemas.microsoft.com/office/drawing/2014/main" id="{49768EC6-FBD9-07FC-8D40-EA06515FE89C}"/>
              </a:ext>
            </a:extLst>
          </p:cNvPr>
          <p:cNvSpPr/>
          <p:nvPr/>
        </p:nvSpPr>
        <p:spPr>
          <a:xfrm>
            <a:off x="3207906" y="1938493"/>
            <a:ext cx="422476" cy="16175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sp>
        <p:nvSpPr>
          <p:cNvPr id="5" name="Flecha: hacia la izquierda 4">
            <a:extLst>
              <a:ext uri="{FF2B5EF4-FFF2-40B4-BE49-F238E27FC236}">
                <a16:creationId xmlns:a16="http://schemas.microsoft.com/office/drawing/2014/main" id="{C82F6465-FC24-8EED-7364-756008BD7206}"/>
              </a:ext>
            </a:extLst>
          </p:cNvPr>
          <p:cNvSpPr/>
          <p:nvPr/>
        </p:nvSpPr>
        <p:spPr>
          <a:xfrm>
            <a:off x="4331850" y="2283632"/>
            <a:ext cx="422476" cy="16175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 dirty="0"/>
          </a:p>
        </p:txBody>
      </p:sp>
      <p:pic>
        <p:nvPicPr>
          <p:cNvPr id="7" name="Imagen 6" descr="Mapa&#10;&#10;Descripción generada automáticamente">
            <a:extLst>
              <a:ext uri="{FF2B5EF4-FFF2-40B4-BE49-F238E27FC236}">
                <a16:creationId xmlns:a16="http://schemas.microsoft.com/office/drawing/2014/main" id="{A774BAFA-7890-8E26-0E01-98430FDF0A6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986" y="592667"/>
            <a:ext cx="8847642" cy="6256612"/>
          </a:xfrm>
          <a:prstGeom prst="rect">
            <a:avLst/>
          </a:prstGeom>
        </p:spPr>
      </p:pic>
      <p:pic>
        <p:nvPicPr>
          <p:cNvPr id="10" name="Imagen 9" descr="Mapa&#10;&#10;Descripción generada automáticamente">
            <a:extLst>
              <a:ext uri="{FF2B5EF4-FFF2-40B4-BE49-F238E27FC236}">
                <a16:creationId xmlns:a16="http://schemas.microsoft.com/office/drawing/2014/main" id="{38D17BE6-7944-F5B2-F99B-9A3FF5BDB32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719" y="592667"/>
            <a:ext cx="8847909" cy="6256800"/>
          </a:xfrm>
          <a:prstGeom prst="rect">
            <a:avLst/>
          </a:prstGeom>
        </p:spPr>
      </p:pic>
      <p:pic>
        <p:nvPicPr>
          <p:cNvPr id="12" name="Imagen 11" descr="Mapa&#10;&#10;Descripción generada automáticamente">
            <a:extLst>
              <a:ext uri="{FF2B5EF4-FFF2-40B4-BE49-F238E27FC236}">
                <a16:creationId xmlns:a16="http://schemas.microsoft.com/office/drawing/2014/main" id="{43640D97-1F17-0003-7277-A354FAFE403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719" y="592667"/>
            <a:ext cx="8847909" cy="6256800"/>
          </a:xfrm>
          <a:prstGeom prst="rect">
            <a:avLst/>
          </a:prstGeom>
        </p:spPr>
      </p:pic>
      <p:pic>
        <p:nvPicPr>
          <p:cNvPr id="15" name="Imagen 14" descr="Mapa&#10;&#10;Descripción generada automáticamente">
            <a:extLst>
              <a:ext uri="{FF2B5EF4-FFF2-40B4-BE49-F238E27FC236}">
                <a16:creationId xmlns:a16="http://schemas.microsoft.com/office/drawing/2014/main" id="{226490E3-20E3-D7EB-BBA2-9D5831B10FA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719" y="592478"/>
            <a:ext cx="8847909" cy="6256800"/>
          </a:xfrm>
          <a:prstGeom prst="rect">
            <a:avLst/>
          </a:prstGeom>
        </p:spPr>
      </p:pic>
      <p:pic>
        <p:nvPicPr>
          <p:cNvPr id="20" name="Imagen 19" descr="Mapa&#10;&#10;Descripción generada automáticamente">
            <a:extLst>
              <a:ext uri="{FF2B5EF4-FFF2-40B4-BE49-F238E27FC236}">
                <a16:creationId xmlns:a16="http://schemas.microsoft.com/office/drawing/2014/main" id="{95827F65-DB7E-2C75-9B87-DCF960ED7A7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718" y="592290"/>
            <a:ext cx="8847909" cy="6256800"/>
          </a:xfrm>
          <a:prstGeom prst="rect">
            <a:avLst/>
          </a:prstGeom>
        </p:spPr>
      </p:pic>
      <p:pic>
        <p:nvPicPr>
          <p:cNvPr id="24" name="Imagen 23" descr="Mapa&#10;&#10;Descripción generada automáticamente">
            <a:extLst>
              <a:ext uri="{FF2B5EF4-FFF2-40B4-BE49-F238E27FC236}">
                <a16:creationId xmlns:a16="http://schemas.microsoft.com/office/drawing/2014/main" id="{BDA30064-9AE1-9F95-547D-449C1980BC0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715" y="592290"/>
            <a:ext cx="8847909" cy="6256800"/>
          </a:xfrm>
          <a:prstGeom prst="rect">
            <a:avLst/>
          </a:prstGeom>
        </p:spPr>
      </p:pic>
      <p:pic>
        <p:nvPicPr>
          <p:cNvPr id="28" name="Imagen 27" descr="Mapa&#10;&#10;Descripción generada automáticamente">
            <a:extLst>
              <a:ext uri="{FF2B5EF4-FFF2-40B4-BE49-F238E27FC236}">
                <a16:creationId xmlns:a16="http://schemas.microsoft.com/office/drawing/2014/main" id="{EBF6B6BB-5760-F3E1-8E95-CD624F070BC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712" y="590358"/>
            <a:ext cx="8847909" cy="6256800"/>
          </a:xfrm>
          <a:prstGeom prst="rect">
            <a:avLst/>
          </a:prstGeom>
        </p:spPr>
      </p:pic>
      <p:pic>
        <p:nvPicPr>
          <p:cNvPr id="32" name="Imagen 31" descr="Mapa&#10;&#10;Descripción generada automáticamente">
            <a:extLst>
              <a:ext uri="{FF2B5EF4-FFF2-40B4-BE49-F238E27FC236}">
                <a16:creationId xmlns:a16="http://schemas.microsoft.com/office/drawing/2014/main" id="{64957154-2F30-BD6A-1BDD-4A23CC32C78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712" y="590358"/>
            <a:ext cx="8847909" cy="6256800"/>
          </a:xfrm>
          <a:prstGeom prst="rect">
            <a:avLst/>
          </a:prstGeom>
        </p:spPr>
      </p:pic>
      <p:sp>
        <p:nvSpPr>
          <p:cNvPr id="33" name="Rectángulo 32">
            <a:extLst>
              <a:ext uri="{FF2B5EF4-FFF2-40B4-BE49-F238E27FC236}">
                <a16:creationId xmlns:a16="http://schemas.microsoft.com/office/drawing/2014/main" id="{679AC12B-9A38-F617-97AC-1CA92D3A4E70}"/>
              </a:ext>
            </a:extLst>
          </p:cNvPr>
          <p:cNvSpPr/>
          <p:nvPr/>
        </p:nvSpPr>
        <p:spPr>
          <a:xfrm>
            <a:off x="44212" y="2316480"/>
            <a:ext cx="217170" cy="104775"/>
          </a:xfrm>
          <a:prstGeom prst="rect">
            <a:avLst/>
          </a:prstGeom>
          <a:solidFill>
            <a:srgbClr val="F414B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900"/>
          </a:p>
        </p:txBody>
      </p:sp>
    </p:spTree>
    <p:extLst>
      <p:ext uri="{BB962C8B-B14F-4D97-AF65-F5344CB8AC3E}">
        <p14:creationId xmlns:p14="http://schemas.microsoft.com/office/powerpoint/2010/main" val="207945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5654001F-AB53-6E20-CD13-75E6A193C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329" y="1342361"/>
            <a:ext cx="9499369" cy="607156"/>
          </a:xfrm>
        </p:spPr>
        <p:txBody>
          <a:bodyPr/>
          <a:lstStyle/>
          <a:p>
            <a:r>
              <a:rPr lang="es-CO" sz="2800"/>
              <a:t>Proyectos de restauración del Fondo para la Vida y la Biodiversidad</a:t>
            </a:r>
            <a:endParaRPr lang="es-CO" sz="28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D99F4E6-4ACC-6BE5-0FB3-BEE26D51CB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6913" y="2521549"/>
            <a:ext cx="5387808" cy="244705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89C1675-BC89-BCC8-6B9A-958D5C6878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804" y="2521548"/>
            <a:ext cx="5387808" cy="244705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7B31DBA-C6AD-7534-C757-839B8014366F}"/>
              </a:ext>
            </a:extLst>
          </p:cNvPr>
          <p:cNvSpPr txBox="1"/>
          <p:nvPr/>
        </p:nvSpPr>
        <p:spPr>
          <a:xfrm>
            <a:off x="454804" y="5271063"/>
            <a:ext cx="5387808" cy="856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s-ES_tradnl" sz="1200" b="1" dirty="0">
                <a:latin typeface="Verdana" panose="020B0604030504040204" pitchFamily="34" charset="0"/>
                <a:ea typeface="Verdana" panose="020B0604030504040204" pitchFamily="34" charset="0"/>
                <a:cs typeface="Avenir Next" charset="0"/>
              </a:rPr>
              <a:t>12.000 nuevas hectáreas </a:t>
            </a:r>
            <a:r>
              <a:rPr lang="es-ES_tradnl" sz="1200" dirty="0">
                <a:latin typeface="Verdana" panose="020B0604030504040204" pitchFamily="34" charset="0"/>
                <a:ea typeface="Verdana" panose="020B0604030504040204" pitchFamily="34" charset="0"/>
                <a:cs typeface="Avenir Next" charset="0"/>
              </a:rPr>
              <a:t>en proceso de restauración</a:t>
            </a:r>
          </a:p>
          <a:p>
            <a:pPr algn="ctr">
              <a:spcBef>
                <a:spcPts val="200"/>
              </a:spcBef>
            </a:pPr>
            <a:r>
              <a:rPr lang="es-ES_tradnl" sz="1200" b="1" dirty="0">
                <a:latin typeface="Verdana" panose="020B0604030504040204" pitchFamily="34" charset="0"/>
                <a:ea typeface="Verdana" panose="020B0604030504040204" pitchFamily="34" charset="0"/>
                <a:cs typeface="Avenir Next" charset="0"/>
              </a:rPr>
              <a:t>|4.000 familias asociadas |40 planes </a:t>
            </a:r>
            <a:r>
              <a:rPr lang="es-ES_tradnl" sz="1200" dirty="0">
                <a:latin typeface="Verdana" panose="020B0604030504040204" pitchFamily="34" charset="0"/>
                <a:ea typeface="Verdana" panose="020B0604030504040204" pitchFamily="34" charset="0"/>
                <a:cs typeface="Avenir Next" charset="0"/>
              </a:rPr>
              <a:t>veredales de restauración | </a:t>
            </a:r>
            <a:r>
              <a:rPr lang="es-ES_tradnl" sz="1200" b="1" dirty="0">
                <a:latin typeface="Verdana" panose="020B0604030504040204" pitchFamily="34" charset="0"/>
                <a:ea typeface="Verdana" panose="020B0604030504040204" pitchFamily="34" charset="0"/>
                <a:cs typeface="Avenir Next" charset="0"/>
              </a:rPr>
              <a:t>200 extensionistas </a:t>
            </a:r>
            <a:r>
              <a:rPr lang="es-ES_tradnl" sz="1200" dirty="0">
                <a:latin typeface="Verdana" panose="020B0604030504040204" pitchFamily="34" charset="0"/>
                <a:ea typeface="Verdana" panose="020B0604030504040204" pitchFamily="34" charset="0"/>
                <a:cs typeface="Avenir Next" charset="0"/>
              </a:rPr>
              <a:t>rurales de la restauración certificados | </a:t>
            </a:r>
            <a:r>
              <a:rPr lang="es-ES_tradnl" sz="1200" b="1" dirty="0">
                <a:latin typeface="Verdana" panose="020B0604030504040204" pitchFamily="34" charset="0"/>
                <a:ea typeface="Verdana" panose="020B0604030504040204" pitchFamily="34" charset="0"/>
                <a:cs typeface="Avenir Next" charset="0"/>
              </a:rPr>
              <a:t>4 empresas </a:t>
            </a:r>
            <a:r>
              <a:rPr lang="es-ES_tradnl" sz="1200" dirty="0">
                <a:latin typeface="Verdana" panose="020B0604030504040204" pitchFamily="34" charset="0"/>
                <a:ea typeface="Verdana" panose="020B0604030504040204" pitchFamily="34" charset="0"/>
                <a:cs typeface="Avenir Next" charset="0"/>
              </a:rPr>
              <a:t>comunitarias de la restauración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0AC1081-E48E-23D3-87B0-AA4B47833C54}"/>
              </a:ext>
            </a:extLst>
          </p:cNvPr>
          <p:cNvSpPr txBox="1"/>
          <p:nvPr/>
        </p:nvSpPr>
        <p:spPr>
          <a:xfrm>
            <a:off x="6526913" y="5235155"/>
            <a:ext cx="5387808" cy="9284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s-ES_tradnl" sz="1200" b="1" dirty="0">
                <a:latin typeface="Verdana" panose="020B0604030504040204" pitchFamily="34" charset="0"/>
                <a:ea typeface="Verdana" panose="020B0604030504040204" pitchFamily="34" charset="0"/>
                <a:cs typeface="Avenir Next" charset="0"/>
              </a:rPr>
              <a:t>88.000 nuevas hectáreas </a:t>
            </a:r>
            <a:r>
              <a:rPr lang="es-ES_tradnl" sz="1200" dirty="0">
                <a:latin typeface="Verdana" panose="020B0604030504040204" pitchFamily="34" charset="0"/>
                <a:ea typeface="Verdana" panose="020B0604030504040204" pitchFamily="34" charset="0"/>
                <a:cs typeface="Avenir Next" charset="0"/>
              </a:rPr>
              <a:t>en proceso de restauración | </a:t>
            </a:r>
            <a:r>
              <a:rPr lang="es-ES_tradnl" sz="1200" b="1" dirty="0">
                <a:latin typeface="Verdana" panose="020B0604030504040204" pitchFamily="34" charset="0"/>
                <a:ea typeface="Verdana" panose="020B0604030504040204" pitchFamily="34" charset="0"/>
                <a:cs typeface="Avenir Next" charset="0"/>
              </a:rPr>
              <a:t>16.000 familias asociadas | 160 planes </a:t>
            </a:r>
            <a:r>
              <a:rPr lang="es-ES_tradnl" sz="1200" dirty="0">
                <a:latin typeface="Verdana" panose="020B0604030504040204" pitchFamily="34" charset="0"/>
                <a:ea typeface="Verdana" panose="020B0604030504040204" pitchFamily="34" charset="0"/>
                <a:cs typeface="Avenir Next" charset="0"/>
              </a:rPr>
              <a:t>veredales de restauración | </a:t>
            </a:r>
            <a:r>
              <a:rPr lang="es-ES_tradnl" sz="1200" b="1" dirty="0">
                <a:latin typeface="Verdana" panose="020B0604030504040204" pitchFamily="34" charset="0"/>
                <a:ea typeface="Verdana" panose="020B0604030504040204" pitchFamily="34" charset="0"/>
                <a:cs typeface="Avenir Next" charset="0"/>
              </a:rPr>
              <a:t>530 extensionistas </a:t>
            </a:r>
            <a:r>
              <a:rPr lang="es-ES_tradnl" sz="1200" dirty="0">
                <a:latin typeface="Verdana" panose="020B0604030504040204" pitchFamily="34" charset="0"/>
                <a:ea typeface="Verdana" panose="020B0604030504040204" pitchFamily="34" charset="0"/>
                <a:cs typeface="Avenir Next" charset="0"/>
              </a:rPr>
              <a:t>rurales de la restauración certificados | Monitoreo comunitario</a:t>
            </a:r>
            <a:endParaRPr lang="es-ES_tradnl" sz="300" dirty="0">
              <a:latin typeface="Verdana" panose="020B0604030504040204" pitchFamily="34" charset="0"/>
              <a:ea typeface="Verdana" panose="020B0604030504040204" pitchFamily="34" charset="0"/>
              <a:cs typeface="Avenir Next" charset="0"/>
            </a:endParaRPr>
          </a:p>
          <a:p>
            <a:pPr marL="171442" indent="-171442" algn="ctr">
              <a:spcBef>
                <a:spcPts val="200"/>
              </a:spcBef>
              <a:buFont typeface="Arial" charset="0"/>
              <a:buChar char="•"/>
            </a:pPr>
            <a:endParaRPr lang="es-ES_tradnl" sz="300" dirty="0">
              <a:latin typeface="Verdana" panose="020B0604030504040204" pitchFamily="34" charset="0"/>
              <a:ea typeface="Verdana" panose="020B0604030504040204" pitchFamily="34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127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07500450-34EB-322C-7DC0-5F9CF5927D69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DE77F88-939E-51F7-4424-619B8BE3F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2CFBBC8-2B75-036A-CBF5-AF5D603F0B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8"/>
          <a:stretch/>
        </p:blipFill>
        <p:spPr>
          <a:xfrm>
            <a:off x="-81564" y="0"/>
            <a:ext cx="12593053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D272543-3B45-F052-6505-5771300D73BB}"/>
              </a:ext>
            </a:extLst>
          </p:cNvPr>
          <p:cNvSpPr txBox="1"/>
          <p:nvPr/>
        </p:nvSpPr>
        <p:spPr>
          <a:xfrm>
            <a:off x="258149" y="4035902"/>
            <a:ext cx="110010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Conservación de la biodiversidad y manejo y control de especies invasoras</a:t>
            </a:r>
          </a:p>
        </p:txBody>
      </p:sp>
    </p:spTree>
    <p:extLst>
      <p:ext uri="{BB962C8B-B14F-4D97-AF65-F5344CB8AC3E}">
        <p14:creationId xmlns:p14="http://schemas.microsoft.com/office/powerpoint/2010/main" val="134407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A9E0539D-8461-EEE0-B4CA-2D02471AFF57}"/>
              </a:ext>
            </a:extLst>
          </p:cNvPr>
          <p:cNvGrpSpPr/>
          <p:nvPr/>
        </p:nvGrpSpPr>
        <p:grpSpPr>
          <a:xfrm>
            <a:off x="401578" y="2108647"/>
            <a:ext cx="2461068" cy="1911979"/>
            <a:chOff x="13799058" y="3549127"/>
            <a:chExt cx="4922135" cy="3823958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3D66DDEE-0840-5EBF-8D95-FBF43C8E297C}"/>
                </a:ext>
              </a:extLst>
            </p:cNvPr>
            <p:cNvSpPr/>
            <p:nvPr/>
          </p:nvSpPr>
          <p:spPr>
            <a:xfrm>
              <a:off x="13799058" y="5033983"/>
              <a:ext cx="4922135" cy="1415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28600"/>
              <a:r>
                <a:rPr lang="es-CO" sz="2000" b="1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Actos administrativos</a:t>
              </a:r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59DC86B7-8AD1-2AA6-2C42-1CF80A99F65F}"/>
                </a:ext>
              </a:extLst>
            </p:cNvPr>
            <p:cNvSpPr/>
            <p:nvPr/>
          </p:nvSpPr>
          <p:spPr>
            <a:xfrm>
              <a:off x="15482136" y="3549127"/>
              <a:ext cx="1353576" cy="1846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228600"/>
              <a:r>
                <a:rPr lang="es-CO" sz="5400" b="1" dirty="0">
                  <a:solidFill>
                    <a:srgbClr val="95BE5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</a:t>
              </a:r>
              <a:endParaRPr lang="en-US" sz="4800" b="1" dirty="0">
                <a:solidFill>
                  <a:srgbClr val="95BE5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4EE98867-CEFB-0F84-A3F7-2B935DC8450A}"/>
                </a:ext>
              </a:extLst>
            </p:cNvPr>
            <p:cNvSpPr/>
            <p:nvPr/>
          </p:nvSpPr>
          <p:spPr>
            <a:xfrm>
              <a:off x="13932398" y="6449755"/>
              <a:ext cx="467641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28600"/>
              <a:r>
                <a:rPr lang="es-CO" sz="12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Para especies amenazadas e invasoras</a:t>
              </a:r>
            </a:p>
          </p:txBody>
        </p:sp>
      </p:grp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69BC2B9A-A99E-173C-D815-1121963570A7}"/>
              </a:ext>
            </a:extLst>
          </p:cNvPr>
          <p:cNvCxnSpPr>
            <a:cxnSpLocks/>
          </p:cNvCxnSpPr>
          <p:nvPr/>
        </p:nvCxnSpPr>
        <p:spPr>
          <a:xfrm>
            <a:off x="3171888" y="2230453"/>
            <a:ext cx="0" cy="20595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o 8">
            <a:extLst>
              <a:ext uri="{FF2B5EF4-FFF2-40B4-BE49-F238E27FC236}">
                <a16:creationId xmlns:a16="http://schemas.microsoft.com/office/drawing/2014/main" id="{8DD1086B-2DEA-8A53-6769-7AF4939D8795}"/>
              </a:ext>
            </a:extLst>
          </p:cNvPr>
          <p:cNvGrpSpPr/>
          <p:nvPr/>
        </p:nvGrpSpPr>
        <p:grpSpPr>
          <a:xfrm>
            <a:off x="3424050" y="2108647"/>
            <a:ext cx="3122651" cy="2015936"/>
            <a:chOff x="14794518" y="3604921"/>
            <a:chExt cx="6245301" cy="4031872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EF6EF96C-B4B9-112A-E5FE-314394AD22BF}"/>
                </a:ext>
              </a:extLst>
            </p:cNvPr>
            <p:cNvSpPr/>
            <p:nvPr/>
          </p:nvSpPr>
          <p:spPr>
            <a:xfrm>
              <a:off x="14794518" y="4989915"/>
              <a:ext cx="6245301" cy="26468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28600"/>
              <a:r>
                <a:rPr lang="es-CO" sz="2000" b="1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Instrumentos y medidas de manejo </a:t>
              </a:r>
            </a:p>
            <a:p>
              <a:pPr algn="ctr" defTabSz="228600"/>
              <a:r>
                <a:rPr lang="es-CO" sz="2000" b="1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formulados</a:t>
              </a:r>
            </a:p>
            <a:p>
              <a:pPr algn="ctr" defTabSz="228600"/>
              <a:endParaRPr lang="es-CO" sz="20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ADAD2087-8F93-3C20-2127-ABE9EC4D5969}"/>
                </a:ext>
              </a:extLst>
            </p:cNvPr>
            <p:cNvSpPr/>
            <p:nvPr/>
          </p:nvSpPr>
          <p:spPr>
            <a:xfrm>
              <a:off x="17185676" y="3604921"/>
              <a:ext cx="1353576" cy="1846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228600"/>
              <a:r>
                <a:rPr lang="es-CO" sz="5400" b="1" dirty="0">
                  <a:solidFill>
                    <a:srgbClr val="95BE5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</a:t>
              </a:r>
              <a:endParaRPr lang="en-US" sz="4800" b="1" dirty="0">
                <a:solidFill>
                  <a:srgbClr val="95BE5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8E6E43B4-8448-05D6-AA40-C2298144C463}"/>
              </a:ext>
            </a:extLst>
          </p:cNvPr>
          <p:cNvCxnSpPr>
            <a:cxnSpLocks/>
          </p:cNvCxnSpPr>
          <p:nvPr/>
        </p:nvCxnSpPr>
        <p:spPr>
          <a:xfrm>
            <a:off x="6563511" y="2222138"/>
            <a:ext cx="0" cy="20595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o 13">
            <a:extLst>
              <a:ext uri="{FF2B5EF4-FFF2-40B4-BE49-F238E27FC236}">
                <a16:creationId xmlns:a16="http://schemas.microsoft.com/office/drawing/2014/main" id="{C2ACBCAD-5058-8D60-FF7F-7E222833444F}"/>
              </a:ext>
            </a:extLst>
          </p:cNvPr>
          <p:cNvGrpSpPr/>
          <p:nvPr/>
        </p:nvGrpSpPr>
        <p:grpSpPr>
          <a:xfrm>
            <a:off x="6970176" y="2653212"/>
            <a:ext cx="2322644" cy="792072"/>
            <a:chOff x="14289514" y="3604921"/>
            <a:chExt cx="5219087" cy="1584144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72F30FFE-6867-6B78-D572-82890D7E0298}"/>
                </a:ext>
              </a:extLst>
            </p:cNvPr>
            <p:cNvSpPr/>
            <p:nvPr/>
          </p:nvSpPr>
          <p:spPr>
            <a:xfrm>
              <a:off x="14289514" y="4388845"/>
              <a:ext cx="5219087" cy="800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28600"/>
              <a:r>
                <a:rPr lang="es-ES" sz="2000" b="1" dirty="0">
                  <a:latin typeface="Verdana"/>
                  <a:ea typeface="Verdana"/>
                  <a:cs typeface="Helvetica"/>
                </a:rPr>
                <a:t>Delfines de río</a:t>
              </a:r>
              <a:endParaRPr lang="es-CO" sz="20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DC6FFA37-A5C3-6F8A-FDDD-87F44ED59AD5}"/>
                </a:ext>
              </a:extLst>
            </p:cNvPr>
            <p:cNvSpPr/>
            <p:nvPr/>
          </p:nvSpPr>
          <p:spPr>
            <a:xfrm>
              <a:off x="14723425" y="3604921"/>
              <a:ext cx="4416800" cy="1046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228600"/>
              <a:r>
                <a:rPr lang="es-CO" sz="2800" b="1" dirty="0">
                  <a:solidFill>
                    <a:srgbClr val="95BE5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Acciones</a:t>
              </a:r>
              <a:endParaRPr lang="en-US" sz="2400" b="1" dirty="0">
                <a:solidFill>
                  <a:srgbClr val="95BE5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AC6979A0-BF38-6B12-2A6F-A54AD2EE80EE}"/>
              </a:ext>
            </a:extLst>
          </p:cNvPr>
          <p:cNvCxnSpPr>
            <a:cxnSpLocks/>
          </p:cNvCxnSpPr>
          <p:nvPr/>
        </p:nvCxnSpPr>
        <p:spPr>
          <a:xfrm>
            <a:off x="9692037" y="2230453"/>
            <a:ext cx="0" cy="20595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o 17">
            <a:extLst>
              <a:ext uri="{FF2B5EF4-FFF2-40B4-BE49-F238E27FC236}">
                <a16:creationId xmlns:a16="http://schemas.microsoft.com/office/drawing/2014/main" id="{F29F0D85-196B-D177-B8CB-EE2CDA6665A4}"/>
              </a:ext>
            </a:extLst>
          </p:cNvPr>
          <p:cNvGrpSpPr/>
          <p:nvPr/>
        </p:nvGrpSpPr>
        <p:grpSpPr>
          <a:xfrm>
            <a:off x="9929703" y="2614190"/>
            <a:ext cx="2149949" cy="859892"/>
            <a:chOff x="14832774" y="3604921"/>
            <a:chExt cx="4299897" cy="1719784"/>
          </a:xfrm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EAB0B364-B0E9-9BC8-CB31-8DA5B5FC634D}"/>
                </a:ext>
              </a:extLst>
            </p:cNvPr>
            <p:cNvSpPr/>
            <p:nvPr/>
          </p:nvSpPr>
          <p:spPr>
            <a:xfrm>
              <a:off x="14832774" y="4524485"/>
              <a:ext cx="4299897" cy="800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228600"/>
              <a:r>
                <a:rPr lang="es-CO" sz="2000" b="1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Herramientas</a:t>
              </a:r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3C115BC4-989C-6485-5A17-91EAE5EA1B04}"/>
                </a:ext>
              </a:extLst>
            </p:cNvPr>
            <p:cNvSpPr/>
            <p:nvPr/>
          </p:nvSpPr>
          <p:spPr>
            <a:xfrm>
              <a:off x="15259566" y="3604921"/>
              <a:ext cx="3344505" cy="1046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228600"/>
              <a:r>
                <a:rPr lang="es-CO" sz="2800" b="1" dirty="0">
                  <a:solidFill>
                    <a:srgbClr val="95BE5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Nuevas</a:t>
              </a:r>
              <a:endParaRPr lang="en-US" sz="2800" b="1" dirty="0">
                <a:solidFill>
                  <a:srgbClr val="95BE5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32A0FB3-A8F2-8B59-DDFB-A9C988AEA31E}"/>
              </a:ext>
            </a:extLst>
          </p:cNvPr>
          <p:cNvSpPr txBox="1"/>
          <p:nvPr/>
        </p:nvSpPr>
        <p:spPr>
          <a:xfrm>
            <a:off x="311578" y="4168816"/>
            <a:ext cx="2751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</a:rPr>
              <a:t>Resolución 1294 de 2023: Directrices para la conservación de </a:t>
            </a:r>
            <a:r>
              <a:rPr lang="es-CO" sz="800" i="1" dirty="0" err="1">
                <a:latin typeface="Verdana" panose="020B0604030504040204" pitchFamily="34" charset="0"/>
                <a:ea typeface="Verdana" panose="020B0604030504040204" pitchFamily="34" charset="0"/>
              </a:rPr>
              <a:t>Neostrengeria</a:t>
            </a:r>
            <a:r>
              <a:rPr lang="es-CO" sz="8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CO" sz="800" i="1" dirty="0" err="1">
                <a:latin typeface="Verdana" panose="020B0604030504040204" pitchFamily="34" charset="0"/>
                <a:ea typeface="Verdana" panose="020B0604030504040204" pitchFamily="34" charset="0"/>
              </a:rPr>
              <a:t>Macropa</a:t>
            </a:r>
            <a:r>
              <a:rPr lang="es-CO" sz="8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</a:rPr>
              <a:t>(cangrejo sabanero), especie categorizada como amenazada.  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92FB78D-B06A-1F81-CE0F-874C3F85755C}"/>
              </a:ext>
            </a:extLst>
          </p:cNvPr>
          <p:cNvSpPr txBox="1"/>
          <p:nvPr/>
        </p:nvSpPr>
        <p:spPr>
          <a:xfrm>
            <a:off x="309396" y="4755365"/>
            <a:ext cx="2704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</a:rPr>
              <a:t>Resolución 126 de 2024: Actualización del listado oficial de especies amenazadas. 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0EE93F5-DEA7-63ED-F522-2952A0C09360}"/>
              </a:ext>
            </a:extLst>
          </p:cNvPr>
          <p:cNvSpPr txBox="1"/>
          <p:nvPr/>
        </p:nvSpPr>
        <p:spPr>
          <a:xfrm>
            <a:off x="309396" y="5092336"/>
            <a:ext cx="2650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</a:rPr>
              <a:t>Resoluciones 067 y 346 de 2022 y 2023: Actualización del listado de especies invasoras </a:t>
            </a:r>
            <a:r>
              <a:rPr lang="es-CO" sz="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(26 especies declaradas como exóticas invasoras. </a:t>
            </a:r>
            <a:endParaRPr lang="es-CO" sz="8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86269526-FDEE-E3BD-CC73-A0C4CD12FD4D}"/>
              </a:ext>
            </a:extLst>
          </p:cNvPr>
          <p:cNvSpPr txBox="1"/>
          <p:nvPr/>
        </p:nvSpPr>
        <p:spPr>
          <a:xfrm>
            <a:off x="309396" y="5678280"/>
            <a:ext cx="2751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</a:rPr>
              <a:t>Resolución 0774 de 2024 – </a:t>
            </a:r>
            <a:r>
              <a:rPr lang="es-CO" sz="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Adopción del Plan para la Prevención, Control y Manejo de (</a:t>
            </a:r>
            <a:r>
              <a:rPr lang="es-CO" sz="800" i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Hippopotamus</a:t>
            </a:r>
            <a:r>
              <a:rPr lang="es-CO" sz="800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amphibius</a:t>
            </a:r>
            <a:r>
              <a:rPr lang="es-CO" sz="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).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EED51D1-FEF0-7D77-40B3-37563BF5D8F6}"/>
              </a:ext>
            </a:extLst>
          </p:cNvPr>
          <p:cNvSpPr txBox="1"/>
          <p:nvPr/>
        </p:nvSpPr>
        <p:spPr>
          <a:xfrm>
            <a:off x="3321480" y="4170749"/>
            <a:ext cx="3225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</a:rPr>
              <a:t>Proceso de actualización del Plan Nacional para la Prevención, el control y Manejo de las Especies Introducidas, Trasplantadas e Invasoras (Listado especies con potencial invasor).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8F93E0EB-1E50-9B2E-65EC-0B6BAC3F9349}"/>
              </a:ext>
            </a:extLst>
          </p:cNvPr>
          <p:cNvSpPr txBox="1"/>
          <p:nvPr/>
        </p:nvSpPr>
        <p:spPr>
          <a:xfrm>
            <a:off x="3321480" y="5092337"/>
            <a:ext cx="3225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</a:rPr>
              <a:t>Construcción de la lista de especies migratorias del territorio nacional y medidas de manejo: </a:t>
            </a:r>
            <a:r>
              <a:rPr lang="es-CO" sz="8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Socialización 6 Nodos. – Identificación 81 actividades – 7 líneas temáticas.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B3E42231-1D1D-39EF-1638-762536021BB3}"/>
              </a:ext>
            </a:extLst>
          </p:cNvPr>
          <p:cNvSpPr txBox="1"/>
          <p:nvPr/>
        </p:nvSpPr>
        <p:spPr>
          <a:xfrm>
            <a:off x="3321480" y="5651657"/>
            <a:ext cx="3255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</a:rPr>
              <a:t>Construcción del </a:t>
            </a:r>
            <a:r>
              <a:rPr lang="es-CO" sz="8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proyecto de resolución para la declaratoria de </a:t>
            </a:r>
            <a:r>
              <a:rPr lang="es-CO" sz="800" i="1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Pangasianodon</a:t>
            </a:r>
            <a:r>
              <a:rPr lang="es-CO" sz="800" i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CO" sz="800" i="1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hypophthalmus</a:t>
            </a:r>
            <a:r>
              <a:rPr lang="es-CO" sz="800" i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</a:rPr>
              <a:t>(Pez basa), como especie exótica invasora y sus medidas de manejo control y erradicación.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A4A9D99-F701-E12F-5783-899A9A2DF36D}"/>
              </a:ext>
            </a:extLst>
          </p:cNvPr>
          <p:cNvSpPr txBox="1"/>
          <p:nvPr/>
        </p:nvSpPr>
        <p:spPr>
          <a:xfrm>
            <a:off x="3321480" y="4711639"/>
            <a:ext cx="3122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</a:rPr>
              <a:t>Construcción de protocolos de translocación y eutanasia para </a:t>
            </a:r>
            <a:r>
              <a:rPr lang="es-CO" sz="800" i="1" dirty="0">
                <a:latin typeface="Verdana" panose="020B0604030504040204" pitchFamily="34" charset="0"/>
                <a:ea typeface="Verdana" panose="020B0604030504040204" pitchFamily="34" charset="0"/>
              </a:rPr>
              <a:t>H. amphibius.</a:t>
            </a:r>
            <a:endParaRPr lang="es-CO" sz="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B15F8FD-74BE-EDE8-2D39-F063CE48DB45}"/>
              </a:ext>
            </a:extLst>
          </p:cNvPr>
          <p:cNvSpPr txBox="1"/>
          <p:nvPr/>
        </p:nvSpPr>
        <p:spPr>
          <a:xfrm>
            <a:off x="3321480" y="6244021"/>
            <a:ext cx="3255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</a:rPr>
              <a:t>Documento final del Programa Nacional de Conservación de Anfibios.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BE7C7D4C-4878-15B8-06FD-DD2885BECCDC}"/>
              </a:ext>
            </a:extLst>
          </p:cNvPr>
          <p:cNvSpPr txBox="1"/>
          <p:nvPr/>
        </p:nvSpPr>
        <p:spPr>
          <a:xfrm>
            <a:off x="6817989" y="4168816"/>
            <a:ext cx="2857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Declaración Global sobre los Delfines de Río</a:t>
            </a:r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</a:rPr>
              <a:t>, firmada por 15 países. Aunar esfuerzos para detener y revertir la disminución de sus poblaciones en Suramérica y Asía. 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833C8E1F-F0A4-57A6-7BC0-D36E1276F766}"/>
              </a:ext>
            </a:extLst>
          </p:cNvPr>
          <p:cNvSpPr txBox="1"/>
          <p:nvPr/>
        </p:nvSpPr>
        <p:spPr>
          <a:xfrm>
            <a:off x="6817989" y="4772516"/>
            <a:ext cx="283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Implementación del Plan de Manejo de Delfines de Río (CMP) </a:t>
            </a:r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</a:rPr>
              <a:t>Estrategia regional Brasil, Colombia, Ecuador, Perú (A través de consultoría GEF Corazón de la Amazonía).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2288994F-5345-28D6-31FD-58354D7D109D}"/>
              </a:ext>
            </a:extLst>
          </p:cNvPr>
          <p:cNvSpPr txBox="1"/>
          <p:nvPr/>
        </p:nvSpPr>
        <p:spPr>
          <a:xfrm>
            <a:off x="9845770" y="4730674"/>
            <a:ext cx="2233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Publicación de la Guía y video ilustrativo sobre el Monitoreo de vertebrados acuáticos amenazados en la Orinoquía y Amazonia . 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557CF5CD-A236-DC6C-FF32-DCADA462FE69}"/>
              </a:ext>
            </a:extLst>
          </p:cNvPr>
          <p:cNvSpPr txBox="1"/>
          <p:nvPr/>
        </p:nvSpPr>
        <p:spPr>
          <a:xfrm>
            <a:off x="9845770" y="5315045"/>
            <a:ext cx="2233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ENCA: Avance consolidación de la Estrategia Nacional de las Aves (</a:t>
            </a:r>
            <a:r>
              <a:rPr lang="es-CO" sz="800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IAvH</a:t>
            </a:r>
            <a:r>
              <a:rPr lang="es-CO" sz="8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). </a:t>
            </a:r>
            <a:endParaRPr lang="es-CO" sz="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E64454B-6613-F765-4936-DEB408D564E5}"/>
              </a:ext>
            </a:extLst>
          </p:cNvPr>
          <p:cNvSpPr txBox="1"/>
          <p:nvPr/>
        </p:nvSpPr>
        <p:spPr>
          <a:xfrm>
            <a:off x="9859230" y="5611290"/>
            <a:ext cx="2233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</a:rPr>
              <a:t>Lanzamiento del “Catálogo de Peces de Colombia” con la participación de más de 100 expertos y especialistas sobre la ictiofauna del país.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48C5C652-B5B0-DE7C-5C84-AD57B758E220}"/>
              </a:ext>
            </a:extLst>
          </p:cNvPr>
          <p:cNvSpPr txBox="1"/>
          <p:nvPr/>
        </p:nvSpPr>
        <p:spPr>
          <a:xfrm>
            <a:off x="9859230" y="4142445"/>
            <a:ext cx="2233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</a:rPr>
              <a:t>Sistema Nacional Protección y Bienestar Animal SINAPYBA: Política y plan de acción – proyecto de decreto para su adopción.</a:t>
            </a:r>
          </a:p>
        </p:txBody>
      </p:sp>
    </p:spTree>
    <p:extLst>
      <p:ext uri="{BB962C8B-B14F-4D97-AF65-F5344CB8AC3E}">
        <p14:creationId xmlns:p14="http://schemas.microsoft.com/office/powerpoint/2010/main" val="998121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8F004DE-8425-42CD-BA69-CEA848D33C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6563" y="1774861"/>
            <a:ext cx="11014075" cy="120848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CO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Transformando datos en acción: el poder de las políticas ambientales en el cumplimiento de los ODS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3E3B25-21B4-49AF-BFF5-65386F73EC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6369" y="4095606"/>
            <a:ext cx="11014270" cy="620712"/>
          </a:xfrm>
        </p:spPr>
        <p:txBody>
          <a:bodyPr>
            <a:normAutofit/>
          </a:bodyPr>
          <a:lstStyle/>
          <a:p>
            <a:r>
              <a:rPr lang="es-CO" sz="1600" dirty="0">
                <a:solidFill>
                  <a:srgbClr val="3165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Viceministra Ordenamiento Ambiental del Territorio, Ministerio de Ambiente y Desarrollo Sostenible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CAA5D8-BB0A-401D-8F2C-131A14621F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369" y="3558026"/>
            <a:ext cx="11014270" cy="4555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24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Tatiana Roa Avendaño</a:t>
            </a:r>
          </a:p>
        </p:txBody>
      </p:sp>
    </p:spTree>
    <p:extLst>
      <p:ext uri="{BB962C8B-B14F-4D97-AF65-F5344CB8AC3E}">
        <p14:creationId xmlns:p14="http://schemas.microsoft.com/office/powerpoint/2010/main" val="759465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D64EA9-17A5-0668-1AEE-EC2CFD18F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843D891-86B7-9FB5-EA69-7BEBCB375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DEAC53F-077F-6F64-C96B-1C44E40D7FFD}"/>
              </a:ext>
            </a:extLst>
          </p:cNvPr>
          <p:cNvSpPr txBox="1"/>
          <p:nvPr/>
        </p:nvSpPr>
        <p:spPr>
          <a:xfrm>
            <a:off x="6096000" y="3916319"/>
            <a:ext cx="6367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Acción climática</a:t>
            </a:r>
          </a:p>
        </p:txBody>
      </p:sp>
    </p:spTree>
    <p:extLst>
      <p:ext uri="{BB962C8B-B14F-4D97-AF65-F5344CB8AC3E}">
        <p14:creationId xmlns:p14="http://schemas.microsoft.com/office/powerpoint/2010/main" val="2551139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BCCCE52-86BA-15AA-2440-99A74E2BD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346" y="1341700"/>
            <a:ext cx="9499369" cy="607156"/>
          </a:xfrm>
        </p:spPr>
        <p:txBody>
          <a:bodyPr/>
          <a:lstStyle/>
          <a:p>
            <a:r>
              <a:rPr lang="es-ES" sz="2800" dirty="0"/>
              <a:t>Planes Integrales de Gestión del Cambio Climático Territorial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4786259" y="2822961"/>
            <a:ext cx="3030272" cy="2719875"/>
            <a:chOff x="5709009" y="1993871"/>
            <a:chExt cx="3176372" cy="2719875"/>
          </a:xfrm>
        </p:grpSpPr>
        <p:graphicFrame>
          <p:nvGraphicFramePr>
            <p:cNvPr id="6" name="Diagrama 5">
              <a:extLst>
                <a:ext uri="{FF2B5EF4-FFF2-40B4-BE49-F238E27FC236}">
                  <a16:creationId xmlns:a16="http://schemas.microsoft.com/office/drawing/2014/main" id="{873CC3F2-A66F-1280-7008-E33E1F1ED965}"/>
                </a:ext>
              </a:extLst>
            </p:cNvPr>
            <p:cNvGraphicFramePr/>
            <p:nvPr/>
          </p:nvGraphicFramePr>
          <p:xfrm>
            <a:off x="5709009" y="1993871"/>
            <a:ext cx="3176372" cy="271987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1066CD77-F43B-AE2C-B4B5-73AAA53F26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45833" y1="37946" x2="51190" y2="43750"/>
                          <a14:foregroundMark x1="48214" y1="45089" x2="48214" y2="450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51441" y="2242259"/>
              <a:ext cx="465279" cy="623383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DF84D885-AAF8-45D6-75B4-2FA2285BD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alphaModFix amt="50000"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45833" y1="37946" x2="51190" y2="43750"/>
                          <a14:foregroundMark x1="48214" y1="45089" x2="48214" y2="45089"/>
                        </a14:backgroundRemoval>
                      </a14:imgEffect>
                      <a14:imgEffect>
                        <a14:saturation sat="7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63793" y="3042116"/>
              <a:ext cx="465279" cy="623383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85B2168D-EA23-60D8-85CC-34DADB680B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45833" y1="37946" x2="51190" y2="43750"/>
                          <a14:foregroundMark x1="48214" y1="45089" x2="48214" y2="450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80202" y="3866909"/>
              <a:ext cx="465279" cy="623383"/>
            </a:xfrm>
            <a:prstGeom prst="rect">
              <a:avLst/>
            </a:prstGeom>
          </p:spPr>
        </p:pic>
      </p:grpSp>
      <p:sp>
        <p:nvSpPr>
          <p:cNvPr id="4" name="Rectángulo 3"/>
          <p:cNvSpPr/>
          <p:nvPr/>
        </p:nvSpPr>
        <p:spPr>
          <a:xfrm>
            <a:off x="5468575" y="2320604"/>
            <a:ext cx="38555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31 PIGCCT FORMULADOS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9919916" y="2064509"/>
            <a:ext cx="1485574" cy="43858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419" sz="9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30 INTEGRALES: </a:t>
            </a:r>
            <a:r>
              <a:rPr lang="es-419" sz="9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Cundinamarca,</a:t>
            </a:r>
          </a:p>
          <a:p>
            <a:pPr algn="ctr"/>
            <a:r>
              <a:rPr lang="es-419" sz="9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Huila, </a:t>
            </a:r>
          </a:p>
          <a:p>
            <a:pPr algn="ctr"/>
            <a:r>
              <a:rPr lang="es-419" sz="9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Chocó, </a:t>
            </a:r>
          </a:p>
          <a:p>
            <a:pPr algn="ctr"/>
            <a:r>
              <a:rPr lang="es-419" sz="9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Atlántico, </a:t>
            </a:r>
          </a:p>
          <a:p>
            <a:pPr algn="ctr"/>
            <a:r>
              <a:rPr lang="es-419" sz="9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Cauca, </a:t>
            </a:r>
          </a:p>
          <a:p>
            <a:pPr algn="ctr"/>
            <a:r>
              <a:rPr lang="es-419" sz="9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Cesar, </a:t>
            </a:r>
          </a:p>
          <a:p>
            <a:pPr algn="ctr"/>
            <a:r>
              <a:rPr lang="es-419" sz="9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Magdalena, </a:t>
            </a:r>
          </a:p>
          <a:p>
            <a:pPr algn="ctr"/>
            <a:r>
              <a:rPr lang="es-419" sz="9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Quindío,</a:t>
            </a:r>
          </a:p>
          <a:p>
            <a:pPr algn="ctr"/>
            <a:r>
              <a:rPr lang="es-419" sz="9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Santander, </a:t>
            </a:r>
          </a:p>
          <a:p>
            <a:pPr algn="ctr"/>
            <a:r>
              <a:rPr lang="es-419" sz="9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Arauca, </a:t>
            </a:r>
          </a:p>
          <a:p>
            <a:pPr algn="ctr"/>
            <a:r>
              <a:rPr lang="es-419" sz="9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Casanare, </a:t>
            </a:r>
          </a:p>
          <a:p>
            <a:pPr algn="ctr"/>
            <a:r>
              <a:rPr lang="es-419" sz="9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Meta, </a:t>
            </a:r>
          </a:p>
          <a:p>
            <a:pPr algn="ctr"/>
            <a:r>
              <a:rPr lang="es-419" sz="9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Vichada, </a:t>
            </a:r>
          </a:p>
          <a:p>
            <a:pPr algn="ctr"/>
            <a:r>
              <a:rPr lang="es-419" sz="9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Guainía, </a:t>
            </a:r>
          </a:p>
          <a:p>
            <a:pPr algn="ctr"/>
            <a:r>
              <a:rPr lang="es-419" sz="9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Guajira,</a:t>
            </a:r>
          </a:p>
          <a:p>
            <a:pPr algn="ctr"/>
            <a:r>
              <a:rPr lang="es-419" sz="9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Antioquia, </a:t>
            </a:r>
          </a:p>
          <a:p>
            <a:pPr algn="ctr"/>
            <a:r>
              <a:rPr lang="es-419" sz="9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Norte de Santander, </a:t>
            </a:r>
          </a:p>
          <a:p>
            <a:pPr algn="ctr"/>
            <a:r>
              <a:rPr lang="es-419" sz="9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Tolima, </a:t>
            </a:r>
          </a:p>
          <a:p>
            <a:pPr algn="ctr"/>
            <a:r>
              <a:rPr lang="es-419" sz="9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Caldas, </a:t>
            </a:r>
          </a:p>
          <a:p>
            <a:pPr algn="ctr"/>
            <a:r>
              <a:rPr lang="es-419" sz="9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Risaralda, </a:t>
            </a:r>
          </a:p>
          <a:p>
            <a:pPr algn="ctr"/>
            <a:r>
              <a:rPr lang="es-419" sz="9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Nariño, </a:t>
            </a:r>
          </a:p>
          <a:p>
            <a:pPr algn="ctr"/>
            <a:r>
              <a:rPr lang="es-419" sz="9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Putumayo, </a:t>
            </a:r>
          </a:p>
          <a:p>
            <a:pPr algn="ctr"/>
            <a:r>
              <a:rPr lang="es-419" sz="9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Caquetá, </a:t>
            </a:r>
          </a:p>
          <a:p>
            <a:pPr algn="ctr"/>
            <a:r>
              <a:rPr lang="es-419" sz="9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Guaviare, </a:t>
            </a:r>
          </a:p>
          <a:p>
            <a:pPr algn="ctr"/>
            <a:r>
              <a:rPr lang="es-419" sz="9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Vaupés, </a:t>
            </a:r>
          </a:p>
          <a:p>
            <a:pPr algn="ctr"/>
            <a:r>
              <a:rPr lang="es-419" sz="9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Córdoba, </a:t>
            </a:r>
          </a:p>
          <a:p>
            <a:pPr algn="ctr"/>
            <a:r>
              <a:rPr lang="es-419" sz="9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Amazonas, </a:t>
            </a:r>
          </a:p>
          <a:p>
            <a:pPr algn="ctr"/>
            <a:r>
              <a:rPr lang="es-419" sz="9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Valle del Cauca, </a:t>
            </a:r>
          </a:p>
          <a:p>
            <a:pPr algn="ctr"/>
            <a:r>
              <a:rPr lang="es-419" sz="9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Sucre,</a:t>
            </a:r>
          </a:p>
          <a:p>
            <a:pPr algn="ctr"/>
            <a:r>
              <a:rPr lang="es-419" sz="9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Boyacá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8154112" y="2966699"/>
            <a:ext cx="1563530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419" sz="10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PIGCCT solo con componente de adaptación: </a:t>
            </a:r>
          </a:p>
          <a:p>
            <a:pPr algn="ctr"/>
            <a:r>
              <a:rPr lang="es-419" sz="11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 Andrés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8154112" y="3914781"/>
            <a:ext cx="1563530" cy="5693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419" sz="10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PIGCCT  en formulación: </a:t>
            </a:r>
          </a:p>
          <a:p>
            <a:pPr algn="ctr"/>
            <a:r>
              <a:rPr lang="es-419" sz="10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Bolívar</a:t>
            </a:r>
          </a:p>
        </p:txBody>
      </p:sp>
      <p:cxnSp>
        <p:nvCxnSpPr>
          <p:cNvPr id="14" name="Conector recto de flecha 13"/>
          <p:cNvCxnSpPr>
            <a:cxnSpLocks/>
          </p:cNvCxnSpPr>
          <p:nvPr/>
        </p:nvCxnSpPr>
        <p:spPr>
          <a:xfrm>
            <a:off x="7657933" y="5036350"/>
            <a:ext cx="2207218" cy="0"/>
          </a:xfrm>
          <a:prstGeom prst="straightConnector1">
            <a:avLst/>
          </a:prstGeom>
          <a:ln>
            <a:prstDash val="lg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>
            <a:cxnSpLocks/>
            <a:endCxn id="10" idx="1"/>
          </p:cNvCxnSpPr>
          <p:nvPr/>
        </p:nvCxnSpPr>
        <p:spPr>
          <a:xfrm flipV="1">
            <a:off x="7657933" y="3336031"/>
            <a:ext cx="496179" cy="15388"/>
          </a:xfrm>
          <a:prstGeom prst="straightConnector1">
            <a:avLst/>
          </a:prstGeom>
          <a:ln>
            <a:prstDash val="lgDashDot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>
            <a:cxnSpLocks/>
            <a:endCxn id="12" idx="1"/>
          </p:cNvCxnSpPr>
          <p:nvPr/>
        </p:nvCxnSpPr>
        <p:spPr>
          <a:xfrm flipV="1">
            <a:off x="7625784" y="4199475"/>
            <a:ext cx="528328" cy="15388"/>
          </a:xfrm>
          <a:prstGeom prst="straightConnector1">
            <a:avLst/>
          </a:prstGeom>
          <a:ln>
            <a:prstDash val="lgDashDot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938" y="1938143"/>
            <a:ext cx="3941065" cy="491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32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756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55C4948-52FA-45C0-A78C-DBFA9DA33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solidFill>
                  <a:schemeClr val="accent6">
                    <a:lumMod val="75000"/>
                  </a:schemeClr>
                </a:solidFill>
              </a:rPr>
              <a:t>El sector ambiente y los ODS</a:t>
            </a:r>
          </a:p>
        </p:txBody>
      </p:sp>
    </p:spTree>
    <p:extLst>
      <p:ext uri="{BB962C8B-B14F-4D97-AF65-F5344CB8AC3E}">
        <p14:creationId xmlns:p14="http://schemas.microsoft.com/office/powerpoint/2010/main" val="3453075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ángulo 1034">
            <a:extLst>
              <a:ext uri="{FF2B5EF4-FFF2-40B4-BE49-F238E27FC236}">
                <a16:creationId xmlns:a16="http://schemas.microsoft.com/office/drawing/2014/main" id="{2233E94A-57CA-F920-FEEB-4E16B0292832}"/>
              </a:ext>
            </a:extLst>
          </p:cNvPr>
          <p:cNvSpPr/>
          <p:nvPr/>
        </p:nvSpPr>
        <p:spPr>
          <a:xfrm>
            <a:off x="7328849" y="2458359"/>
            <a:ext cx="4863152" cy="37398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33" name="Rectángulo 1032">
            <a:extLst>
              <a:ext uri="{FF2B5EF4-FFF2-40B4-BE49-F238E27FC236}">
                <a16:creationId xmlns:a16="http://schemas.microsoft.com/office/drawing/2014/main" id="{3D387380-E18C-6DDE-AB85-6E9E7DB89A8C}"/>
              </a:ext>
            </a:extLst>
          </p:cNvPr>
          <p:cNvSpPr/>
          <p:nvPr/>
        </p:nvSpPr>
        <p:spPr>
          <a:xfrm>
            <a:off x="1247998" y="2454458"/>
            <a:ext cx="5194469" cy="37398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764CB789-38D3-4B7C-B357-123020499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346" y="1235421"/>
            <a:ext cx="9499369" cy="607156"/>
          </a:xfrm>
        </p:spPr>
        <p:txBody>
          <a:bodyPr/>
          <a:lstStyle/>
          <a:p>
            <a:r>
              <a:rPr lang="es-CO" sz="2800" dirty="0"/>
              <a:t>El sector ambiente participa en 8 de los 17 ODS</a:t>
            </a:r>
          </a:p>
        </p:txBody>
      </p:sp>
      <p:pic>
        <p:nvPicPr>
          <p:cNvPr id="1026" name="Picture 2" descr="Sabes cuáles son los 17 objetivos de desarrollo sostenible ...">
            <a:extLst>
              <a:ext uri="{FF2B5EF4-FFF2-40B4-BE49-F238E27FC236}">
                <a16:creationId xmlns:a16="http://schemas.microsoft.com/office/drawing/2014/main" id="{B9F12A42-6959-6EFB-8D50-186A64410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435" y="2514601"/>
            <a:ext cx="782373" cy="84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bjetivo de Desarrollo Sostenible 6 - Wikipedia, la ...">
            <a:extLst>
              <a:ext uri="{FF2B5EF4-FFF2-40B4-BE49-F238E27FC236}">
                <a16:creationId xmlns:a16="http://schemas.microsoft.com/office/drawing/2014/main" id="{055D0D3D-C4E5-DA93-5C94-E940D0BB4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434" y="3530602"/>
            <a:ext cx="782373" cy="84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bjetivo de Desarrollo Sostenible 8 - Wikipedia, la ...">
            <a:extLst>
              <a:ext uri="{FF2B5EF4-FFF2-40B4-BE49-F238E27FC236}">
                <a16:creationId xmlns:a16="http://schemas.microsoft.com/office/drawing/2014/main" id="{F1CE9B37-B6F5-9436-87BA-740BA923E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433" y="4433713"/>
            <a:ext cx="782373" cy="84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teriales de comunicación - Desarrollo Sostenible">
            <a:extLst>
              <a:ext uri="{FF2B5EF4-FFF2-40B4-BE49-F238E27FC236}">
                <a16:creationId xmlns:a16="http://schemas.microsoft.com/office/drawing/2014/main" id="{77C16C1F-B48E-96C2-17D4-C822BDBF2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433" y="5359402"/>
            <a:ext cx="782373" cy="80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Objetivo de Desarrollo Sostenible 12 - Wikipedia, la ...">
            <a:extLst>
              <a:ext uri="{FF2B5EF4-FFF2-40B4-BE49-F238E27FC236}">
                <a16:creationId xmlns:a16="http://schemas.microsoft.com/office/drawing/2014/main" id="{0D67F28E-8520-298E-4D6D-FEEA8EBE3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4473" y="2514600"/>
            <a:ext cx="782373" cy="84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mbio climático - Desarrollo Sostenible">
            <a:extLst>
              <a:ext uri="{FF2B5EF4-FFF2-40B4-BE49-F238E27FC236}">
                <a16:creationId xmlns:a16="http://schemas.microsoft.com/office/drawing/2014/main" id="{8F5A41D9-3EC2-1D39-92DF-3C6FBB5C1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4472" y="3530601"/>
            <a:ext cx="782373" cy="84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Océanos - Desarrollo Sostenible">
            <a:extLst>
              <a:ext uri="{FF2B5EF4-FFF2-40B4-BE49-F238E27FC236}">
                <a16:creationId xmlns:a16="http://schemas.microsoft.com/office/drawing/2014/main" id="{992F2DB7-4720-96D2-0FBB-E2D10DBF0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4471" y="4433713"/>
            <a:ext cx="782373" cy="82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Bosques, desertificación y diversidad biológica - Desarrollo ...">
            <a:extLst>
              <a:ext uri="{FF2B5EF4-FFF2-40B4-BE49-F238E27FC236}">
                <a16:creationId xmlns:a16="http://schemas.microsoft.com/office/drawing/2014/main" id="{1BE4BAEF-8369-5D04-FB6D-DC7B0C5E1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4471" y="5336824"/>
            <a:ext cx="782373" cy="80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B27709F-5D86-6095-DD73-BB8297B72AA2}"/>
              </a:ext>
            </a:extLst>
          </p:cNvPr>
          <p:cNvSpPr txBox="1"/>
          <p:nvPr/>
        </p:nvSpPr>
        <p:spPr>
          <a:xfrm>
            <a:off x="1247998" y="2454458"/>
            <a:ext cx="32622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100" dirty="0">
                <a:latin typeface="Verdana" panose="020B0604030504040204" pitchFamily="34" charset="0"/>
                <a:ea typeface="Verdana" panose="020B0604030504040204" pitchFamily="34" charset="0"/>
              </a:rPr>
              <a:t>Porcentaje de estaciones que cumplen con el objetivo intermedio III de las guías de calidad del aire de la Organización Mundial de la Salud (OMS) en material particulado inferior a 2.5 micras (PM2.5)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59F5A97-F68A-47B5-7FCB-A377E5CF821A}"/>
              </a:ext>
            </a:extLst>
          </p:cNvPr>
          <p:cNvSpPr txBox="1"/>
          <p:nvPr/>
        </p:nvSpPr>
        <p:spPr>
          <a:xfrm>
            <a:off x="5340998" y="2614708"/>
            <a:ext cx="93411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CO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82%</a:t>
            </a:r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4EF437F-02EF-55F0-B9CF-1BF985E295AD}"/>
              </a:ext>
            </a:extLst>
          </p:cNvPr>
          <p:cNvSpPr txBox="1"/>
          <p:nvPr/>
        </p:nvSpPr>
        <p:spPr>
          <a:xfrm>
            <a:off x="1247999" y="3652422"/>
            <a:ext cx="316595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1100"/>
            </a:lvl1pPr>
          </a:lstStyle>
          <a:p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</a:rPr>
              <a:t>Porcentaje de puntos de monitoreo con categoría buena o aceptable del Índice de Calidad de Agua (ICA)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E796B39-491F-89E2-9453-D7ACE28C75A4}"/>
              </a:ext>
            </a:extLst>
          </p:cNvPr>
          <p:cNvSpPr txBox="1"/>
          <p:nvPr/>
        </p:nvSpPr>
        <p:spPr>
          <a:xfrm>
            <a:off x="5386253" y="3679232"/>
            <a:ext cx="888863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CO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60%</a:t>
            </a:r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495A73B-07FD-1E52-C304-955157F685EE}"/>
              </a:ext>
            </a:extLst>
          </p:cNvPr>
          <p:cNvSpPr txBox="1"/>
          <p:nvPr/>
        </p:nvSpPr>
        <p:spPr>
          <a:xfrm>
            <a:off x="1247999" y="4619172"/>
            <a:ext cx="31659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1100"/>
            </a:lvl1pPr>
          </a:lstStyle>
          <a:p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</a:rPr>
              <a:t>Porcentaje de residuos sólidos efectivamente aprovechados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A974852-69D6-42BC-7192-5B71A6081A99}"/>
              </a:ext>
            </a:extLst>
          </p:cNvPr>
          <p:cNvSpPr txBox="1"/>
          <p:nvPr/>
        </p:nvSpPr>
        <p:spPr>
          <a:xfrm>
            <a:off x="5386253" y="4605933"/>
            <a:ext cx="888863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CO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166%</a:t>
            </a:r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135C883-A93D-9140-F18C-6EE515CBF810}"/>
              </a:ext>
            </a:extLst>
          </p:cNvPr>
          <p:cNvSpPr txBox="1"/>
          <p:nvPr/>
        </p:nvSpPr>
        <p:spPr>
          <a:xfrm>
            <a:off x="1247999" y="5448428"/>
            <a:ext cx="316595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1100"/>
            </a:lvl1pPr>
          </a:lstStyle>
          <a:p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</a:rPr>
              <a:t>Departamentos con planes integrales (adaptación y mitigación) frente al cambio climático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860C2329-CBC1-DE8D-5A66-AD1C1E5F53E3}"/>
              </a:ext>
            </a:extLst>
          </p:cNvPr>
          <p:cNvSpPr txBox="1"/>
          <p:nvPr/>
        </p:nvSpPr>
        <p:spPr>
          <a:xfrm>
            <a:off x="5415560" y="5506014"/>
            <a:ext cx="85955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CO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88%</a:t>
            </a:r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52916A8-1618-230F-45E5-B752889D704C}"/>
              </a:ext>
            </a:extLst>
          </p:cNvPr>
          <p:cNvSpPr txBox="1"/>
          <p:nvPr/>
        </p:nvSpPr>
        <p:spPr>
          <a:xfrm>
            <a:off x="7398854" y="2760217"/>
            <a:ext cx="18622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1100"/>
            </a:lvl1pPr>
          </a:lstStyle>
          <a:p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</a:rPr>
              <a:t>Negocios verdes verificados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689491E1-169D-94B8-C266-02C83432F762}"/>
              </a:ext>
            </a:extLst>
          </p:cNvPr>
          <p:cNvSpPr txBox="1"/>
          <p:nvPr/>
        </p:nvSpPr>
        <p:spPr>
          <a:xfrm>
            <a:off x="7398854" y="3769342"/>
            <a:ext cx="25385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1100"/>
            </a:lvl1pPr>
          </a:lstStyle>
          <a:p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</a:rPr>
              <a:t>Reducción de emisiones totales de gases efecto invernadero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D032DFF5-31C7-06EB-5405-C39E83CA3EB6}"/>
              </a:ext>
            </a:extLst>
          </p:cNvPr>
          <p:cNvSpPr txBox="1"/>
          <p:nvPr/>
        </p:nvSpPr>
        <p:spPr>
          <a:xfrm>
            <a:off x="7398854" y="4668557"/>
            <a:ext cx="26764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1100"/>
            </a:lvl1pPr>
          </a:lstStyle>
          <a:p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</a:rPr>
              <a:t>Miles de hectáreas de áreas marinas protegidas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65E2A317-E39E-FB34-FC28-7E586A7CBF8A}"/>
              </a:ext>
            </a:extLst>
          </p:cNvPr>
          <p:cNvSpPr txBox="1"/>
          <p:nvPr/>
        </p:nvSpPr>
        <p:spPr>
          <a:xfrm>
            <a:off x="7375834" y="5282807"/>
            <a:ext cx="25385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11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pt-BR" dirty="0"/>
              <a:t>Miles de </a:t>
            </a:r>
            <a:r>
              <a:rPr lang="pt-BR" dirty="0" err="1"/>
              <a:t>hectáreas</a:t>
            </a:r>
            <a:r>
              <a:rPr lang="pt-BR" dirty="0"/>
              <a:t> de áreas protegidas</a:t>
            </a:r>
            <a:endParaRPr lang="es-CO" dirty="0"/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19F0B553-3050-F0E4-6E76-8EF5AD7C2A5C}"/>
              </a:ext>
            </a:extLst>
          </p:cNvPr>
          <p:cNvSpPr txBox="1"/>
          <p:nvPr/>
        </p:nvSpPr>
        <p:spPr>
          <a:xfrm>
            <a:off x="4199468" y="2198958"/>
            <a:ext cx="1187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>
                <a:latin typeface="Verdana" panose="020B0604030504040204" pitchFamily="34" charset="0"/>
                <a:ea typeface="Verdana" panose="020B0604030504040204" pitchFamily="34" charset="0"/>
              </a:rPr>
              <a:t>Meta 2030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2E6F1C46-AFFB-1D9C-613D-B57004B35E55}"/>
              </a:ext>
            </a:extLst>
          </p:cNvPr>
          <p:cNvSpPr txBox="1"/>
          <p:nvPr/>
        </p:nvSpPr>
        <p:spPr>
          <a:xfrm>
            <a:off x="5248519" y="2201759"/>
            <a:ext cx="1164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>
                <a:latin typeface="Verdana" panose="020B0604030504040204" pitchFamily="34" charset="0"/>
                <a:ea typeface="Verdana" panose="020B0604030504040204" pitchFamily="34" charset="0"/>
              </a:rPr>
              <a:t>% Avance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74C6B0C0-7C15-B85E-91EB-B81C78C10BFB}"/>
              </a:ext>
            </a:extLst>
          </p:cNvPr>
          <p:cNvSpPr txBox="1"/>
          <p:nvPr/>
        </p:nvSpPr>
        <p:spPr>
          <a:xfrm>
            <a:off x="4535989" y="2614708"/>
            <a:ext cx="506014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CO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70</a:t>
            </a:r>
            <a:endParaRPr lang="es-CO" dirty="0"/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B11DD667-BFA9-4E44-A76F-BABFCAC0E85B}"/>
              </a:ext>
            </a:extLst>
          </p:cNvPr>
          <p:cNvSpPr txBox="1"/>
          <p:nvPr/>
        </p:nvSpPr>
        <p:spPr>
          <a:xfrm>
            <a:off x="4535990" y="3719120"/>
            <a:ext cx="506014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CO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43</a:t>
            </a:r>
            <a:endParaRPr lang="es-CO" dirty="0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9F6C8206-8F11-8BE3-4B6B-F065EAA4E88F}"/>
              </a:ext>
            </a:extLst>
          </p:cNvPr>
          <p:cNvSpPr txBox="1"/>
          <p:nvPr/>
        </p:nvSpPr>
        <p:spPr>
          <a:xfrm>
            <a:off x="4535987" y="4628635"/>
            <a:ext cx="506015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CO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30</a:t>
            </a:r>
            <a:endParaRPr lang="es-CO" dirty="0"/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49D50E88-B4A8-A346-B96E-43FBB8B221D0}"/>
              </a:ext>
            </a:extLst>
          </p:cNvPr>
          <p:cNvSpPr txBox="1"/>
          <p:nvPr/>
        </p:nvSpPr>
        <p:spPr>
          <a:xfrm>
            <a:off x="4535988" y="5506014"/>
            <a:ext cx="506014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CO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32</a:t>
            </a:r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s-CO" dirty="0"/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D5A60651-E073-01CC-A483-A7E9ABF38EC6}"/>
              </a:ext>
            </a:extLst>
          </p:cNvPr>
          <p:cNvSpPr txBox="1"/>
          <p:nvPr/>
        </p:nvSpPr>
        <p:spPr>
          <a:xfrm>
            <a:off x="11094805" y="2778428"/>
            <a:ext cx="93411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CO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33%</a:t>
            </a:r>
            <a:r>
              <a:rPr lang="es-CO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84C5A9B4-31FB-D681-841B-6D0BA1EE9ADA}"/>
              </a:ext>
            </a:extLst>
          </p:cNvPr>
          <p:cNvSpPr txBox="1"/>
          <p:nvPr/>
        </p:nvSpPr>
        <p:spPr>
          <a:xfrm>
            <a:off x="9849524" y="2789037"/>
            <a:ext cx="1044251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CO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12.630</a:t>
            </a:r>
            <a:endParaRPr lang="es-CO" dirty="0"/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1A16B0BE-AB4B-0AE2-B096-D8DED5C18FCF}"/>
              </a:ext>
            </a:extLst>
          </p:cNvPr>
          <p:cNvSpPr txBox="1"/>
          <p:nvPr/>
        </p:nvSpPr>
        <p:spPr>
          <a:xfrm>
            <a:off x="10655514" y="3723175"/>
            <a:ext cx="169577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CO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Entre 20 - 25%</a:t>
            </a:r>
          </a:p>
          <a:p>
            <a:pPr algn="ctr"/>
            <a:r>
              <a:rPr lang="es-CO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2026</a:t>
            </a:r>
            <a:endParaRPr lang="es-CO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68413418-3693-9BDA-0CDB-1026F6F7871F}"/>
              </a:ext>
            </a:extLst>
          </p:cNvPr>
          <p:cNvSpPr txBox="1"/>
          <p:nvPr/>
        </p:nvSpPr>
        <p:spPr>
          <a:xfrm>
            <a:off x="9695286" y="3765312"/>
            <a:ext cx="1358932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CO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-51%</a:t>
            </a:r>
            <a:endParaRPr lang="es-CO" dirty="0"/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E8F22BAE-0BCB-74E1-0EC9-4CD4DC024606}"/>
              </a:ext>
            </a:extLst>
          </p:cNvPr>
          <p:cNvSpPr txBox="1"/>
          <p:nvPr/>
        </p:nvSpPr>
        <p:spPr>
          <a:xfrm>
            <a:off x="11117383" y="4724477"/>
            <a:ext cx="93411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CO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228%</a:t>
            </a:r>
            <a:endParaRPr lang="es-CO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0CCF4FDF-6E2D-D12D-85AF-6D5DD1E0A205}"/>
              </a:ext>
            </a:extLst>
          </p:cNvPr>
          <p:cNvSpPr txBox="1"/>
          <p:nvPr/>
        </p:nvSpPr>
        <p:spPr>
          <a:xfrm>
            <a:off x="9726755" y="4724477"/>
            <a:ext cx="1358933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CO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13’2 </a:t>
            </a:r>
            <a:r>
              <a:rPr lang="es-CO" sz="18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mill</a:t>
            </a:r>
            <a:endParaRPr lang="es-CO" dirty="0"/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9703B8CF-3DAD-208C-7795-1E1658277CB8}"/>
              </a:ext>
            </a:extLst>
          </p:cNvPr>
          <p:cNvSpPr txBox="1"/>
          <p:nvPr/>
        </p:nvSpPr>
        <p:spPr>
          <a:xfrm>
            <a:off x="11094805" y="5290382"/>
            <a:ext cx="93411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CO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161%</a:t>
            </a:r>
            <a:endParaRPr lang="es-CO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2DA37E7C-029F-D73F-726B-714B88AFAAE3}"/>
              </a:ext>
            </a:extLst>
          </p:cNvPr>
          <p:cNvSpPr txBox="1"/>
          <p:nvPr/>
        </p:nvSpPr>
        <p:spPr>
          <a:xfrm>
            <a:off x="9704177" y="5290382"/>
            <a:ext cx="1358933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CO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30’6 </a:t>
            </a:r>
            <a:r>
              <a:rPr lang="es-CO" sz="18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mill</a:t>
            </a:r>
            <a:endParaRPr lang="es-CO" dirty="0"/>
          </a:p>
        </p:txBody>
      </p:sp>
      <p:sp>
        <p:nvSpPr>
          <p:cNvPr id="1024" name="CuadroTexto 1023">
            <a:extLst>
              <a:ext uri="{FF2B5EF4-FFF2-40B4-BE49-F238E27FC236}">
                <a16:creationId xmlns:a16="http://schemas.microsoft.com/office/drawing/2014/main" id="{137C105B-AD65-4A76-93EA-CA503C645F21}"/>
              </a:ext>
            </a:extLst>
          </p:cNvPr>
          <p:cNvSpPr txBox="1"/>
          <p:nvPr/>
        </p:nvSpPr>
        <p:spPr>
          <a:xfrm>
            <a:off x="11094805" y="5650463"/>
            <a:ext cx="93411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CO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72</a:t>
            </a:r>
            <a:r>
              <a:rPr lang="es-CO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  <a:endParaRPr lang="es-CO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25" name="CuadroTexto 1024">
            <a:extLst>
              <a:ext uri="{FF2B5EF4-FFF2-40B4-BE49-F238E27FC236}">
                <a16:creationId xmlns:a16="http://schemas.microsoft.com/office/drawing/2014/main" id="{67680315-1BC1-D589-7573-2E9106CF31E8}"/>
              </a:ext>
            </a:extLst>
          </p:cNvPr>
          <p:cNvSpPr txBox="1"/>
          <p:nvPr/>
        </p:nvSpPr>
        <p:spPr>
          <a:xfrm>
            <a:off x="9704177" y="5650463"/>
            <a:ext cx="1358933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CO" sz="18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1’ </a:t>
            </a:r>
            <a:r>
              <a:rPr lang="es-CO" sz="18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mill</a:t>
            </a:r>
            <a:endParaRPr lang="es-CO" dirty="0"/>
          </a:p>
        </p:txBody>
      </p:sp>
      <p:sp>
        <p:nvSpPr>
          <p:cNvPr id="1027" name="CuadroTexto 1026">
            <a:extLst>
              <a:ext uri="{FF2B5EF4-FFF2-40B4-BE49-F238E27FC236}">
                <a16:creationId xmlns:a16="http://schemas.microsoft.com/office/drawing/2014/main" id="{00F5D239-D9DC-C261-38AF-30E1053331CF}"/>
              </a:ext>
            </a:extLst>
          </p:cNvPr>
          <p:cNvSpPr txBox="1"/>
          <p:nvPr/>
        </p:nvSpPr>
        <p:spPr>
          <a:xfrm>
            <a:off x="7370345" y="5669372"/>
            <a:ext cx="253853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>
              <a:defRPr sz="11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pt-BR" dirty="0"/>
              <a:t>Áreas </a:t>
            </a:r>
            <a:r>
              <a:rPr lang="pt-BR" dirty="0" err="1"/>
              <a:t>en</a:t>
            </a:r>
            <a:r>
              <a:rPr lang="pt-BR" dirty="0"/>
              <a:t> </a:t>
            </a:r>
            <a:r>
              <a:rPr lang="pt-BR" dirty="0" err="1"/>
              <a:t>proceso</a:t>
            </a:r>
            <a:r>
              <a:rPr lang="pt-BR" dirty="0"/>
              <a:t> de </a:t>
            </a:r>
            <a:r>
              <a:rPr lang="pt-BR" dirty="0" err="1"/>
              <a:t>restauración</a:t>
            </a:r>
            <a:endParaRPr lang="es-CO" dirty="0"/>
          </a:p>
        </p:txBody>
      </p:sp>
      <p:sp>
        <p:nvSpPr>
          <p:cNvPr id="1029" name="CuadroTexto 1028">
            <a:extLst>
              <a:ext uri="{FF2B5EF4-FFF2-40B4-BE49-F238E27FC236}">
                <a16:creationId xmlns:a16="http://schemas.microsoft.com/office/drawing/2014/main" id="{26367FE5-3205-F017-05DC-77C9687B1BA1}"/>
              </a:ext>
            </a:extLst>
          </p:cNvPr>
          <p:cNvSpPr txBox="1"/>
          <p:nvPr/>
        </p:nvSpPr>
        <p:spPr>
          <a:xfrm>
            <a:off x="9806672" y="2204592"/>
            <a:ext cx="1187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>
                <a:latin typeface="Verdana" panose="020B0604030504040204" pitchFamily="34" charset="0"/>
                <a:ea typeface="Verdana" panose="020B0604030504040204" pitchFamily="34" charset="0"/>
              </a:rPr>
              <a:t>Meta 2030</a:t>
            </a:r>
          </a:p>
        </p:txBody>
      </p:sp>
      <p:sp>
        <p:nvSpPr>
          <p:cNvPr id="1031" name="CuadroTexto 1030">
            <a:extLst>
              <a:ext uri="{FF2B5EF4-FFF2-40B4-BE49-F238E27FC236}">
                <a16:creationId xmlns:a16="http://schemas.microsoft.com/office/drawing/2014/main" id="{5AFA7B25-2324-C63A-FB1D-295051772F8E}"/>
              </a:ext>
            </a:extLst>
          </p:cNvPr>
          <p:cNvSpPr txBox="1"/>
          <p:nvPr/>
        </p:nvSpPr>
        <p:spPr>
          <a:xfrm>
            <a:off x="10921401" y="2210418"/>
            <a:ext cx="1164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>
                <a:latin typeface="Verdana" panose="020B0604030504040204" pitchFamily="34" charset="0"/>
                <a:ea typeface="Verdana" panose="020B0604030504040204" pitchFamily="34" charset="0"/>
              </a:rPr>
              <a:t>% Avance</a:t>
            </a:r>
          </a:p>
        </p:txBody>
      </p:sp>
      <p:cxnSp>
        <p:nvCxnSpPr>
          <p:cNvPr id="1042" name="Conector recto 1041">
            <a:extLst>
              <a:ext uri="{FF2B5EF4-FFF2-40B4-BE49-F238E27FC236}">
                <a16:creationId xmlns:a16="http://schemas.microsoft.com/office/drawing/2014/main" id="{A91A2092-5994-B12A-98AF-B7BFA528BE62}"/>
              </a:ext>
            </a:extLst>
          </p:cNvPr>
          <p:cNvCxnSpPr/>
          <p:nvPr/>
        </p:nvCxnSpPr>
        <p:spPr>
          <a:xfrm>
            <a:off x="1233029" y="3427843"/>
            <a:ext cx="10944002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3" name="Conector recto 1042">
            <a:extLst>
              <a:ext uri="{FF2B5EF4-FFF2-40B4-BE49-F238E27FC236}">
                <a16:creationId xmlns:a16="http://schemas.microsoft.com/office/drawing/2014/main" id="{DBBF0735-3744-B0B5-7E20-BB79FA156D76}"/>
              </a:ext>
            </a:extLst>
          </p:cNvPr>
          <p:cNvCxnSpPr/>
          <p:nvPr/>
        </p:nvCxnSpPr>
        <p:spPr>
          <a:xfrm>
            <a:off x="1233029" y="4401512"/>
            <a:ext cx="10944002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4" name="Conector recto 1043">
            <a:extLst>
              <a:ext uri="{FF2B5EF4-FFF2-40B4-BE49-F238E27FC236}">
                <a16:creationId xmlns:a16="http://schemas.microsoft.com/office/drawing/2014/main" id="{660F042F-9B4B-6A7D-FA98-719A1DEAE8BE}"/>
              </a:ext>
            </a:extLst>
          </p:cNvPr>
          <p:cNvCxnSpPr/>
          <p:nvPr/>
        </p:nvCxnSpPr>
        <p:spPr>
          <a:xfrm>
            <a:off x="1249964" y="5282807"/>
            <a:ext cx="10944002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464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DCCEDE8B-33B3-6A88-891E-1B0AF0149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 descr="Vista de campo con arboles y montaña&#10;&#10;Descripción generada automáticamente">
            <a:extLst>
              <a:ext uri="{FF2B5EF4-FFF2-40B4-BE49-F238E27FC236}">
                <a16:creationId xmlns:a16="http://schemas.microsoft.com/office/drawing/2014/main" id="{539B1603-F5DE-E36D-84A2-18EEAA206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4428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A3DD20B-836D-E177-8474-F81B644A1D77}"/>
              </a:ext>
            </a:extLst>
          </p:cNvPr>
          <p:cNvSpPr txBox="1"/>
          <p:nvPr/>
        </p:nvSpPr>
        <p:spPr>
          <a:xfrm>
            <a:off x="4924541" y="3572140"/>
            <a:ext cx="63677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Lucha contra la </a:t>
            </a:r>
          </a:p>
          <a:p>
            <a:r>
              <a:rPr lang="es-CO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deforestación</a:t>
            </a:r>
          </a:p>
        </p:txBody>
      </p:sp>
    </p:spTree>
    <p:extLst>
      <p:ext uri="{BB962C8B-B14F-4D97-AF65-F5344CB8AC3E}">
        <p14:creationId xmlns:p14="http://schemas.microsoft.com/office/powerpoint/2010/main" val="414014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620BEBB-0C5F-E920-2552-2A715EE548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01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FDDAD99-A037-BAC5-D05D-DBEEAE2D3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82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3477D84-B87D-5E8C-925C-9EAF78EDC6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68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ED2FA44-29F9-93CA-16E5-3491E2D962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707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</TotalTime>
  <Words>961</Words>
  <Application>Microsoft Macintosh PowerPoint</Application>
  <PresentationFormat>Panorámica</PresentationFormat>
  <Paragraphs>156</Paragraphs>
  <Slides>22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0" baseType="lpstr">
      <vt:lpstr>Aptos</vt:lpstr>
      <vt:lpstr>Arial</vt:lpstr>
      <vt:lpstr>Calibri</vt:lpstr>
      <vt:lpstr>Calibri Light</vt:lpstr>
      <vt:lpstr>Open Sans</vt:lpstr>
      <vt:lpstr>Verdana</vt:lpstr>
      <vt:lpstr>Wingdings</vt:lpstr>
      <vt:lpstr>Tema de Office</vt:lpstr>
      <vt:lpstr>Presentación de PowerPoint</vt:lpstr>
      <vt:lpstr>Presentación de PowerPoint</vt:lpstr>
      <vt:lpstr>El sector ambiente y los ODS</vt:lpstr>
      <vt:lpstr>El sector ambiente participa en 8 de los 17 ODS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Los actores comunitarios como guardianes del bosque</vt:lpstr>
      <vt:lpstr>Presentación de PowerPoint</vt:lpstr>
      <vt:lpstr>Presentación de PowerPoint</vt:lpstr>
      <vt:lpstr>Avanzamos en nuestra meta de 753.000 Ha restauradas</vt:lpstr>
      <vt:lpstr>Presentación de PowerPoint</vt:lpstr>
      <vt:lpstr>Proyectos de restauración del Fondo para la Vida y la Biodiversidad</vt:lpstr>
      <vt:lpstr>Presentación de PowerPoint</vt:lpstr>
      <vt:lpstr>Presentación de PowerPoint</vt:lpstr>
      <vt:lpstr>Presentación de PowerPoint</vt:lpstr>
      <vt:lpstr>Planes Integrales de Gestión del Cambio Climático Territorial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salzate</dc:creator>
  <cp:lastModifiedBy>Paola Andrea Delgado Angel</cp:lastModifiedBy>
  <cp:revision>24</cp:revision>
  <dcterms:created xsi:type="dcterms:W3CDTF">2021-08-27T14:03:23Z</dcterms:created>
  <dcterms:modified xsi:type="dcterms:W3CDTF">2024-09-02T18:17:10Z</dcterms:modified>
</cp:coreProperties>
</file>