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1" r:id="rId2"/>
    <p:sldId id="272" r:id="rId3"/>
    <p:sldId id="273" r:id="rId4"/>
    <p:sldId id="285" r:id="rId5"/>
    <p:sldId id="286" r:id="rId6"/>
    <p:sldId id="275" r:id="rId7"/>
    <p:sldId id="276" r:id="rId8"/>
    <p:sldId id="279" r:id="rId9"/>
    <p:sldId id="283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1680C-F10A-4314-B804-2F75774D1871}" v="4" dt="2024-08-28T18:15:01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rdes Consuelo Linares" userId="31bc6cbd-2b91-42d1-8ac0-3f0d83339c2a" providerId="ADAL" clId="{3201680C-F10A-4314-B804-2F75774D1871}"/>
    <pc:docChg chg="undo custSel addSld delSld modSld sldOrd">
      <pc:chgData name="Lourdes Consuelo Linares" userId="31bc6cbd-2b91-42d1-8ac0-3f0d83339c2a" providerId="ADAL" clId="{3201680C-F10A-4314-B804-2F75774D1871}" dt="2024-09-03T16:13:58.347" v="4931" actId="113"/>
      <pc:docMkLst>
        <pc:docMk/>
      </pc:docMkLst>
      <pc:sldChg chg="modSp mod">
        <pc:chgData name="Lourdes Consuelo Linares" userId="31bc6cbd-2b91-42d1-8ac0-3f0d83339c2a" providerId="ADAL" clId="{3201680C-F10A-4314-B804-2F75774D1871}" dt="2024-09-03T15:53:44.464" v="4899" actId="790"/>
        <pc:sldMkLst>
          <pc:docMk/>
          <pc:sldMk cId="759465391" sldId="272"/>
        </pc:sldMkLst>
        <pc:spChg chg="mod">
          <ac:chgData name="Lourdes Consuelo Linares" userId="31bc6cbd-2b91-42d1-8ac0-3f0d83339c2a" providerId="ADAL" clId="{3201680C-F10A-4314-B804-2F75774D1871}" dt="2024-09-03T15:53:44.464" v="4899" actId="790"/>
          <ac:spMkLst>
            <pc:docMk/>
            <pc:sldMk cId="759465391" sldId="272"/>
            <ac:spMk id="2" creationId="{C8F004DE-8425-42CD-BA69-CEA848D33C31}"/>
          </ac:spMkLst>
        </pc:spChg>
      </pc:sldChg>
      <pc:sldChg chg="modSp mod">
        <pc:chgData name="Lourdes Consuelo Linares" userId="31bc6cbd-2b91-42d1-8ac0-3f0d83339c2a" providerId="ADAL" clId="{3201680C-F10A-4314-B804-2F75774D1871}" dt="2024-08-30T16:11:11.661" v="4631" actId="123"/>
        <pc:sldMkLst>
          <pc:docMk/>
          <pc:sldMk cId="571638836" sldId="273"/>
        </pc:sldMkLst>
        <pc:spChg chg="mod">
          <ac:chgData name="Lourdes Consuelo Linares" userId="31bc6cbd-2b91-42d1-8ac0-3f0d83339c2a" providerId="ADAL" clId="{3201680C-F10A-4314-B804-2F75774D1871}" dt="2024-08-28T00:11:40.296" v="1" actId="20577"/>
          <ac:spMkLst>
            <pc:docMk/>
            <pc:sldMk cId="571638836" sldId="273"/>
            <ac:spMk id="2" creationId="{81B85CAB-F326-403E-8946-C4DB6B36E1DE}"/>
          </ac:spMkLst>
        </pc:spChg>
        <pc:spChg chg="mod">
          <ac:chgData name="Lourdes Consuelo Linares" userId="31bc6cbd-2b91-42d1-8ac0-3f0d83339c2a" providerId="ADAL" clId="{3201680C-F10A-4314-B804-2F75774D1871}" dt="2024-08-30T16:11:11.661" v="4631" actId="123"/>
          <ac:spMkLst>
            <pc:docMk/>
            <pc:sldMk cId="571638836" sldId="273"/>
            <ac:spMk id="3" creationId="{8C57E4AB-8587-4324-B7CA-1882DEA9352E}"/>
          </ac:spMkLst>
        </pc:spChg>
        <pc:picChg chg="mod">
          <ac:chgData name="Lourdes Consuelo Linares" userId="31bc6cbd-2b91-42d1-8ac0-3f0d83339c2a" providerId="ADAL" clId="{3201680C-F10A-4314-B804-2F75774D1871}" dt="2024-08-28T00:25:06.595" v="4" actId="14100"/>
          <ac:picMkLst>
            <pc:docMk/>
            <pc:sldMk cId="571638836" sldId="273"/>
            <ac:picMk id="6" creationId="{297173D7-E6B1-C78E-8B08-75C8D3636BA4}"/>
          </ac:picMkLst>
        </pc:picChg>
      </pc:sldChg>
      <pc:sldChg chg="del">
        <pc:chgData name="Lourdes Consuelo Linares" userId="31bc6cbd-2b91-42d1-8ac0-3f0d83339c2a" providerId="ADAL" clId="{3201680C-F10A-4314-B804-2F75774D1871}" dt="2024-08-28T00:11:28.611" v="0" actId="47"/>
        <pc:sldMkLst>
          <pc:docMk/>
          <pc:sldMk cId="4054481320" sldId="274"/>
        </pc:sldMkLst>
      </pc:sldChg>
      <pc:sldChg chg="modSp mod">
        <pc:chgData name="Lourdes Consuelo Linares" userId="31bc6cbd-2b91-42d1-8ac0-3f0d83339c2a" providerId="ADAL" clId="{3201680C-F10A-4314-B804-2F75774D1871}" dt="2024-08-28T16:21:54.490" v="2065" actId="20577"/>
        <pc:sldMkLst>
          <pc:docMk/>
          <pc:sldMk cId="3453075655" sldId="275"/>
        </pc:sldMkLst>
        <pc:spChg chg="mod">
          <ac:chgData name="Lourdes Consuelo Linares" userId="31bc6cbd-2b91-42d1-8ac0-3f0d83339c2a" providerId="ADAL" clId="{3201680C-F10A-4314-B804-2F75774D1871}" dt="2024-08-28T16:21:54.490" v="2065" actId="20577"/>
          <ac:spMkLst>
            <pc:docMk/>
            <pc:sldMk cId="3453075655" sldId="275"/>
            <ac:spMk id="4" creationId="{D55C4948-52FA-45C0-A78C-DBFA9DA33548}"/>
          </ac:spMkLst>
        </pc:spChg>
      </pc:sldChg>
      <pc:sldChg chg="modSp mod modNotesTx">
        <pc:chgData name="Lourdes Consuelo Linares" userId="31bc6cbd-2b91-42d1-8ac0-3f0d83339c2a" providerId="ADAL" clId="{3201680C-F10A-4314-B804-2F75774D1871}" dt="2024-09-03T15:58:13.074" v="4911" actId="6549"/>
        <pc:sldMkLst>
          <pc:docMk/>
          <pc:sldMk cId="72197039" sldId="276"/>
        </pc:sldMkLst>
        <pc:spChg chg="mod">
          <ac:chgData name="Lourdes Consuelo Linares" userId="31bc6cbd-2b91-42d1-8ac0-3f0d83339c2a" providerId="ADAL" clId="{3201680C-F10A-4314-B804-2F75774D1871}" dt="2024-08-29T22:59:35.686" v="4534" actId="20577"/>
          <ac:spMkLst>
            <pc:docMk/>
            <pc:sldMk cId="72197039" sldId="276"/>
            <ac:spMk id="3" creationId="{13395E5A-C092-4C4F-8003-95CD1F44CCED}"/>
          </ac:spMkLst>
        </pc:spChg>
      </pc:sldChg>
      <pc:sldChg chg="del">
        <pc:chgData name="Lourdes Consuelo Linares" userId="31bc6cbd-2b91-42d1-8ac0-3f0d83339c2a" providerId="ADAL" clId="{3201680C-F10A-4314-B804-2F75774D1871}" dt="2024-08-28T20:40:31.003" v="4454" actId="47"/>
        <pc:sldMkLst>
          <pc:docMk/>
          <pc:sldMk cId="1161796678" sldId="277"/>
        </pc:sldMkLst>
      </pc:sldChg>
      <pc:sldChg chg="del">
        <pc:chgData name="Lourdes Consuelo Linares" userId="31bc6cbd-2b91-42d1-8ac0-3f0d83339c2a" providerId="ADAL" clId="{3201680C-F10A-4314-B804-2F75774D1871}" dt="2024-08-28T20:19:42.142" v="3934" actId="47"/>
        <pc:sldMkLst>
          <pc:docMk/>
          <pc:sldMk cId="278892800" sldId="278"/>
        </pc:sldMkLst>
      </pc:sldChg>
      <pc:sldChg chg="modSp mod ord modNotesTx">
        <pc:chgData name="Lourdes Consuelo Linares" userId="31bc6cbd-2b91-42d1-8ac0-3f0d83339c2a" providerId="ADAL" clId="{3201680C-F10A-4314-B804-2F75774D1871}" dt="2024-09-03T16:11:48.280" v="4925" actId="20577"/>
        <pc:sldMkLst>
          <pc:docMk/>
          <pc:sldMk cId="4160520861" sldId="279"/>
        </pc:sldMkLst>
        <pc:spChg chg="mod">
          <ac:chgData name="Lourdes Consuelo Linares" userId="31bc6cbd-2b91-42d1-8ac0-3f0d83339c2a" providerId="ADAL" clId="{3201680C-F10A-4314-B804-2F75774D1871}" dt="2024-08-28T20:19:31.508" v="3933" actId="108"/>
          <ac:spMkLst>
            <pc:docMk/>
            <pc:sldMk cId="4160520861" sldId="279"/>
            <ac:spMk id="4" creationId="{5B850AA9-2357-4311-AF95-C06D67E58F17}"/>
          </ac:spMkLst>
        </pc:spChg>
        <pc:spChg chg="mod">
          <ac:chgData name="Lourdes Consuelo Linares" userId="31bc6cbd-2b91-42d1-8ac0-3f0d83339c2a" providerId="ADAL" clId="{3201680C-F10A-4314-B804-2F75774D1871}" dt="2024-09-03T16:11:48.280" v="4925" actId="20577"/>
          <ac:spMkLst>
            <pc:docMk/>
            <pc:sldMk cId="4160520861" sldId="279"/>
            <ac:spMk id="5" creationId="{1F03AA8B-5DBC-459B-BC1E-9847FCD93BD3}"/>
          </ac:spMkLst>
        </pc:spChg>
      </pc:sldChg>
      <pc:sldChg chg="del">
        <pc:chgData name="Lourdes Consuelo Linares" userId="31bc6cbd-2b91-42d1-8ac0-3f0d83339c2a" providerId="ADAL" clId="{3201680C-F10A-4314-B804-2F75774D1871}" dt="2024-08-28T20:19:43.842" v="3935" actId="47"/>
        <pc:sldMkLst>
          <pc:docMk/>
          <pc:sldMk cId="2243246315" sldId="280"/>
        </pc:sldMkLst>
      </pc:sldChg>
      <pc:sldChg chg="del">
        <pc:chgData name="Lourdes Consuelo Linares" userId="31bc6cbd-2b91-42d1-8ac0-3f0d83339c2a" providerId="ADAL" clId="{3201680C-F10A-4314-B804-2F75774D1871}" dt="2024-08-28T20:19:45.541" v="3936" actId="47"/>
        <pc:sldMkLst>
          <pc:docMk/>
          <pc:sldMk cId="2254464269" sldId="281"/>
        </pc:sldMkLst>
      </pc:sldChg>
      <pc:sldChg chg="del">
        <pc:chgData name="Lourdes Consuelo Linares" userId="31bc6cbd-2b91-42d1-8ac0-3f0d83339c2a" providerId="ADAL" clId="{3201680C-F10A-4314-B804-2F75774D1871}" dt="2024-08-28T18:20:20.129" v="3411" actId="47"/>
        <pc:sldMkLst>
          <pc:docMk/>
          <pc:sldMk cId="414014921" sldId="282"/>
        </pc:sldMkLst>
      </pc:sldChg>
      <pc:sldChg chg="new del">
        <pc:chgData name="Lourdes Consuelo Linares" userId="31bc6cbd-2b91-42d1-8ac0-3f0d83339c2a" providerId="ADAL" clId="{3201680C-F10A-4314-B804-2F75774D1871}" dt="2024-08-28T16:21:03.599" v="2033" actId="47"/>
        <pc:sldMkLst>
          <pc:docMk/>
          <pc:sldMk cId="1638854042" sldId="284"/>
        </pc:sldMkLst>
      </pc:sldChg>
      <pc:sldChg chg="modSp add mod setBg">
        <pc:chgData name="Lourdes Consuelo Linares" userId="31bc6cbd-2b91-42d1-8ac0-3f0d83339c2a" providerId="ADAL" clId="{3201680C-F10A-4314-B804-2F75774D1871}" dt="2024-09-03T16:13:58.347" v="4931" actId="113"/>
        <pc:sldMkLst>
          <pc:docMk/>
          <pc:sldMk cId="143347070" sldId="285"/>
        </pc:sldMkLst>
        <pc:spChg chg="mod">
          <ac:chgData name="Lourdes Consuelo Linares" userId="31bc6cbd-2b91-42d1-8ac0-3f0d83339c2a" providerId="ADAL" clId="{3201680C-F10A-4314-B804-2F75774D1871}" dt="2024-09-03T15:55:13.272" v="4905" actId="20577"/>
          <ac:spMkLst>
            <pc:docMk/>
            <pc:sldMk cId="143347070" sldId="285"/>
            <ac:spMk id="3" creationId="{13395E5A-C092-4C4F-8003-95CD1F44CCED}"/>
          </ac:spMkLst>
        </pc:spChg>
        <pc:spChg chg="mod">
          <ac:chgData name="Lourdes Consuelo Linares" userId="31bc6cbd-2b91-42d1-8ac0-3f0d83339c2a" providerId="ADAL" clId="{3201680C-F10A-4314-B804-2F75774D1871}" dt="2024-09-03T16:13:58.347" v="4931" actId="113"/>
          <ac:spMkLst>
            <pc:docMk/>
            <pc:sldMk cId="143347070" sldId="285"/>
            <ac:spMk id="4" creationId="{B2144C1A-12EF-4F9C-BF7B-AC9B5E82F68F}"/>
          </ac:spMkLst>
        </pc:spChg>
      </pc:sldChg>
      <pc:sldChg chg="new del">
        <pc:chgData name="Lourdes Consuelo Linares" userId="31bc6cbd-2b91-42d1-8ac0-3f0d83339c2a" providerId="ADAL" clId="{3201680C-F10A-4314-B804-2F75774D1871}" dt="2024-08-28T00:49:12.748" v="364" actId="680"/>
        <pc:sldMkLst>
          <pc:docMk/>
          <pc:sldMk cId="2247258485" sldId="285"/>
        </pc:sldMkLst>
      </pc:sldChg>
      <pc:sldChg chg="new del">
        <pc:chgData name="Lourdes Consuelo Linares" userId="31bc6cbd-2b91-42d1-8ac0-3f0d83339c2a" providerId="ADAL" clId="{3201680C-F10A-4314-B804-2F75774D1871}" dt="2024-08-28T00:49:12.258" v="363" actId="680"/>
        <pc:sldMkLst>
          <pc:docMk/>
          <pc:sldMk cId="902546106" sldId="286"/>
        </pc:sldMkLst>
      </pc:sldChg>
      <pc:sldChg chg="modSp add del mod setBg">
        <pc:chgData name="Lourdes Consuelo Linares" userId="31bc6cbd-2b91-42d1-8ac0-3f0d83339c2a" providerId="ADAL" clId="{3201680C-F10A-4314-B804-2F75774D1871}" dt="2024-08-28T16:53:34.949" v="2260" actId="47"/>
        <pc:sldMkLst>
          <pc:docMk/>
          <pc:sldMk cId="1133661779" sldId="286"/>
        </pc:sldMkLst>
        <pc:spChg chg="mod">
          <ac:chgData name="Lourdes Consuelo Linares" userId="31bc6cbd-2b91-42d1-8ac0-3f0d83339c2a" providerId="ADAL" clId="{3201680C-F10A-4314-B804-2F75774D1871}" dt="2024-08-28T16:25:05.467" v="2092" actId="20577"/>
          <ac:spMkLst>
            <pc:docMk/>
            <pc:sldMk cId="1133661779" sldId="286"/>
            <ac:spMk id="5" creationId="{A105686C-B7D0-4EE4-B0A0-73E8233E0A30}"/>
          </ac:spMkLst>
        </pc:spChg>
      </pc:sldChg>
      <pc:sldChg chg="modSp add mod">
        <pc:chgData name="Lourdes Consuelo Linares" userId="31bc6cbd-2b91-42d1-8ac0-3f0d83339c2a" providerId="ADAL" clId="{3201680C-F10A-4314-B804-2F75774D1871}" dt="2024-08-30T16:17:09.859" v="4640" actId="123"/>
        <pc:sldMkLst>
          <pc:docMk/>
          <pc:sldMk cId="3871407198" sldId="286"/>
        </pc:sldMkLst>
        <pc:spChg chg="mod">
          <ac:chgData name="Lourdes Consuelo Linares" userId="31bc6cbd-2b91-42d1-8ac0-3f0d83339c2a" providerId="ADAL" clId="{3201680C-F10A-4314-B804-2F75774D1871}" dt="2024-08-28T17:06:31.463" v="2717" actId="113"/>
          <ac:spMkLst>
            <pc:docMk/>
            <pc:sldMk cId="3871407198" sldId="286"/>
            <ac:spMk id="4" creationId="{764CB789-38D3-4B7C-B357-123020499C18}"/>
          </ac:spMkLst>
        </pc:spChg>
        <pc:spChg chg="mod">
          <ac:chgData name="Lourdes Consuelo Linares" userId="31bc6cbd-2b91-42d1-8ac0-3f0d83339c2a" providerId="ADAL" clId="{3201680C-F10A-4314-B804-2F75774D1871}" dt="2024-08-30T16:17:09.859" v="4640" actId="123"/>
          <ac:spMkLst>
            <pc:docMk/>
            <pc:sldMk cId="3871407198" sldId="286"/>
            <ac:spMk id="5" creationId="{03C2DE18-95BF-4952-A413-78643DFFE11F}"/>
          </ac:spMkLst>
        </pc:spChg>
      </pc:sldChg>
      <pc:sldChg chg="new del">
        <pc:chgData name="Lourdes Consuelo Linares" userId="31bc6cbd-2b91-42d1-8ac0-3f0d83339c2a" providerId="ADAL" clId="{3201680C-F10A-4314-B804-2F75774D1871}" dt="2024-08-28T00:49:11.468" v="362" actId="680"/>
        <pc:sldMkLst>
          <pc:docMk/>
          <pc:sldMk cId="1970648026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3/09/2024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20A8C-2D4E-4803-BE32-C0621C4DA3F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CCD5B-503D-4310-94EB-74A5754E9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1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CCD5B-503D-4310-94EB-74A5754E97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CCD5B-503D-4310-94EB-74A5754E97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2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0" i="0" u="none" strike="noStrike" baseline="0" dirty="0">
                <a:solidFill>
                  <a:srgbClr val="102B2D"/>
                </a:solidFill>
                <a:latin typeface="NunitoSans-12ptExtraLight"/>
              </a:rPr>
              <a:t>Rol de la contabilidad dentro de la información para la Gestión </a:t>
            </a:r>
            <a:r>
              <a:rPr lang="en-US" sz="2800" b="0" i="0" u="none" strike="noStrike" baseline="0" dirty="0" err="1">
                <a:solidFill>
                  <a:srgbClr val="102B2D"/>
                </a:solidFill>
                <a:latin typeface="NunitoSans-12ptExtraLight"/>
              </a:rPr>
              <a:t>Financiera</a:t>
            </a:r>
            <a:r>
              <a:rPr lang="en-US" sz="2800" b="0" i="0" u="none" strike="noStrike" baseline="0" dirty="0">
                <a:solidFill>
                  <a:srgbClr val="102B2D"/>
                </a:solidFill>
                <a:latin typeface="NunitoSans-12ptExtraLight"/>
              </a:rPr>
              <a:t> </a:t>
            </a:r>
            <a:r>
              <a:rPr lang="es-BO" sz="2800" b="0" i="0" u="none" strike="noStrike" baseline="0" dirty="0">
                <a:solidFill>
                  <a:srgbClr val="102B2D"/>
                </a:solidFill>
                <a:latin typeface="NunitoSans-12ptExtraLight"/>
              </a:rPr>
              <a:t>Pública</a:t>
            </a:r>
            <a:endParaRPr lang="es-BO" sz="28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 fontScale="92500" lnSpcReduction="20000"/>
          </a:bodyPr>
          <a:lstStyle/>
          <a:p>
            <a:r>
              <a:rPr lang="es-ES" sz="1800" b="0" i="0" u="none" strike="noStrike" baseline="0" dirty="0">
                <a:solidFill>
                  <a:srgbClr val="102B2D"/>
                </a:solidFill>
                <a:latin typeface="NunitoSans-12ptExtraLight"/>
              </a:rPr>
              <a:t>Especialista Principal en Gestión Financiera para América </a:t>
            </a:r>
            <a:r>
              <a:rPr lang="en-US" sz="1800" b="0" i="0" u="none" strike="noStrike" baseline="0" dirty="0">
                <a:solidFill>
                  <a:srgbClr val="102B2D"/>
                </a:solidFill>
                <a:latin typeface="NunitoSans-12ptExtraLight"/>
              </a:rPr>
              <a:t>Latina y </a:t>
            </a:r>
            <a:r>
              <a:rPr lang="en-US" sz="1800" b="0" i="0" u="none" strike="noStrike" baseline="0" dirty="0" err="1">
                <a:solidFill>
                  <a:srgbClr val="102B2D"/>
                </a:solidFill>
                <a:latin typeface="NunitoSans-12ptExtraLight"/>
              </a:rPr>
              <a:t>el</a:t>
            </a:r>
            <a:r>
              <a:rPr lang="en-US" sz="1800" b="0" i="0" u="none" strike="noStrike" baseline="0" dirty="0">
                <a:solidFill>
                  <a:srgbClr val="102B2D"/>
                </a:solidFill>
                <a:latin typeface="NunitoSans-12ptExtraLight"/>
              </a:rPr>
              <a:t> Caribe</a:t>
            </a:r>
          </a:p>
          <a:p>
            <a:r>
              <a:rPr lang="en-US" sz="1800" b="0" i="0" u="none" strike="noStrike" baseline="0" dirty="0">
                <a:solidFill>
                  <a:srgbClr val="102B2D"/>
                </a:solidFill>
                <a:latin typeface="NunitoSans-12ptExtraLight"/>
              </a:rPr>
              <a:t>Banco Mundial</a:t>
            </a:r>
            <a:endParaRPr lang="es-CO" sz="2000" dirty="0">
              <a:solidFill>
                <a:srgbClr val="102B2D"/>
              </a:solidFill>
              <a:latin typeface="NunitoSans-12ptExtraLight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0" u="none" strike="noStrike" baseline="0" dirty="0">
                <a:solidFill>
                  <a:srgbClr val="102B2D"/>
                </a:solidFill>
                <a:latin typeface="NunitoSans-12ptExtraLight"/>
              </a:rPr>
              <a:t>Lourdes Linares </a:t>
            </a:r>
            <a:r>
              <a:rPr lang="en-US" sz="2000" b="0" i="0" u="none" strike="noStrike" baseline="0" dirty="0" err="1">
                <a:solidFill>
                  <a:srgbClr val="102B2D"/>
                </a:solidFill>
                <a:latin typeface="NunitoSans-12ptExtraLight"/>
              </a:rPr>
              <a:t>Loza</a:t>
            </a:r>
            <a:endParaRPr lang="es-CO" sz="20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0" y="2388638"/>
            <a:ext cx="6606074" cy="3727514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La gestión eficaz de los recursos públicos es fundamental para que los países logren resultados de desarrollo. Por tanto, la GFP es parte de la agenda de desarrollo del BM.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Existe una mayor demanda por mejorar la transparencia y la rendición de cuentas, no solo hacia los gobiernos, sino también hacia los organismos financiadores.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La practicas sólidas de contabilidad que permiten la preparación de reportes financieros de alta calidad son fundamentales para dos objetivos: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apoyar la toma de decisiones </a:t>
            </a:r>
            <a:r>
              <a:rPr lang="en-US" sz="1700" dirty="0">
                <a:solidFill>
                  <a:srgbClr val="000000"/>
                </a:solidFill>
                <a:latin typeface="Open Sans" panose="020B0606030504020204" pitchFamily="34" charset="0"/>
              </a:rPr>
              <a:t>y la </a:t>
            </a:r>
            <a:r>
              <a:rPr lang="es-BO" sz="1700" dirty="0">
                <a:solidFill>
                  <a:srgbClr val="000000"/>
                </a:solidFill>
                <a:latin typeface="Open Sans" panose="020B0606030504020204" pitchFamily="34" charset="0"/>
              </a:rPr>
              <a:t>rendición de cuentas.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Contabilidad parte de la modernización de la gestión de las finanzas públicas.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Aporte de la contabilidad no termina únicamente con la preparación de la información, sino en cómo esa información es utilizada por distintos actores</a:t>
            </a:r>
            <a:r>
              <a:rPr lang="es-ES" sz="17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es-ES" sz="1700" dirty="0">
              <a:solidFill>
                <a:srgbClr val="000000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Placeholder 5" descr="Close-up of documents on desk">
            <a:extLst>
              <a:ext uri="{FF2B5EF4-FFF2-40B4-BE49-F238E27FC236}">
                <a16:creationId xmlns:a16="http://schemas.microsoft.com/office/drawing/2014/main" id="{297173D7-E6B1-C78E-8B08-75C8D3636B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6" r="25506"/>
          <a:stretch>
            <a:fillRect/>
          </a:stretch>
        </p:blipFill>
        <p:spPr>
          <a:xfrm>
            <a:off x="7580015" y="1408114"/>
            <a:ext cx="3886498" cy="4068956"/>
          </a:xfrm>
          <a:ln>
            <a:solidFill>
              <a:srgbClr val="549E72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7583"/>
            <a:ext cx="5573233" cy="809578"/>
          </a:xfrm>
        </p:spPr>
        <p:txBody>
          <a:bodyPr>
            <a:normAutofit/>
          </a:bodyPr>
          <a:lstStyle/>
          <a:p>
            <a:r>
              <a:rPr lang="es-ES" sz="1800" b="1" spc="3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Contabilidad para mejorar la transparencia y la eficiencia de la GFP</a:t>
            </a:r>
            <a:endParaRPr lang="es-CO" sz="24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Cómo contribuye la contabilidad a la transparencia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144C1A-12EF-4F9C-BF7B-AC9B5E82F68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Ofrece una “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visión fiel y veraz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” de las finanzas públicas.</a:t>
            </a:r>
          </a:p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Permite hacer un 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mejor análisis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sobre el estado de las finanzas públicas, stock de activos, pasivos, ingresos y gastos.</a:t>
            </a:r>
          </a:p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Contribuye a identificar potenciales 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riesgos fiscales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al reflejar el impacto de shocks financieros en la posición financiera de un país (</a:t>
            </a:r>
            <a:r>
              <a:rPr lang="es-ES" sz="1700" dirty="0" err="1">
                <a:solidFill>
                  <a:srgbClr val="000000"/>
                </a:solidFill>
                <a:latin typeface="Open Sans" panose="020B0606030504020204" pitchFamily="34" charset="0"/>
              </a:rPr>
              <a:t>e.g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. revelación de pasivos contingentes)</a:t>
            </a:r>
          </a:p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Fortalece la 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rendición de cuentas sobre políticas fiscales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y el uso de recursos públicos porque la información completa, confiable y oportuna permite un escrutinio público más efectivo con recomendaciones más concretas.</a:t>
            </a:r>
          </a:p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Mejora la gestión de los recursos y el uso de los recursos porque ayuda a 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medir y optimizar los costos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de las actividades/servicios que presta el gobierno.</a:t>
            </a:r>
          </a:p>
          <a:p>
            <a:pPr algn="just"/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Permite </a:t>
            </a:r>
            <a:r>
              <a:rPr lang="es-ES" sz="1700" b="1" dirty="0">
                <a:solidFill>
                  <a:srgbClr val="000000"/>
                </a:solidFill>
                <a:latin typeface="Open Sans" panose="020B0606030504020204" pitchFamily="34" charset="0"/>
              </a:rPr>
              <a:t>fortalecer la función de control </a:t>
            </a:r>
            <a:r>
              <a:rPr lang="es-ES" sz="1700" dirty="0">
                <a:solidFill>
                  <a:srgbClr val="000000"/>
                </a:solidFill>
                <a:latin typeface="Open Sans" panose="020B0606030504020204" pitchFamily="34" charset="0"/>
              </a:rPr>
              <a:t>interno y de auditoría interna, incluyendo un enfoque basado en riesgos que contempla información más completa. </a:t>
            </a:r>
            <a:endParaRPr lang="es-CO" sz="17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244752"/>
            <a:ext cx="9499369" cy="607156"/>
          </a:xfrm>
        </p:spPr>
        <p:txBody>
          <a:bodyPr/>
          <a:lstStyle/>
          <a:p>
            <a:r>
              <a:rPr lang="es-CO" sz="3200" b="1" dirty="0"/>
              <a:t>Cómo enfocamos el trabajo desde el Banco Mundial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C2DE18-95BF-4952-A413-78643DFF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90119"/>
            <a:ext cx="10349112" cy="4220367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Alianzas y colaboración con distintos actores y partes interesadas a </a:t>
            </a:r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nivel global, regional y local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Apoyo y colaboración con </a:t>
            </a:r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emisores de normas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s-CO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e.g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actualmente el BM está apoyando al IPSASB en el desarrollo de las normas de sostenibilidad para el sector público.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Gestión del conocimiento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través de plataformas de intercambio regional como CReCER en America Latina y el Caribe, Pulsar en Europa y Asia Central y otros foros.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Trabajo analítico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 permita identificar buenas prácticas y oportunidades de mejora </a:t>
            </a:r>
            <a:r>
              <a:rPr lang="es-CO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e.g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el Informe: </a:t>
            </a:r>
            <a:r>
              <a:rPr lang="es-ES" sz="2000" i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Impacto del COVID-19 sobre información financiera en América Latina y el Caribe</a:t>
            </a:r>
            <a:r>
              <a:rPr lang="es-ES" sz="20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revisó si el </a:t>
            </a:r>
            <a:r>
              <a:rPr lang="es-ES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impacto financiero del COVID-19 - paquetes de apoyo fiscal, caída de los ingresos, aumento de la deuda- se refleja en los informes financieros de acuerdo con el marco contable normativo pertinente y las  referencia en las IPSAS.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0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1800" b="1" spc="3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br>
              <a:rPr lang="es-ES" sz="1800" b="1" spc="3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en-US" sz="1800" b="1" spc="3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Alguno</a:t>
            </a:r>
            <a:r>
              <a:rPr lang="en-US" sz="1800" b="1" spc="30" dirty="0" err="1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s</a:t>
            </a:r>
            <a:r>
              <a:rPr lang="en-US" sz="1800" b="1" spc="3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spc="30" dirty="0" err="1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casos</a:t>
            </a:r>
            <a:r>
              <a:rPr lang="en-US" sz="1800" b="1" spc="3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 de la </a:t>
            </a:r>
            <a:r>
              <a:rPr lang="en-US" sz="1800" b="1" spc="30" dirty="0" err="1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Región</a:t>
            </a:r>
            <a:endParaRPr lang="es-CO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18" y="1839432"/>
            <a:ext cx="3530193" cy="3721613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CO" dirty="0"/>
              <a:t>Chile:</a:t>
            </a:r>
            <a:r>
              <a:rPr lang="es-C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odernización de las prácticas de información fiscal y financiera, auditoría y supervisión del uso de fondos públicos (2015-2022)</a:t>
            </a:r>
            <a:br>
              <a:rPr lang="es-C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s-C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logros:</a:t>
            </a:r>
            <a:br>
              <a:rPr lang="es-CL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Proporcionar mejor información a los niveles superiores de gobierno y a los electores.</a:t>
            </a:r>
            <a:b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Facilitar la función de control fiscal y financiero de las finanzas públicas.</a:t>
            </a:r>
            <a:b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Mejorar el desempeño del gobierno mediante el acceso a mejor información financiera.</a:t>
            </a:r>
            <a:b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Facilitar la función de supervisión de las EFS.</a:t>
            </a:r>
            <a:br>
              <a:rPr lang="es-CL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es-C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dirty="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31DEA7F2-F349-992B-75B6-C7C8EE8AE4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5406199" y="1489456"/>
            <a:ext cx="5942076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850AA9-2357-4311-AF95-C06D67E5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Brasil: </a:t>
            </a:r>
            <a:r>
              <a:rPr lang="es-ES" sz="1800" kern="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uso de información contable para evaluar  la capacidad de pago (CAPAG) de estados y municipios.</a:t>
            </a:r>
            <a:br>
              <a:rPr lang="es-ES" sz="1800" kern="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es-E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https://ranking-municipios.tesouro.gov.br/</a:t>
            </a:r>
            <a:br>
              <a:rPr lang="es-E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br>
              <a:rPr lang="es-E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es-CO" dirty="0"/>
              <a:t>Colombia</a:t>
            </a:r>
            <a:r>
              <a:rPr lang="es-CO" sz="1800" dirty="0"/>
              <a:t>: </a:t>
            </a:r>
            <a:r>
              <a:rPr lang="es-ES" sz="1800" dirty="0"/>
              <a:t>Reforma Contable del Sector Público: Política de Regulación Contable Pública de la Contaduría General de la Nación</a:t>
            </a:r>
            <a:br>
              <a:rPr lang="es-ES" sz="1800" dirty="0"/>
            </a:br>
            <a:r>
              <a:rPr lang="es-ES" sz="1800" b="1" dirty="0"/>
              <a:t>2015-2016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CO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F03AA8B-5DBC-459B-BC1E-9847FCD93BD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39265" y="1100138"/>
            <a:ext cx="6277232" cy="4682824"/>
          </a:xfrm>
        </p:spPr>
        <p:txBody>
          <a:bodyPr>
            <a:normAutofit fontScale="92500" lnSpcReduction="20000"/>
          </a:bodyPr>
          <a:lstStyle/>
          <a:p>
            <a:endParaRPr lang="es-ES" sz="1800" kern="0" dirty="0"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sz="1800" kern="0" dirty="0">
                <a:latin typeface="Open Sans" panose="020B0606030504020204" pitchFamily="34" charset="0"/>
                <a:ea typeface="Times New Roman" panose="02020603050405020304" pitchFamily="18" charset="0"/>
              </a:rPr>
              <a:t>Los estados financieros contables de gobiernos subnacionales constituyen la fuente de información para determinar la capacidad de pago de estados y municipios para que e</a:t>
            </a:r>
            <a:r>
              <a:rPr lang="es-ES" sz="1800" kern="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 Gobierno Federal emita garantías soberanas a entidades subnacionales, y que éstos puedan acceder a financiamiento por ejemplo del Banco Mundial. </a:t>
            </a:r>
          </a:p>
          <a:p>
            <a:pPr marL="0" indent="0" algn="just">
              <a:buNone/>
            </a:pPr>
            <a:endParaRPr lang="es-ES" sz="1800" kern="0" dirty="0"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sz="1800" kern="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La Secretaría del Tesoro de la Nación ha evaluado a las entidades subnacionales en función a la calidad de la información contable, lo que en un futuro cercano impactará la evaluación de la capacidad financiera.</a:t>
            </a:r>
          </a:p>
          <a:p>
            <a:pPr algn="just"/>
            <a:endParaRPr lang="es-ES" sz="1800" kern="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</a:endParaRPr>
          </a:p>
          <a:p>
            <a:pPr algn="just"/>
            <a:r>
              <a:rPr lang="es-CO" sz="1800" kern="0" dirty="0">
                <a:latin typeface="Open Sans" panose="020B0606030504020204" pitchFamily="34" charset="0"/>
              </a:rPr>
              <a:t>Se han elaborado Nota Técnicas para informar el proceso de reforma contable del sector público en base a las experiencias de otros países con relación a la implementación de normas específicas, incluyendo Bienes de Uso Público (Infraestructura), Bienes de Patrimonio Histórico y/o Cultural, Recursos Naturales no Renovables e Ingresos fiscales.</a:t>
            </a:r>
          </a:p>
          <a:p>
            <a:endParaRPr lang="es-CO" sz="2800" b="1" noProof="0" dirty="0"/>
          </a:p>
          <a:p>
            <a:endParaRPr lang="en-US" dirty="0"/>
          </a:p>
          <a:p>
            <a:endParaRPr lang="es-CO" sz="2800" b="1" noProof="0" dirty="0"/>
          </a:p>
          <a:p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2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86DCD1-0C41-45B7-9966-089276B280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786</Words>
  <Application>Microsoft Office PowerPoint</Application>
  <PresentationFormat>Widescreen</PresentationFormat>
  <Paragraphs>35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NunitoSans-12ptExtraLight</vt:lpstr>
      <vt:lpstr>Open Sans</vt:lpstr>
      <vt:lpstr>Times New Roman</vt:lpstr>
      <vt:lpstr>Verdana</vt:lpstr>
      <vt:lpstr>Tema de Office</vt:lpstr>
      <vt:lpstr>PowerPoint Presentation</vt:lpstr>
      <vt:lpstr>PowerPoint Presentation</vt:lpstr>
      <vt:lpstr>Contabilidad para mejorar la transparencia y la eficiencia de la GFP</vt:lpstr>
      <vt:lpstr>Cómo contribuye la contabilidad a la transparencia</vt:lpstr>
      <vt:lpstr>Cómo enfocamos el trabajo desde el Banco Mundial</vt:lpstr>
      <vt:lpstr>  Algunos casos de la Región</vt:lpstr>
      <vt:lpstr>Chile: Modernización de las prácticas de información fiscal y financiera, auditoría y supervisión del uso de fondos públicos (2015-2022)   Principales logros: • Proporcionar mejor información a los niveles superiores de gobierno y a los electores. • Facilitar la función de control fiscal y financiero de las finanzas públicas. • Mejorar el desempeño del gobierno mediante el acceso a mejor información financiera. • Facilitar la función de supervisión de las EFS.      </vt:lpstr>
      <vt:lpstr>Brasil: uso de información contable para evaluar  la capacidad de pago (CAPAG) de estados y municipios. https://ranking-municipios.tesouro.gov.br/  Colombia: Reforma Contable del Sector Público: Política de Regulación Contable Pública de la Contaduría General de la Nación 2015-2016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Lourdes Consuelo Linares</cp:lastModifiedBy>
  <cp:revision>19</cp:revision>
  <dcterms:created xsi:type="dcterms:W3CDTF">2021-08-27T14:03:23Z</dcterms:created>
  <dcterms:modified xsi:type="dcterms:W3CDTF">2024-09-03T16:14:02Z</dcterms:modified>
</cp:coreProperties>
</file>